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256" r:id="rId2"/>
    <p:sldId id="278" r:id="rId3"/>
    <p:sldId id="275" r:id="rId4"/>
    <p:sldId id="277" r:id="rId5"/>
    <p:sldId id="276" r:id="rId6"/>
    <p:sldId id="261" r:id="rId7"/>
    <p:sldId id="260" r:id="rId8"/>
    <p:sldId id="265" r:id="rId9"/>
    <p:sldId id="279" r:id="rId10"/>
    <p:sldId id="266" r:id="rId11"/>
    <p:sldId id="274" r:id="rId12"/>
    <p:sldId id="262" r:id="rId13"/>
    <p:sldId id="268" r:id="rId14"/>
    <p:sldId id="271" r:id="rId15"/>
    <p:sldId id="282" r:id="rId16"/>
    <p:sldId id="281" r:id="rId17"/>
    <p:sldId id="257" r:id="rId18"/>
    <p:sldId id="25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E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DF7B1-9EAC-4501-975A-866B1A6F9787}" type="datetimeFigureOut">
              <a:rPr lang="fr-FR" smtClean="0"/>
              <a:pPr/>
              <a:t>21/03/2015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A6867-4A19-4220-8FED-FE9D1DB2FE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DA6867-4A19-4220-8FED-FE9D1DB2FE20}"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398B83-FB02-4F0B-9ABC-39E403DAB8B8}" type="datetimeFigureOut">
              <a:rPr lang="fr-FR" smtClean="0"/>
              <a:pPr/>
              <a:t>21/03/2015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11E78C-DF92-47F5-91E1-D361B1094E7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75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98B83-FB02-4F0B-9ABC-39E403DAB8B8}" type="datetimeFigureOut">
              <a:rPr lang="fr-FR" smtClean="0"/>
              <a:pPr/>
              <a:t>21/03/2015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1E78C-DF92-47F5-91E1-D361B1094E7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islamweb.net/hadith/RawyDetails.php?RawyID=343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100500499.jpg"/>
          <p:cNvPicPr>
            <a:picLocks noChangeAspect="1"/>
          </p:cNvPicPr>
          <p:nvPr/>
        </p:nvPicPr>
        <p:blipFill>
          <a:blip r:embed="rId2" cstate="print"/>
          <a:stretch>
            <a:fillRect/>
          </a:stretch>
        </p:blipFill>
        <p:spPr>
          <a:xfrm>
            <a:off x="5580112" y="0"/>
            <a:ext cx="3563888" cy="2780928"/>
          </a:xfrm>
          <a:prstGeom prst="rect">
            <a:avLst/>
          </a:prstGeom>
        </p:spPr>
      </p:pic>
      <p:sp>
        <p:nvSpPr>
          <p:cNvPr id="2" name="Titre 1"/>
          <p:cNvSpPr>
            <a:spLocks noGrp="1"/>
          </p:cNvSpPr>
          <p:nvPr>
            <p:ph type="ctrTitle"/>
          </p:nvPr>
        </p:nvSpPr>
        <p:spPr>
          <a:xfrm>
            <a:off x="683568" y="2780928"/>
            <a:ext cx="7920880" cy="1512168"/>
          </a:xfrm>
        </p:spPr>
        <p:txBody>
          <a:bodyPr>
            <a:normAutofit/>
          </a:bodyPr>
          <a:lstStyle/>
          <a:p>
            <a:r>
              <a:rPr lang="ar-MA" b="1" dirty="0" err="1" smtClean="0"/>
              <a:t>”</a:t>
            </a:r>
            <a:r>
              <a:rPr lang="ar-SA" b="1" dirty="0" smtClean="0"/>
              <a:t>لَا يَسْتَقِيمُ إِيمَانُ عَبْدٍ حَتَّى يَسْتَقِيمَ </a:t>
            </a:r>
            <a:r>
              <a:rPr lang="ar-SA" b="1" dirty="0" err="1" smtClean="0"/>
              <a:t>قَلْبُهُ </a:t>
            </a:r>
            <a:r>
              <a:rPr lang="ar-SA" b="1" dirty="0" smtClean="0"/>
              <a:t>، وَلَا يَسْتَقِيمُ قَلْبُهُ حَتَّى يَسْتَقِيمَ لِسَانُهُ</a:t>
            </a:r>
            <a:r>
              <a:rPr lang="ar-MA" b="1" dirty="0" err="1" smtClean="0"/>
              <a:t>“</a:t>
            </a:r>
            <a:endParaRPr lang="fr-FR" dirty="0"/>
          </a:p>
        </p:txBody>
      </p:sp>
      <p:sp>
        <p:nvSpPr>
          <p:cNvPr id="3" name="Sous-titre 2"/>
          <p:cNvSpPr>
            <a:spLocks noGrp="1"/>
          </p:cNvSpPr>
          <p:nvPr>
            <p:ph type="subTitle" idx="1"/>
          </p:nvPr>
        </p:nvSpPr>
        <p:spPr>
          <a:xfrm>
            <a:off x="1371600" y="4437112"/>
            <a:ext cx="6400800" cy="1201688"/>
          </a:xfrm>
        </p:spPr>
        <p:txBody>
          <a:bodyPr>
            <a:normAutofit/>
          </a:bodyPr>
          <a:lstStyle/>
          <a:p>
            <a:r>
              <a:rPr lang="ar-MA" sz="6600" b="1" dirty="0" smtClean="0">
                <a:solidFill>
                  <a:schemeClr val="tx1"/>
                </a:solidFill>
              </a:rPr>
              <a:t>أمراض القلوب</a:t>
            </a:r>
            <a:endParaRPr lang="fr-FR" sz="6600" b="1" dirty="0">
              <a:solidFill>
                <a:schemeClr val="tx1"/>
              </a:solidFill>
            </a:endParaRPr>
          </a:p>
        </p:txBody>
      </p:sp>
      <p:pic>
        <p:nvPicPr>
          <p:cNvPr id="1026" name="Picture 2" descr="C:\Users\user\Pictures\clip_image002.gif"/>
          <p:cNvPicPr>
            <a:picLocks noChangeAspect="1" noChangeArrowheads="1"/>
          </p:cNvPicPr>
          <p:nvPr/>
        </p:nvPicPr>
        <p:blipFill>
          <a:blip r:embed="rId3" cstate="print"/>
          <a:srcRect/>
          <a:stretch>
            <a:fillRect/>
          </a:stretch>
        </p:blipFill>
        <p:spPr bwMode="auto">
          <a:xfrm>
            <a:off x="0" y="5591175"/>
            <a:ext cx="1857375" cy="1266825"/>
          </a:xfrm>
          <a:prstGeom prst="rect">
            <a:avLst/>
          </a:prstGeom>
          <a:noFill/>
        </p:spPr>
      </p:pic>
      <p:sp>
        <p:nvSpPr>
          <p:cNvPr id="6" name="ZoneTexte 5"/>
          <p:cNvSpPr txBox="1"/>
          <p:nvPr/>
        </p:nvSpPr>
        <p:spPr>
          <a:xfrm>
            <a:off x="323528" y="620688"/>
            <a:ext cx="1872208" cy="461665"/>
          </a:xfrm>
          <a:prstGeom prst="rect">
            <a:avLst/>
          </a:prstGeom>
          <a:noFill/>
        </p:spPr>
        <p:txBody>
          <a:bodyPr wrap="square" rtlCol="0">
            <a:spAutoFit/>
          </a:bodyPr>
          <a:lstStyle/>
          <a:p>
            <a:r>
              <a:rPr lang="ar-MA" sz="2400" b="1" dirty="0" smtClean="0"/>
              <a:t>21-3-2015</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4149080"/>
            <a:ext cx="6120680" cy="954107"/>
          </a:xfrm>
          <a:prstGeom prst="rect">
            <a:avLst/>
          </a:prstGeom>
        </p:spPr>
        <p:txBody>
          <a:bodyPr wrap="square">
            <a:spAutoFit/>
          </a:bodyPr>
          <a:lstStyle/>
          <a:p>
            <a:pPr algn="ctr"/>
            <a:r>
              <a:rPr lang="ar-SA" dirty="0" smtClean="0"/>
              <a:t>"</a:t>
            </a:r>
            <a:r>
              <a:rPr lang="ar-SA" sz="2800" b="1" dirty="0" smtClean="0">
                <a:solidFill>
                  <a:srgbClr val="FF0000"/>
                </a:solidFill>
              </a:rPr>
              <a:t>أول العبادة الصمت</a:t>
            </a:r>
            <a:r>
              <a:rPr lang="ar-SA" sz="2800" b="1" dirty="0" smtClean="0"/>
              <a:t>، ثم طلب العلم، ثم العمل به، ثم حِفظُه، ثم نشره</a:t>
            </a:r>
            <a:r>
              <a:rPr lang="ar-SA" dirty="0" smtClean="0"/>
              <a:t>"</a:t>
            </a:r>
            <a:endParaRPr lang="fr-FR" dirty="0"/>
          </a:p>
        </p:txBody>
      </p:sp>
      <p:sp>
        <p:nvSpPr>
          <p:cNvPr id="4" name="Titre 3"/>
          <p:cNvSpPr>
            <a:spLocks noGrp="1"/>
          </p:cNvSpPr>
          <p:nvPr>
            <p:ph type="title"/>
          </p:nvPr>
        </p:nvSpPr>
        <p:spPr>
          <a:xfrm>
            <a:off x="457200" y="188640"/>
            <a:ext cx="8229600" cy="1152128"/>
          </a:xfrm>
        </p:spPr>
        <p:txBody>
          <a:bodyPr>
            <a:normAutofit/>
          </a:bodyPr>
          <a:lstStyle/>
          <a:p>
            <a:r>
              <a:rPr lang="ar-MA" sz="5400" b="1" dirty="0" smtClean="0">
                <a:solidFill>
                  <a:schemeClr val="accent6">
                    <a:lumMod val="60000"/>
                    <a:lumOff val="40000"/>
                  </a:schemeClr>
                </a:solidFill>
              </a:rPr>
              <a:t>”من صمت نجا“</a:t>
            </a:r>
            <a:endParaRPr lang="fr-FR" sz="5400" b="1" dirty="0">
              <a:solidFill>
                <a:schemeClr val="accent6">
                  <a:lumMod val="60000"/>
                  <a:lumOff val="40000"/>
                </a:schemeClr>
              </a:solidFill>
            </a:endParaRPr>
          </a:p>
        </p:txBody>
      </p:sp>
      <p:sp>
        <p:nvSpPr>
          <p:cNvPr id="6" name="Rectangle 5"/>
          <p:cNvSpPr/>
          <p:nvPr/>
        </p:nvSpPr>
        <p:spPr>
          <a:xfrm>
            <a:off x="323528" y="1340768"/>
            <a:ext cx="8064896" cy="1569660"/>
          </a:xfrm>
          <a:prstGeom prst="rect">
            <a:avLst/>
          </a:prstGeom>
        </p:spPr>
        <p:txBody>
          <a:bodyPr wrap="square">
            <a:spAutoFit/>
          </a:bodyPr>
          <a:lstStyle/>
          <a:p>
            <a:pPr algn="r"/>
            <a:r>
              <a:rPr lang="ar-MA" sz="2400" b="1" dirty="0" smtClean="0"/>
              <a:t>قال النووي </a:t>
            </a:r>
            <a:r>
              <a:rPr lang="ar-MA" sz="2400" b="1" dirty="0" err="1" smtClean="0"/>
              <a:t>في </a:t>
            </a:r>
            <a:r>
              <a:rPr lang="ar-MA" sz="2400" b="1" dirty="0" smtClean="0"/>
              <a:t>[الأذكار</a:t>
            </a:r>
            <a:r>
              <a:rPr lang="ar-MA" sz="2400" b="1" dirty="0" err="1" smtClean="0"/>
              <a:t>]: </a:t>
            </a:r>
            <a:r>
              <a:rPr lang="ar-MA" sz="2400" b="1" dirty="0" smtClean="0"/>
              <a:t>"بلغنا أن قس بن </a:t>
            </a:r>
            <a:r>
              <a:rPr lang="ar-MA" sz="2400" b="1" dirty="0" err="1" smtClean="0"/>
              <a:t>ساعدة</a:t>
            </a:r>
            <a:r>
              <a:rPr lang="ar-MA" sz="2400" b="1" dirty="0" smtClean="0"/>
              <a:t> </a:t>
            </a:r>
            <a:r>
              <a:rPr lang="ar-MA" sz="2400" b="1" dirty="0" err="1" smtClean="0"/>
              <a:t>وأكثم</a:t>
            </a:r>
            <a:r>
              <a:rPr lang="ar-MA" sz="2400" b="1" dirty="0" smtClean="0"/>
              <a:t> بن صيفي اجتمعا, فقال أحدهما لصاحبه: كم وجدت في ابن آدم من </a:t>
            </a:r>
            <a:r>
              <a:rPr lang="ar-MA" sz="2400" b="1" dirty="0" err="1" smtClean="0"/>
              <a:t>العيوب؟</a:t>
            </a:r>
            <a:r>
              <a:rPr lang="ar-MA" sz="2400" b="1" dirty="0" smtClean="0"/>
              <a:t> فقال: هي أكثر من أن تحصى, والذي أحصيته </a:t>
            </a:r>
            <a:r>
              <a:rPr lang="ar-MA" sz="2400" b="1" dirty="0" smtClean="0">
                <a:solidFill>
                  <a:srgbClr val="FF0000"/>
                </a:solidFill>
              </a:rPr>
              <a:t>ثمانية آلاف عيب</a:t>
            </a:r>
            <a:r>
              <a:rPr lang="ar-MA" sz="2400" b="1" dirty="0" smtClean="0"/>
              <a:t>, فوجدت خصلة إن استعملتها سترت العيوب كلها، قال: ما </a:t>
            </a:r>
            <a:r>
              <a:rPr lang="ar-MA" sz="2400" b="1" dirty="0" err="1" smtClean="0"/>
              <a:t>هي؟</a:t>
            </a:r>
            <a:r>
              <a:rPr lang="ar-MA" sz="2400" b="1" dirty="0" smtClean="0"/>
              <a:t> قال: </a:t>
            </a:r>
            <a:r>
              <a:rPr lang="ar-MA" sz="2400" b="1" dirty="0" smtClean="0">
                <a:solidFill>
                  <a:srgbClr val="FF0000"/>
                </a:solidFill>
              </a:rPr>
              <a:t>حفظ </a:t>
            </a:r>
            <a:r>
              <a:rPr lang="ar-MA" sz="2400" b="1" dirty="0" err="1" smtClean="0">
                <a:solidFill>
                  <a:srgbClr val="FF0000"/>
                </a:solidFill>
              </a:rPr>
              <a:t>اللسان</a:t>
            </a:r>
            <a:r>
              <a:rPr lang="ar-MA" sz="2400" b="1" dirty="0" err="1" smtClean="0"/>
              <a:t>!!".</a:t>
            </a:r>
            <a:endParaRPr lang="fr-FR" sz="2400" b="1" dirty="0"/>
          </a:p>
        </p:txBody>
      </p:sp>
      <p:sp>
        <p:nvSpPr>
          <p:cNvPr id="7" name="Rectangle 6"/>
          <p:cNvSpPr/>
          <p:nvPr/>
        </p:nvSpPr>
        <p:spPr>
          <a:xfrm>
            <a:off x="1691680" y="5157192"/>
            <a:ext cx="5760640" cy="1200329"/>
          </a:xfrm>
          <a:prstGeom prst="rect">
            <a:avLst/>
          </a:prstGeom>
        </p:spPr>
        <p:txBody>
          <a:bodyPr wrap="square">
            <a:spAutoFit/>
          </a:bodyPr>
          <a:lstStyle/>
          <a:p>
            <a:pPr algn="ctr"/>
            <a:r>
              <a:rPr lang="ar-MA" sz="2400" b="1" dirty="0" smtClean="0"/>
              <a:t>”</a:t>
            </a:r>
            <a:r>
              <a:rPr lang="ar-MA" sz="2400" b="1" dirty="0" smtClean="0">
                <a:solidFill>
                  <a:srgbClr val="FF0000"/>
                </a:solidFill>
              </a:rPr>
              <a:t>الصمت </a:t>
            </a:r>
            <a:r>
              <a:rPr lang="ar-MA" sz="2400" b="1" u="sng" dirty="0" smtClean="0">
                <a:solidFill>
                  <a:srgbClr val="FF0000"/>
                </a:solidFill>
              </a:rPr>
              <a:t>عبادة</a:t>
            </a:r>
            <a:r>
              <a:rPr lang="ar-MA" sz="2400" b="1" dirty="0" smtClean="0">
                <a:solidFill>
                  <a:srgbClr val="FF0000"/>
                </a:solidFill>
              </a:rPr>
              <a:t> </a:t>
            </a:r>
            <a:r>
              <a:rPr lang="ar-MA" sz="2400" b="1" dirty="0" smtClean="0"/>
              <a:t>من غير عناء، زينة من غير حلي، هيبة من غير سلطان، به تستغني عن الاعتذار، </a:t>
            </a:r>
            <a:r>
              <a:rPr lang="ar-MA" sz="2400" b="1" dirty="0" err="1" smtClean="0"/>
              <a:t>وبه</a:t>
            </a:r>
            <a:r>
              <a:rPr lang="ar-MA" sz="2400" b="1" dirty="0" smtClean="0"/>
              <a:t> </a:t>
            </a:r>
            <a:r>
              <a:rPr lang="ar-MA" sz="2400" b="1" dirty="0" err="1" smtClean="0"/>
              <a:t>تستترعيوبك</a:t>
            </a:r>
            <a:r>
              <a:rPr lang="ar-MA" sz="2400" b="1" dirty="0" smtClean="0"/>
              <a:t> </a:t>
            </a:r>
            <a:r>
              <a:rPr lang="ar-MA" sz="2400" b="1" dirty="0" err="1" smtClean="0"/>
              <a:t>”</a:t>
            </a:r>
            <a:endParaRPr lang="fr-FR" sz="2400" b="1" dirty="0"/>
          </a:p>
        </p:txBody>
      </p:sp>
      <p:sp>
        <p:nvSpPr>
          <p:cNvPr id="8" name="Rectangle 7"/>
          <p:cNvSpPr/>
          <p:nvPr/>
        </p:nvSpPr>
        <p:spPr>
          <a:xfrm>
            <a:off x="1331640" y="3105835"/>
            <a:ext cx="6408712" cy="954107"/>
          </a:xfrm>
          <a:prstGeom prst="rect">
            <a:avLst/>
          </a:prstGeom>
        </p:spPr>
        <p:txBody>
          <a:bodyPr wrap="square">
            <a:spAutoFit/>
          </a:bodyPr>
          <a:lstStyle/>
          <a:p>
            <a:pPr algn="ctr"/>
            <a:r>
              <a:rPr lang="ar-MA" sz="2800" b="1" dirty="0" smtClean="0"/>
              <a:t>"ويحك, قل خيرًا تغنم واسكت عن شرٍّ تسلم، وإلا فاعلم أنك ستندم“</a:t>
            </a:r>
            <a:endParaRPr lang="fr-F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981022"/>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1- قسم هو ضررٌ محض</a:t>
            </a:r>
            <a:r>
              <a:rPr lang="ar-MA" sz="3200" b="1" dirty="0" smtClean="0">
                <a:solidFill>
                  <a:srgbClr val="000000"/>
                </a:solidFill>
                <a:latin typeface="Calibri" pitchFamily="34" charset="0"/>
                <a:ea typeface="Times New Roman" pitchFamily="18" charset="0"/>
                <a:cs typeface="Arial"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2- قسم هو نفع محض</a:t>
            </a:r>
            <a:r>
              <a:rPr kumimoji="0" lang="ar-MA" sz="3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قسم هو ضررٌ ومنفعة</a:t>
            </a:r>
            <a:r>
              <a:rPr kumimoji="0" lang="ar-M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4-قسم ليس فيه ضررٌ ولا منفعة</a:t>
            </a:r>
            <a:r>
              <a:rPr kumimoji="0" lang="fr-FR" sz="3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Titre 2"/>
          <p:cNvSpPr>
            <a:spLocks noGrp="1"/>
          </p:cNvSpPr>
          <p:nvPr>
            <p:ph type="title"/>
          </p:nvPr>
        </p:nvSpPr>
        <p:spPr>
          <a:xfrm>
            <a:off x="1763688" y="836712"/>
            <a:ext cx="5400600" cy="580926"/>
          </a:xfrm>
        </p:spPr>
        <p:txBody>
          <a:bodyPr>
            <a:normAutofit fontScale="90000"/>
          </a:bodyPr>
          <a:lstStyle/>
          <a:p>
            <a:pPr lvl="0"/>
            <a:r>
              <a:rPr lang="fr-FR" dirty="0" smtClean="0">
                <a:latin typeface="Arial" pitchFamily="34" charset="0"/>
                <a:cs typeface="Arial" pitchFamily="34" charset="0"/>
              </a:rPr>
              <a:t/>
            </a:r>
            <a:br>
              <a:rPr lang="fr-FR" dirty="0" smtClean="0">
                <a:latin typeface="Arial" pitchFamily="34" charset="0"/>
                <a:cs typeface="Arial" pitchFamily="34" charset="0"/>
              </a:rPr>
            </a:br>
            <a:r>
              <a:rPr lang="ar-SA" sz="6000" b="1" dirty="0" smtClean="0">
                <a:solidFill>
                  <a:schemeClr val="accent6">
                    <a:lumMod val="60000"/>
                    <a:lumOff val="40000"/>
                  </a:schemeClr>
                </a:solidFill>
                <a:ea typeface="Times New Roman" pitchFamily="18" charset="0"/>
                <a:cs typeface="Arial" pitchFamily="34" charset="0"/>
              </a:rPr>
              <a:t>أقسام الكلام</a:t>
            </a:r>
            <a:endParaRPr lang="fr-FR" sz="6000" dirty="0"/>
          </a:p>
        </p:txBody>
      </p:sp>
      <p:sp>
        <p:nvSpPr>
          <p:cNvPr id="6146" name="Rectangle 2"/>
          <p:cNvSpPr>
            <a:spLocks noChangeArrowheads="1"/>
          </p:cNvSpPr>
          <p:nvPr/>
        </p:nvSpPr>
        <p:spPr bwMode="auto">
          <a:xfrm>
            <a:off x="1043608" y="4204252"/>
            <a:ext cx="712879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000000"/>
                </a:solidFill>
                <a:effectLst/>
                <a:latin typeface="Calibri" pitchFamily="34" charset="0"/>
                <a:ea typeface="Times New Roman" pitchFamily="18" charset="0"/>
              </a:rPr>
              <a:t>أما الذي هو ضرر محض فلا بد من السكوت عنه، وكذلك ما فيه ضرر ومنفعة لا تفي بالضرر.</a:t>
            </a:r>
            <a:endParaRPr kumimoji="0" lang="en-US" b="1"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000000"/>
                </a:solidFill>
                <a:effectLst/>
                <a:latin typeface="Arial" pitchFamily="34" charset="0"/>
                <a:ea typeface="Times New Roman" pitchFamily="18" charset="0"/>
              </a:rPr>
              <a:t>وأما ما لا منفعة فيه ولا ضرر فهو </a:t>
            </a:r>
            <a:r>
              <a:rPr kumimoji="0" lang="ar-SA" b="1" i="0" u="none" strike="noStrike" cap="none" normalizeH="0" baseline="0" dirty="0" err="1" smtClean="0">
                <a:ln>
                  <a:noFill/>
                </a:ln>
                <a:solidFill>
                  <a:srgbClr val="000000"/>
                </a:solidFill>
                <a:effectLst/>
                <a:latin typeface="Arial" pitchFamily="34" charset="0"/>
                <a:ea typeface="Times New Roman" pitchFamily="18" charset="0"/>
              </a:rPr>
              <a:t>فُضُول </a:t>
            </a:r>
            <a:r>
              <a:rPr kumimoji="0" lang="ar-SA" b="1" i="0" u="none" strike="noStrike" cap="none" normalizeH="0" baseline="0" dirty="0" smtClean="0">
                <a:ln>
                  <a:noFill/>
                </a:ln>
                <a:solidFill>
                  <a:srgbClr val="000000"/>
                </a:solidFill>
                <a:effectLst/>
                <a:latin typeface="Arial" pitchFamily="34" charset="0"/>
                <a:ea typeface="Times New Roman" pitchFamily="18" charset="0"/>
              </a:rPr>
              <a:t>، والاشتغال به تضييع زمان، وهو عين الخسران، فلا يبقى إلا القسم الرابع؛ فقد سقط ثلاثة أرباع الكلام وبقي رُبع، وهذا الربع فيه خطر، إذ يمتزجُ بما فيه إثم، من دقيق الرياء والتصنُّع والغيبة وتزكية النفس، وفضول الكلام، امتزاجًا يخفى </a:t>
            </a:r>
            <a:r>
              <a:rPr kumimoji="0" lang="ar-SA" b="1" i="0" u="none" strike="noStrike" cap="none" normalizeH="0" baseline="0" dirty="0" err="1" smtClean="0">
                <a:ln>
                  <a:noFill/>
                </a:ln>
                <a:solidFill>
                  <a:srgbClr val="000000"/>
                </a:solidFill>
                <a:effectLst/>
                <a:latin typeface="Arial" pitchFamily="34" charset="0"/>
                <a:ea typeface="Times New Roman" pitchFamily="18" charset="0"/>
              </a:rPr>
              <a:t>دركُه</a:t>
            </a:r>
            <a:r>
              <a:rPr kumimoji="0" lang="ar-SA" b="1" i="0" u="none" strike="noStrike" cap="none" normalizeH="0" baseline="0" dirty="0" smtClean="0">
                <a:ln>
                  <a:noFill/>
                </a:ln>
                <a:solidFill>
                  <a:srgbClr val="000000"/>
                </a:solidFill>
                <a:effectLst/>
                <a:latin typeface="Arial" pitchFamily="34" charset="0"/>
                <a:ea typeface="Times New Roman" pitchFamily="18" charset="0"/>
              </a:rPr>
              <a:t>، فيكون الإنسان به </a:t>
            </a:r>
            <a:r>
              <a:rPr kumimoji="0" lang="ar-SA" b="1" i="0" u="none" strike="noStrike" cap="none" normalizeH="0" baseline="0" dirty="0" err="1" smtClean="0">
                <a:ln>
                  <a:noFill/>
                </a:ln>
                <a:solidFill>
                  <a:srgbClr val="000000"/>
                </a:solidFill>
                <a:effectLst/>
                <a:latin typeface="Arial" pitchFamily="34" charset="0"/>
                <a:ea typeface="Times New Roman" pitchFamily="18" charset="0"/>
              </a:rPr>
              <a:t>مخاطرًا</a:t>
            </a:r>
            <a:r>
              <a:rPr kumimoji="0" lang="fr-FR"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4" name="Image 3" descr="fond_ecran_wallpaper_couleur_199.jpg"/>
          <p:cNvPicPr>
            <a:picLocks noChangeAspect="1"/>
          </p:cNvPicPr>
          <p:nvPr/>
        </p:nvPicPr>
        <p:blipFill>
          <a:blip r:embed="rId2" cstate="print"/>
          <a:stretch>
            <a:fillRect/>
          </a:stretch>
        </p:blipFill>
        <p:spPr>
          <a:xfrm>
            <a:off x="0" y="0"/>
            <a:ext cx="9144000" cy="6858000"/>
          </a:xfrm>
          <a:prstGeom prst="rect">
            <a:avLst/>
          </a:prstGeom>
        </p:spPr>
      </p:pic>
      <p:sp>
        <p:nvSpPr>
          <p:cNvPr id="5" name="Espace réservé du contenu 4"/>
          <p:cNvSpPr>
            <a:spLocks noGrp="1"/>
          </p:cNvSpPr>
          <p:nvPr>
            <p:ph idx="1"/>
          </p:nvPr>
        </p:nvSpPr>
        <p:spPr>
          <a:xfrm>
            <a:off x="3347864" y="908720"/>
            <a:ext cx="5338936" cy="5217443"/>
          </a:xfrm>
        </p:spPr>
        <p:txBody>
          <a:bodyPr>
            <a:normAutofit/>
          </a:bodyPr>
          <a:lstStyle/>
          <a:p>
            <a:pPr algn="ctr">
              <a:buNone/>
            </a:pPr>
            <a:r>
              <a:rPr lang="ar-MA" sz="3600" b="1" dirty="0" smtClean="0"/>
              <a:t>”</a:t>
            </a:r>
            <a:r>
              <a:rPr lang="ar-MA" sz="3600" b="1" dirty="0" smtClean="0">
                <a:solidFill>
                  <a:srgbClr val="FF0000"/>
                </a:solidFill>
              </a:rPr>
              <a:t>إن من أحبكم إلي وأقربكم مني </a:t>
            </a:r>
            <a:r>
              <a:rPr lang="ar-MA" sz="3600" b="1" dirty="0" smtClean="0"/>
              <a:t>مجلسا يوم القيامة </a:t>
            </a:r>
            <a:r>
              <a:rPr lang="ar-MA" sz="3600" b="1" dirty="0" err="1" smtClean="0">
                <a:solidFill>
                  <a:srgbClr val="FF0000"/>
                </a:solidFill>
              </a:rPr>
              <a:t>أحاسنكم</a:t>
            </a:r>
            <a:r>
              <a:rPr lang="ar-MA" sz="3600" b="1" dirty="0" smtClean="0">
                <a:solidFill>
                  <a:srgbClr val="FF0000"/>
                </a:solidFill>
              </a:rPr>
              <a:t> </a:t>
            </a:r>
            <a:r>
              <a:rPr lang="ar-MA" sz="3600" b="1" dirty="0" err="1" smtClean="0">
                <a:solidFill>
                  <a:srgbClr val="FF0000"/>
                </a:solidFill>
              </a:rPr>
              <a:t>أخلاقا </a:t>
            </a:r>
            <a:r>
              <a:rPr lang="ar-MA" sz="3600" b="1" dirty="0" smtClean="0"/>
              <a:t>، </a:t>
            </a:r>
            <a:r>
              <a:rPr lang="ar-MA" sz="3600" b="1" dirty="0" smtClean="0">
                <a:solidFill>
                  <a:schemeClr val="accent6">
                    <a:lumMod val="50000"/>
                  </a:schemeClr>
                </a:solidFill>
              </a:rPr>
              <a:t>وإن من أبغضكم إلي وأبعدكم مني </a:t>
            </a:r>
            <a:r>
              <a:rPr lang="ar-MA" sz="3600" b="1" dirty="0" smtClean="0"/>
              <a:t>يوم القيامة </a:t>
            </a:r>
            <a:r>
              <a:rPr lang="ar-MA" sz="3600" b="1" dirty="0" smtClean="0">
                <a:solidFill>
                  <a:schemeClr val="accent6">
                    <a:lumMod val="50000"/>
                  </a:schemeClr>
                </a:solidFill>
              </a:rPr>
              <a:t>الثرثارون والمتشدقون </a:t>
            </a:r>
            <a:r>
              <a:rPr lang="ar-MA" sz="3600" b="1" dirty="0" err="1" smtClean="0">
                <a:solidFill>
                  <a:schemeClr val="accent6">
                    <a:lumMod val="50000"/>
                  </a:schemeClr>
                </a:solidFill>
              </a:rPr>
              <a:t>والمتفيهقون </a:t>
            </a:r>
            <a:r>
              <a:rPr lang="ar-MA" sz="3600" b="1" dirty="0" err="1" smtClean="0"/>
              <a:t>.</a:t>
            </a:r>
            <a:r>
              <a:rPr lang="ar-MA" sz="3600" b="1" dirty="0" smtClean="0"/>
              <a:t> </a:t>
            </a:r>
            <a:r>
              <a:rPr lang="ar-MA" sz="3600" b="1" dirty="0" err="1" smtClean="0"/>
              <a:t>قالوا </a:t>
            </a:r>
            <a:r>
              <a:rPr lang="ar-MA" sz="3600" b="1" dirty="0" smtClean="0"/>
              <a:t>: يا رسول الله قد علمنا الثرثارين والمتشدقين فما </a:t>
            </a:r>
            <a:r>
              <a:rPr lang="ar-MA" sz="3600" b="1" dirty="0" err="1" smtClean="0"/>
              <a:t>المتفيهقون ؟</a:t>
            </a:r>
            <a:r>
              <a:rPr lang="ar-MA" sz="3600" b="1" dirty="0" smtClean="0"/>
              <a:t> </a:t>
            </a:r>
            <a:r>
              <a:rPr lang="ar-MA" sz="3600" b="1" dirty="0" err="1" smtClean="0"/>
              <a:t>قال </a:t>
            </a:r>
            <a:r>
              <a:rPr lang="ar-MA" sz="3600" b="1" dirty="0" smtClean="0"/>
              <a:t>: </a:t>
            </a:r>
            <a:r>
              <a:rPr lang="ar-MA" sz="3600" b="1" dirty="0" err="1" smtClean="0"/>
              <a:t>المتكبرون “</a:t>
            </a:r>
            <a:endParaRPr lang="fr-F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_ecran_wallpaper_couleur_199.jpg"/>
          <p:cNvPicPr>
            <a:picLocks noChangeAspect="1"/>
          </p:cNvPicPr>
          <p:nvPr/>
        </p:nvPicPr>
        <p:blipFill>
          <a:blip r:embed="rId2" cstate="print"/>
          <a:stretch>
            <a:fillRect/>
          </a:stretch>
        </p:blipFill>
        <p:spPr>
          <a:xfrm>
            <a:off x="0" y="0"/>
            <a:ext cx="9144000" cy="6858000"/>
          </a:xfrm>
          <a:prstGeom prst="rect">
            <a:avLst/>
          </a:prstGeom>
        </p:spPr>
      </p:pic>
      <p:sp>
        <p:nvSpPr>
          <p:cNvPr id="4" name="Titre 3"/>
          <p:cNvSpPr>
            <a:spLocks noGrp="1"/>
          </p:cNvSpPr>
          <p:nvPr>
            <p:ph type="title"/>
          </p:nvPr>
        </p:nvSpPr>
        <p:spPr/>
        <p:txBody>
          <a:bodyPr>
            <a:normAutofit/>
          </a:bodyPr>
          <a:lstStyle/>
          <a:p>
            <a:r>
              <a:rPr lang="ar-MA" sz="5400" b="1" dirty="0" smtClean="0">
                <a:solidFill>
                  <a:schemeClr val="accent6">
                    <a:lumMod val="50000"/>
                  </a:schemeClr>
                </a:solidFill>
              </a:rPr>
              <a:t>اللسان الايجابي</a:t>
            </a:r>
            <a:endParaRPr lang="fr-FR" sz="5400" b="1" dirty="0">
              <a:solidFill>
                <a:schemeClr val="accent6">
                  <a:lumMod val="50000"/>
                </a:schemeClr>
              </a:solidFill>
            </a:endParaRPr>
          </a:p>
        </p:txBody>
      </p:sp>
      <p:sp>
        <p:nvSpPr>
          <p:cNvPr id="5" name="Rectangle 4"/>
          <p:cNvSpPr/>
          <p:nvPr/>
        </p:nvSpPr>
        <p:spPr>
          <a:xfrm>
            <a:off x="2195736" y="1268760"/>
            <a:ext cx="6192688" cy="954107"/>
          </a:xfrm>
          <a:prstGeom prst="rect">
            <a:avLst/>
          </a:prstGeom>
        </p:spPr>
        <p:txBody>
          <a:bodyPr wrap="square">
            <a:spAutoFit/>
          </a:bodyPr>
          <a:lstStyle/>
          <a:p>
            <a:pPr algn="r"/>
            <a:r>
              <a:rPr lang="ar-MA" sz="2800" b="1" dirty="0" smtClean="0"/>
              <a:t>”</a:t>
            </a:r>
            <a:r>
              <a:rPr lang="ar-MA" sz="2800" dirty="0" smtClean="0"/>
              <a:t> </a:t>
            </a:r>
            <a:r>
              <a:rPr lang="ar-MA" sz="2800" b="1" dirty="0" smtClean="0"/>
              <a:t>وَقُل لِّعِبَادِي يَقُولُواْ </a:t>
            </a:r>
            <a:r>
              <a:rPr lang="ar-MA" sz="2800" b="1" dirty="0" smtClean="0">
                <a:solidFill>
                  <a:srgbClr val="FF0000"/>
                </a:solidFill>
              </a:rPr>
              <a:t>الَّتِي هِيَ أَحْسَنُ </a:t>
            </a:r>
            <a:r>
              <a:rPr lang="ar-MA" sz="2800" b="1" dirty="0" smtClean="0"/>
              <a:t>إِنَّ الشَّيْطَانَ يَنزَغُ بَيْنَهُمْ إِنَّ الشَّيْطَانَ كَانَ لِلإِنسَانِ عَدُوًّا </a:t>
            </a:r>
            <a:r>
              <a:rPr lang="ar-MA" sz="2800" b="1" dirty="0" err="1" smtClean="0"/>
              <a:t>مُّبِينًا“</a:t>
            </a:r>
            <a:endParaRPr lang="ar-MA" sz="2800" b="1" dirty="0" smtClean="0"/>
          </a:p>
        </p:txBody>
      </p:sp>
      <p:sp>
        <p:nvSpPr>
          <p:cNvPr id="6" name="Rectangle 5"/>
          <p:cNvSpPr/>
          <p:nvPr/>
        </p:nvSpPr>
        <p:spPr>
          <a:xfrm>
            <a:off x="3347864" y="2348880"/>
            <a:ext cx="5040560" cy="954107"/>
          </a:xfrm>
          <a:prstGeom prst="rect">
            <a:avLst/>
          </a:prstGeom>
        </p:spPr>
        <p:txBody>
          <a:bodyPr wrap="square">
            <a:spAutoFit/>
          </a:bodyPr>
          <a:lstStyle/>
          <a:p>
            <a:pPr algn="r"/>
            <a:r>
              <a:rPr lang="ar-MA" sz="2800" b="1" dirty="0" smtClean="0"/>
              <a:t>”ومَنْ </a:t>
            </a:r>
            <a:r>
              <a:rPr lang="ar-MA" sz="2800" b="1" dirty="0" smtClean="0">
                <a:solidFill>
                  <a:srgbClr val="FF0000"/>
                </a:solidFill>
              </a:rPr>
              <a:t>أَحْسَنُ</a:t>
            </a:r>
            <a:r>
              <a:rPr lang="ar-MA" sz="2800" b="1" dirty="0" smtClean="0"/>
              <a:t> قَوْلا مِّمَّن </a:t>
            </a:r>
            <a:r>
              <a:rPr lang="ar-MA" sz="2800" b="1" dirty="0" smtClean="0">
                <a:solidFill>
                  <a:srgbClr val="FF0000"/>
                </a:solidFill>
              </a:rPr>
              <a:t>دَعَا إِلَى اللَّهِ </a:t>
            </a:r>
            <a:r>
              <a:rPr lang="ar-MA" sz="2800" b="1" dirty="0" smtClean="0"/>
              <a:t>وَعَمِلَ صَالِحًا وَقَالَ إِنَّنِي مِنَ الْمُسْلِمِينَ“</a:t>
            </a:r>
            <a:endParaRPr lang="fr-FR" sz="2800" b="1" dirty="0"/>
          </a:p>
        </p:txBody>
      </p:sp>
      <p:sp>
        <p:nvSpPr>
          <p:cNvPr id="7" name="Rectangle 6"/>
          <p:cNvSpPr/>
          <p:nvPr/>
        </p:nvSpPr>
        <p:spPr>
          <a:xfrm>
            <a:off x="2286000" y="3429000"/>
            <a:ext cx="6030416" cy="954107"/>
          </a:xfrm>
          <a:prstGeom prst="rect">
            <a:avLst/>
          </a:prstGeom>
        </p:spPr>
        <p:txBody>
          <a:bodyPr wrap="square">
            <a:spAutoFit/>
          </a:bodyPr>
          <a:lstStyle/>
          <a:p>
            <a:pPr algn="r"/>
            <a:r>
              <a:rPr lang="ar-MA" sz="2800" b="1" dirty="0" smtClean="0"/>
              <a:t>”ادْعُ إِلَى سَبِيلِ رَبِّكَ بِالْحِكْمَةِ وَالْمَوْعِظَةِ </a:t>
            </a:r>
            <a:r>
              <a:rPr lang="ar-MA" sz="2800" b="1" dirty="0" smtClean="0">
                <a:solidFill>
                  <a:srgbClr val="FF0000"/>
                </a:solidFill>
              </a:rPr>
              <a:t>الْحَسَنَةِ</a:t>
            </a:r>
            <a:r>
              <a:rPr lang="ar-MA" sz="2800" b="1" dirty="0" smtClean="0"/>
              <a:t> وَجَادِلْهُم </a:t>
            </a:r>
            <a:r>
              <a:rPr lang="ar-MA" sz="2800" b="1" dirty="0" smtClean="0">
                <a:solidFill>
                  <a:srgbClr val="FF0000"/>
                </a:solidFill>
              </a:rPr>
              <a:t>بِالَّتِي هِيَ أَحْسَن“ُ</a:t>
            </a:r>
            <a:endParaRPr lang="fr-FR" sz="2800" b="1" dirty="0">
              <a:solidFill>
                <a:srgbClr val="FF0000"/>
              </a:solidFill>
            </a:endParaRPr>
          </a:p>
        </p:txBody>
      </p:sp>
      <p:sp>
        <p:nvSpPr>
          <p:cNvPr id="8" name="Rectangle 7"/>
          <p:cNvSpPr/>
          <p:nvPr/>
        </p:nvSpPr>
        <p:spPr>
          <a:xfrm>
            <a:off x="2286000" y="4581128"/>
            <a:ext cx="6102424" cy="1384995"/>
          </a:xfrm>
          <a:prstGeom prst="rect">
            <a:avLst/>
          </a:prstGeom>
        </p:spPr>
        <p:txBody>
          <a:bodyPr wrap="square">
            <a:spAutoFit/>
          </a:bodyPr>
          <a:lstStyle/>
          <a:p>
            <a:pPr algn="r" rtl="1"/>
            <a:r>
              <a:rPr lang="ar-MA" sz="2800" b="1" dirty="0" smtClean="0"/>
              <a:t>”يا أَيُّهَا الَّذِينَ آمَنُوا اتَّقُوا اللَّهَ </a:t>
            </a:r>
            <a:r>
              <a:rPr lang="ar-MA" sz="2800" b="1" dirty="0" smtClean="0">
                <a:solidFill>
                  <a:srgbClr val="FF0000"/>
                </a:solidFill>
              </a:rPr>
              <a:t>وَقُولُوا قَوْلا سَدِيدًا</a:t>
            </a:r>
          </a:p>
          <a:p>
            <a:pPr algn="r" rtl="1"/>
            <a:r>
              <a:rPr lang="ar-MA" sz="2800" b="1" dirty="0" smtClean="0"/>
              <a:t>يُصْلِحْ لَكُمْ أَعْمَالَكُمْ وَيَغْفِرْ لَكُمْ ذُنُوبَكُمْ وَمَن يُطِعْ اللَّهَ وَرَسُولَهُ فَقَدْ فَازَ فَوْزًا </a:t>
            </a:r>
            <a:r>
              <a:rPr lang="ar-MA" sz="2800" b="1" dirty="0" err="1" smtClean="0"/>
              <a:t>عَظِيماً“</a:t>
            </a:r>
            <a:endParaRPr lang="ar-MA"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_ecran_wallpaper_couleur_199.jpg"/>
          <p:cNvPicPr>
            <a:picLocks noChangeAspect="1"/>
          </p:cNvPicPr>
          <p:nvPr/>
        </p:nvPicPr>
        <p:blipFill>
          <a:blip r:embed="rId2" cstate="print"/>
          <a:stretch>
            <a:fillRect/>
          </a:stretch>
        </p:blipFill>
        <p:spPr>
          <a:xfrm>
            <a:off x="0" y="0"/>
            <a:ext cx="9144000" cy="6858000"/>
          </a:xfrm>
          <a:prstGeom prst="rect">
            <a:avLst/>
          </a:prstGeom>
        </p:spPr>
      </p:pic>
      <p:sp>
        <p:nvSpPr>
          <p:cNvPr id="3" name="Titre 2"/>
          <p:cNvSpPr>
            <a:spLocks noGrp="1"/>
          </p:cNvSpPr>
          <p:nvPr>
            <p:ph type="title"/>
          </p:nvPr>
        </p:nvSpPr>
        <p:spPr/>
        <p:txBody>
          <a:bodyPr>
            <a:normAutofit/>
          </a:bodyPr>
          <a:lstStyle/>
          <a:p>
            <a:r>
              <a:rPr lang="ar-MA" sz="5400" b="1" dirty="0" smtClean="0">
                <a:solidFill>
                  <a:schemeClr val="accent6">
                    <a:lumMod val="50000"/>
                  </a:schemeClr>
                </a:solidFill>
              </a:rPr>
              <a:t>اللسان الايجابي</a:t>
            </a:r>
            <a:endParaRPr lang="fr-FR" sz="5400" b="1" dirty="0">
              <a:solidFill>
                <a:schemeClr val="accent6">
                  <a:lumMod val="50000"/>
                </a:schemeClr>
              </a:solidFill>
            </a:endParaRPr>
          </a:p>
        </p:txBody>
      </p:sp>
      <p:sp>
        <p:nvSpPr>
          <p:cNvPr id="4" name="Rectangle 3"/>
          <p:cNvSpPr/>
          <p:nvPr/>
        </p:nvSpPr>
        <p:spPr>
          <a:xfrm>
            <a:off x="2523201" y="1268760"/>
            <a:ext cx="6153255" cy="523220"/>
          </a:xfrm>
          <a:prstGeom prst="rect">
            <a:avLst/>
          </a:prstGeom>
        </p:spPr>
        <p:txBody>
          <a:bodyPr wrap="square">
            <a:spAutoFit/>
          </a:bodyPr>
          <a:lstStyle/>
          <a:p>
            <a:pPr algn="r"/>
            <a:r>
              <a:rPr lang="ar-SA" sz="2800" b="1" dirty="0" smtClean="0"/>
              <a:t>"اتَّقوا النَّار ولو بشق تمرة فمن لم يَجِد </a:t>
            </a:r>
            <a:r>
              <a:rPr lang="ar-SA" sz="2800" b="1" dirty="0" smtClean="0">
                <a:solidFill>
                  <a:srgbClr val="FF0000"/>
                </a:solidFill>
              </a:rPr>
              <a:t>فبكلمة </a:t>
            </a:r>
            <a:r>
              <a:rPr lang="ar-SA" sz="2800" b="1" dirty="0" err="1" smtClean="0">
                <a:solidFill>
                  <a:srgbClr val="FF0000"/>
                </a:solidFill>
              </a:rPr>
              <a:t>طيبة</a:t>
            </a:r>
            <a:r>
              <a:rPr lang="ar-SA" sz="2800" dirty="0" err="1" smtClean="0"/>
              <a:t>"</a:t>
            </a:r>
            <a:r>
              <a:rPr lang="ar-SA" sz="2800" baseline="30000" dirty="0" smtClean="0"/>
              <a:t> </a:t>
            </a:r>
            <a:endParaRPr lang="fr-FR" sz="2800" dirty="0"/>
          </a:p>
        </p:txBody>
      </p:sp>
      <p:sp>
        <p:nvSpPr>
          <p:cNvPr id="6" name="Rectangle 5"/>
          <p:cNvSpPr/>
          <p:nvPr/>
        </p:nvSpPr>
        <p:spPr>
          <a:xfrm>
            <a:off x="4860032" y="2636912"/>
            <a:ext cx="2952328" cy="523220"/>
          </a:xfrm>
          <a:prstGeom prst="rect">
            <a:avLst/>
          </a:prstGeom>
        </p:spPr>
        <p:txBody>
          <a:bodyPr wrap="square">
            <a:spAutoFit/>
          </a:bodyPr>
          <a:lstStyle/>
          <a:p>
            <a:pPr algn="ctr"/>
            <a:r>
              <a:rPr lang="ar-SA" sz="2800" dirty="0" smtClean="0"/>
              <a:t>"</a:t>
            </a:r>
            <a:r>
              <a:rPr lang="ar-SA" sz="2800" b="1" dirty="0" smtClean="0"/>
              <a:t>والكلمة الطيبة </a:t>
            </a:r>
            <a:r>
              <a:rPr lang="ar-SA" sz="2800" b="1" dirty="0" smtClean="0">
                <a:solidFill>
                  <a:srgbClr val="FF0000"/>
                </a:solidFill>
              </a:rPr>
              <a:t>صدقة</a:t>
            </a:r>
            <a:r>
              <a:rPr lang="ar-SA" sz="2800" dirty="0" smtClean="0"/>
              <a:t>"</a:t>
            </a:r>
            <a:endParaRPr lang="fr-FR" sz="2800" dirty="0"/>
          </a:p>
        </p:txBody>
      </p:sp>
      <p:sp>
        <p:nvSpPr>
          <p:cNvPr id="7" name="Rectangle 6"/>
          <p:cNvSpPr/>
          <p:nvPr/>
        </p:nvSpPr>
        <p:spPr>
          <a:xfrm>
            <a:off x="2987824" y="3284984"/>
            <a:ext cx="5688632" cy="954107"/>
          </a:xfrm>
          <a:prstGeom prst="rect">
            <a:avLst/>
          </a:prstGeom>
        </p:spPr>
        <p:txBody>
          <a:bodyPr wrap="square">
            <a:spAutoFit/>
          </a:bodyPr>
          <a:lstStyle/>
          <a:p>
            <a:pPr algn="r"/>
            <a:r>
              <a:rPr lang="ar-SA" sz="2800" b="1" dirty="0" smtClean="0"/>
              <a:t>يا رسول الله أي المسلمين </a:t>
            </a:r>
            <a:r>
              <a:rPr lang="ar-SA" sz="2800" b="1" dirty="0" err="1" smtClean="0">
                <a:solidFill>
                  <a:srgbClr val="FF0000"/>
                </a:solidFill>
              </a:rPr>
              <a:t>أفضل</a:t>
            </a:r>
            <a:r>
              <a:rPr lang="ar-SA" sz="2800" b="1" dirty="0" err="1" smtClean="0"/>
              <a:t>؟</a:t>
            </a:r>
            <a:r>
              <a:rPr lang="ar-SA" sz="2800" b="1" dirty="0" smtClean="0"/>
              <a:t> </a:t>
            </a:r>
            <a:r>
              <a:rPr lang="ar-SA" sz="2800" b="1" dirty="0" err="1" smtClean="0"/>
              <a:t>قال: </a:t>
            </a:r>
            <a:r>
              <a:rPr lang="ar-SA" sz="2800" b="1" dirty="0" smtClean="0"/>
              <a:t>"من سَلِمَ المسلمون من لسانه ويده”</a:t>
            </a:r>
            <a:r>
              <a:rPr lang="ar-MA" sz="2800" b="1" dirty="0" err="1" smtClean="0"/>
              <a:t>“</a:t>
            </a:r>
            <a:endParaRPr lang="fr-FR" sz="2800" dirty="0"/>
          </a:p>
        </p:txBody>
      </p:sp>
      <p:sp>
        <p:nvSpPr>
          <p:cNvPr id="8" name="Rectangle 7"/>
          <p:cNvSpPr/>
          <p:nvPr/>
        </p:nvSpPr>
        <p:spPr>
          <a:xfrm>
            <a:off x="2301186" y="1772816"/>
            <a:ext cx="6303262" cy="954107"/>
          </a:xfrm>
          <a:prstGeom prst="rect">
            <a:avLst/>
          </a:prstGeom>
        </p:spPr>
        <p:txBody>
          <a:bodyPr wrap="square">
            <a:spAutoFit/>
          </a:bodyPr>
          <a:lstStyle/>
          <a:p>
            <a:pPr algn="r"/>
            <a:r>
              <a:rPr lang="ar-MA" sz="2800" b="1" dirty="0" err="1" smtClean="0"/>
              <a:t>”</a:t>
            </a:r>
            <a:r>
              <a:rPr lang="ar-SA" sz="2800" b="1" dirty="0" smtClean="0"/>
              <a:t>مَنْ يَضْمَنْ لِي مَا بَيْنَ لَحْيَيْهِ وَمَا بَيْنَ رِجْلَيْهِ أَضْمَنْ لَهُ </a:t>
            </a:r>
            <a:endParaRPr lang="ar-MA" sz="2800" b="1" dirty="0" smtClean="0"/>
          </a:p>
          <a:p>
            <a:pPr algn="r"/>
            <a:r>
              <a:rPr lang="ar-SA" sz="2800" b="1" dirty="0" smtClean="0">
                <a:solidFill>
                  <a:srgbClr val="FF0000"/>
                </a:solidFill>
              </a:rPr>
              <a:t>الْجَنَّةَ</a:t>
            </a:r>
            <a:r>
              <a:rPr lang="ar-MA" sz="2800" b="1" dirty="0" err="1" smtClean="0"/>
              <a:t>“</a:t>
            </a:r>
            <a:r>
              <a:rPr lang="ar-SA" sz="2800" b="1" dirty="0" smtClean="0"/>
              <a:t> </a:t>
            </a:r>
            <a:endParaRPr lang="fr-FR" sz="2800" dirty="0"/>
          </a:p>
        </p:txBody>
      </p:sp>
      <p:sp>
        <p:nvSpPr>
          <p:cNvPr id="9" name="Rectangle 8"/>
          <p:cNvSpPr/>
          <p:nvPr/>
        </p:nvSpPr>
        <p:spPr>
          <a:xfrm>
            <a:off x="2286000" y="4221088"/>
            <a:ext cx="6318448" cy="954107"/>
          </a:xfrm>
          <a:prstGeom prst="rect">
            <a:avLst/>
          </a:prstGeom>
        </p:spPr>
        <p:txBody>
          <a:bodyPr wrap="square">
            <a:spAutoFit/>
          </a:bodyPr>
          <a:lstStyle/>
          <a:p>
            <a:pPr algn="r"/>
            <a:r>
              <a:rPr lang="ar-MA" sz="2800" b="1" dirty="0" err="1" smtClean="0"/>
              <a:t>”</a:t>
            </a:r>
            <a:r>
              <a:rPr lang="ar-SA" sz="2800" b="1" dirty="0" smtClean="0"/>
              <a:t>أَلَا أُخْبِرُكُمْ بِأَفْضَلَ مِنْ دَرَجَةِ </a:t>
            </a:r>
            <a:r>
              <a:rPr lang="ar-SA" sz="2800" b="1" dirty="0" err="1" smtClean="0"/>
              <a:t>الصِّيَامِ </a:t>
            </a:r>
            <a:r>
              <a:rPr lang="ar-SA" sz="2800" b="1" dirty="0" smtClean="0"/>
              <a:t>، </a:t>
            </a:r>
            <a:r>
              <a:rPr lang="ar-SA" sz="2800" b="1" dirty="0" err="1" smtClean="0"/>
              <a:t>وَالصَّلَاةِ </a:t>
            </a:r>
            <a:r>
              <a:rPr lang="ar-SA" sz="2800" b="1" dirty="0" smtClean="0"/>
              <a:t>، </a:t>
            </a:r>
            <a:r>
              <a:rPr lang="ar-SA" sz="2800" b="1" dirty="0" err="1" smtClean="0"/>
              <a:t>وَالصَّدَقَةِ ؟</a:t>
            </a:r>
            <a:r>
              <a:rPr lang="ar-SA" sz="2800" b="1" dirty="0" smtClean="0"/>
              <a:t> </a:t>
            </a:r>
            <a:r>
              <a:rPr lang="ar-SA" sz="2800" b="1" dirty="0" err="1" smtClean="0"/>
              <a:t>قَالُوا </a:t>
            </a:r>
            <a:r>
              <a:rPr lang="ar-SA" sz="2800" b="1" dirty="0" smtClean="0"/>
              <a:t>: </a:t>
            </a:r>
            <a:r>
              <a:rPr lang="ar-SA" sz="2800" b="1" dirty="0" err="1" smtClean="0"/>
              <a:t>بَلَى </a:t>
            </a:r>
            <a:r>
              <a:rPr lang="ar-SA" sz="2800" b="1" dirty="0" smtClean="0"/>
              <a:t>، </a:t>
            </a:r>
            <a:r>
              <a:rPr lang="ar-SA" sz="2800" b="1" dirty="0" err="1" smtClean="0"/>
              <a:t>قَالَ </a:t>
            </a:r>
            <a:r>
              <a:rPr lang="ar-SA" sz="2800" b="1" dirty="0" smtClean="0"/>
              <a:t>: </a:t>
            </a:r>
            <a:r>
              <a:rPr lang="ar-SA" sz="2800" b="1" dirty="0" smtClean="0">
                <a:solidFill>
                  <a:srgbClr val="FF0000"/>
                </a:solidFill>
              </a:rPr>
              <a:t>صَلَاحُ ذَاتِ الْبَيْنِ</a:t>
            </a:r>
            <a:r>
              <a:rPr lang="ar-MA" sz="2800" b="1" dirty="0" err="1" smtClean="0"/>
              <a:t>“</a:t>
            </a:r>
            <a:endParaRPr lang="fr-FR" sz="2800" dirty="0"/>
          </a:p>
        </p:txBody>
      </p:sp>
      <p:sp>
        <p:nvSpPr>
          <p:cNvPr id="10" name="Rectangle 9"/>
          <p:cNvSpPr/>
          <p:nvPr/>
        </p:nvSpPr>
        <p:spPr>
          <a:xfrm>
            <a:off x="2286000" y="5373216"/>
            <a:ext cx="6318448" cy="954107"/>
          </a:xfrm>
          <a:prstGeom prst="rect">
            <a:avLst/>
          </a:prstGeom>
        </p:spPr>
        <p:txBody>
          <a:bodyPr wrap="square">
            <a:spAutoFit/>
          </a:bodyPr>
          <a:lstStyle/>
          <a:p>
            <a:pPr algn="r"/>
            <a:r>
              <a:rPr lang="ar-MA" sz="2800" b="1" dirty="0" err="1" smtClean="0"/>
              <a:t>”</a:t>
            </a:r>
            <a:r>
              <a:rPr lang="ar-SA" sz="2800" b="1" dirty="0" smtClean="0"/>
              <a:t>إِنَّ الْعَبْدَ لَيَتَكَلَّمُ بِالْكَلِمَةِ مِنْ رِضْوَانِ اللَّهِ لَا يُلْقِي لَهَا بَالًا </a:t>
            </a:r>
            <a:r>
              <a:rPr lang="ar-SA" sz="2800" b="1" dirty="0" smtClean="0">
                <a:solidFill>
                  <a:srgbClr val="FF0000"/>
                </a:solidFill>
              </a:rPr>
              <a:t>يَرْفَعُهُ اللَّهُ </a:t>
            </a:r>
            <a:r>
              <a:rPr lang="ar-SA" sz="2800" b="1" dirty="0" err="1" smtClean="0">
                <a:solidFill>
                  <a:srgbClr val="FF0000"/>
                </a:solidFill>
              </a:rPr>
              <a:t>بِهَا</a:t>
            </a:r>
            <a:r>
              <a:rPr lang="ar-SA" sz="2800" b="1" dirty="0" smtClean="0">
                <a:solidFill>
                  <a:srgbClr val="FF0000"/>
                </a:solidFill>
              </a:rPr>
              <a:t> دَرَجَاتٍ</a:t>
            </a:r>
            <a:r>
              <a:rPr lang="ar-SA" sz="2800" b="1" dirty="0" smtClean="0"/>
              <a:t> </a:t>
            </a:r>
            <a:r>
              <a:rPr lang="ar-MA" sz="2800" b="1" dirty="0" err="1" smtClean="0"/>
              <a:t>”</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contrast="40000"/>
          </a:blip>
          <a:srcRect/>
          <a:stretch>
            <a:fillRect/>
          </a:stretch>
        </p:blipFill>
        <p:spPr bwMode="auto">
          <a:xfrm>
            <a:off x="0" y="0"/>
            <a:ext cx="9144000" cy="73894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nd_ecran_wallpaper_couleur_199.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2" name="Picture 2"/>
          <p:cNvPicPr>
            <a:picLocks noChangeAspect="1" noChangeArrowheads="1"/>
          </p:cNvPicPr>
          <p:nvPr/>
        </p:nvPicPr>
        <p:blipFill>
          <a:blip r:embed="rId3" cstate="print"/>
          <a:srcRect t="22455" r="21865" b="10986"/>
          <a:stretch>
            <a:fillRect/>
          </a:stretch>
        </p:blipFill>
        <p:spPr bwMode="auto">
          <a:xfrm rot="5400000">
            <a:off x="1727684" y="800708"/>
            <a:ext cx="5616624" cy="5400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3342283732.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ongu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7030A0"/>
            </a:gs>
            <a:gs pos="0">
              <a:schemeClr val="accent6">
                <a:lumMod val="75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6000" b="1" dirty="0" smtClean="0">
                <a:solidFill>
                  <a:schemeClr val="accent6">
                    <a:lumMod val="75000"/>
                  </a:schemeClr>
                </a:solidFill>
                <a:latin typeface="Arial Black" pitchFamily="34" charset="0"/>
              </a:rPr>
              <a:t>أهمية اللسان</a:t>
            </a:r>
            <a:endParaRPr lang="fr-FR" sz="6000" b="1" dirty="0">
              <a:solidFill>
                <a:schemeClr val="accent6">
                  <a:lumMod val="75000"/>
                </a:schemeClr>
              </a:solidFill>
              <a:latin typeface="Arial Black" pitchFamily="34" charset="0"/>
            </a:endParaRPr>
          </a:p>
        </p:txBody>
      </p:sp>
      <p:sp>
        <p:nvSpPr>
          <p:cNvPr id="3" name="Espace réservé du contenu 2"/>
          <p:cNvSpPr>
            <a:spLocks noGrp="1"/>
          </p:cNvSpPr>
          <p:nvPr>
            <p:ph idx="1"/>
          </p:nvPr>
        </p:nvSpPr>
        <p:spPr/>
        <p:txBody>
          <a:bodyPr>
            <a:normAutofit fontScale="92500" lnSpcReduction="10000"/>
          </a:bodyPr>
          <a:lstStyle/>
          <a:p>
            <a:pPr algn="r" rtl="1"/>
            <a:r>
              <a:rPr lang="ar-MA" b="1" dirty="0" smtClean="0"/>
              <a:t>”أَلَمْ نَجْعَل لَّهُ عَيْنَيْنِ </a:t>
            </a:r>
            <a:r>
              <a:rPr lang="ar-MA" b="1" dirty="0" smtClean="0">
                <a:solidFill>
                  <a:srgbClr val="FF0000"/>
                </a:solidFill>
              </a:rPr>
              <a:t>وَلِسَانًا</a:t>
            </a:r>
            <a:r>
              <a:rPr lang="ar-MA" b="1" dirty="0" smtClean="0"/>
              <a:t> </a:t>
            </a:r>
            <a:r>
              <a:rPr lang="ar-MA" b="1" dirty="0" err="1" smtClean="0"/>
              <a:t>وَشَفَتَيْنِ“</a:t>
            </a:r>
            <a:endParaRPr lang="ar-MA" b="1" dirty="0" smtClean="0"/>
          </a:p>
          <a:p>
            <a:pPr algn="r" rtl="1"/>
            <a:r>
              <a:rPr lang="ar-MA" b="1" dirty="0" smtClean="0"/>
              <a:t>” وَاحْلُلْ عُقْدَةً مِّن </a:t>
            </a:r>
            <a:r>
              <a:rPr lang="ar-MA" b="1" dirty="0" smtClean="0">
                <a:solidFill>
                  <a:srgbClr val="FF0000"/>
                </a:solidFill>
              </a:rPr>
              <a:t>لِّسَانِي</a:t>
            </a:r>
            <a:r>
              <a:rPr lang="ar-MA" b="1" dirty="0" smtClean="0"/>
              <a:t> يَفْقَهُوا </a:t>
            </a:r>
            <a:r>
              <a:rPr lang="ar-MA" b="1" dirty="0" err="1" smtClean="0"/>
              <a:t>قَوْلِي“</a:t>
            </a:r>
            <a:endParaRPr lang="ar-MA" b="1" dirty="0" smtClean="0"/>
          </a:p>
          <a:p>
            <a:pPr algn="r" rtl="1"/>
            <a:r>
              <a:rPr lang="ar-MA" b="1" dirty="0" smtClean="0"/>
              <a:t>”لاَ تُحَرِّكْ بِهِ </a:t>
            </a:r>
            <a:r>
              <a:rPr lang="ar-MA" b="1" dirty="0" smtClean="0">
                <a:solidFill>
                  <a:srgbClr val="FF0000"/>
                </a:solidFill>
              </a:rPr>
              <a:t>لِسَانَكَ</a:t>
            </a:r>
            <a:r>
              <a:rPr lang="ar-MA" b="1" dirty="0" smtClean="0"/>
              <a:t>“</a:t>
            </a:r>
            <a:endParaRPr lang="fr-FR" b="1" dirty="0" smtClean="0"/>
          </a:p>
          <a:p>
            <a:pPr algn="r" rtl="1"/>
            <a:r>
              <a:rPr lang="ar-MA" b="1" dirty="0" smtClean="0"/>
              <a:t>”وَجَعَلْنَا لَهُمْ </a:t>
            </a:r>
            <a:r>
              <a:rPr lang="ar-MA" b="1" dirty="0" smtClean="0">
                <a:solidFill>
                  <a:srgbClr val="FF0000"/>
                </a:solidFill>
              </a:rPr>
              <a:t>لِسَانَ صِدْقٍ </a:t>
            </a:r>
            <a:r>
              <a:rPr lang="ar-MA" b="1" dirty="0" err="1" smtClean="0"/>
              <a:t>عَلِيًّا“</a:t>
            </a:r>
            <a:endParaRPr lang="ar-MA" b="1" dirty="0" smtClean="0"/>
          </a:p>
          <a:p>
            <a:pPr algn="r" rtl="1"/>
            <a:r>
              <a:rPr lang="ar-MA" b="1" dirty="0" smtClean="0"/>
              <a:t>”وَاجْعَل لِّي </a:t>
            </a:r>
            <a:r>
              <a:rPr lang="ar-MA" b="1" dirty="0" smtClean="0">
                <a:solidFill>
                  <a:srgbClr val="FF0000"/>
                </a:solidFill>
              </a:rPr>
              <a:t>لِسَانَ صِدْقٍ </a:t>
            </a:r>
            <a:r>
              <a:rPr lang="ar-MA" b="1" dirty="0" smtClean="0"/>
              <a:t>فِي </a:t>
            </a:r>
            <a:r>
              <a:rPr lang="ar-MA" b="1" dirty="0" err="1" smtClean="0"/>
              <a:t>الآخِرِينَ“</a:t>
            </a:r>
            <a:endParaRPr lang="ar-MA" b="1" dirty="0" smtClean="0"/>
          </a:p>
          <a:p>
            <a:pPr algn="r" rtl="1"/>
            <a:r>
              <a:rPr lang="ar-MA" b="1" dirty="0" smtClean="0"/>
              <a:t>”</a:t>
            </a:r>
            <a:r>
              <a:rPr lang="ar-MA" b="1" dirty="0" smtClean="0">
                <a:solidFill>
                  <a:srgbClr val="FF0000"/>
                </a:solidFill>
              </a:rPr>
              <a:t>بِلِسَانٍ عَرَبِيٍّ </a:t>
            </a:r>
            <a:r>
              <a:rPr lang="ar-MA" b="1" dirty="0" err="1" smtClean="0"/>
              <a:t>مُّبِينٍ“</a:t>
            </a:r>
            <a:endParaRPr lang="ar-MA" b="1" dirty="0" smtClean="0"/>
          </a:p>
          <a:p>
            <a:pPr algn="r" rtl="1"/>
            <a:r>
              <a:rPr lang="ar-MA" b="1" dirty="0" smtClean="0"/>
              <a:t>”وَمَا أَرْسَلْنَا مِن رَّسُولٍ إِلاَّ </a:t>
            </a:r>
            <a:r>
              <a:rPr lang="ar-MA" b="1" dirty="0" smtClean="0">
                <a:solidFill>
                  <a:srgbClr val="FF0000"/>
                </a:solidFill>
              </a:rPr>
              <a:t>بِلِسَانِ </a:t>
            </a:r>
            <a:r>
              <a:rPr lang="ar-MA" b="1" dirty="0" err="1" smtClean="0">
                <a:solidFill>
                  <a:srgbClr val="FF0000"/>
                </a:solidFill>
              </a:rPr>
              <a:t>قَوْمِهِ</a:t>
            </a:r>
            <a:r>
              <a:rPr lang="ar-MA" b="1" dirty="0" err="1" smtClean="0"/>
              <a:t>“</a:t>
            </a:r>
            <a:endParaRPr lang="ar-MA" b="1" dirty="0" smtClean="0"/>
          </a:p>
          <a:p>
            <a:pPr algn="r" rtl="1"/>
            <a:r>
              <a:rPr lang="ar-MA" b="1" dirty="0" smtClean="0"/>
              <a:t>“وَمِنْ </a:t>
            </a:r>
            <a:r>
              <a:rPr lang="ar-MA" b="1" dirty="0" smtClean="0">
                <a:solidFill>
                  <a:srgbClr val="FF0000"/>
                </a:solidFill>
              </a:rPr>
              <a:t>آيَاتِهِ</a:t>
            </a:r>
            <a:r>
              <a:rPr lang="ar-MA" b="1" dirty="0" smtClean="0"/>
              <a:t> خَلْقُ السَّمَاوَاتِ وَالأَرْضِ </a:t>
            </a:r>
            <a:r>
              <a:rPr lang="ar-MA" b="1" dirty="0" smtClean="0">
                <a:solidFill>
                  <a:srgbClr val="FF0000"/>
                </a:solidFill>
              </a:rPr>
              <a:t>وَاخْتِلافُ أَلْسِنَتِكُمْ </a:t>
            </a:r>
            <a:r>
              <a:rPr lang="ar-MA" b="1" dirty="0" smtClean="0"/>
              <a:t>وَأَلْوَانِكُمْ إِنَّ فِي ذَلِكَ لَآيَاتٍ </a:t>
            </a:r>
            <a:r>
              <a:rPr lang="ar-MA" b="1" dirty="0" err="1" smtClean="0"/>
              <a:t>لِّلْعَالِمِينَ“</a:t>
            </a:r>
            <a:endParaRPr lang="ar-MA" b="1" dirty="0" smtClean="0"/>
          </a:p>
          <a:p>
            <a:pPr algn="r" rtl="1"/>
            <a:endParaRPr lang="ar-MA" dirty="0" smtClean="0"/>
          </a:p>
          <a:p>
            <a:pPr algn="r" rtl="1"/>
            <a:endParaRPr lang="ar-MA" dirty="0" smtClean="0"/>
          </a:p>
          <a:p>
            <a:pPr algn="r" rtl="1"/>
            <a:endParaRPr lang="ar-M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ox(in)">
                                      <p:cBhvr>
                                        <p:cTn id="15" dur="500"/>
                                        <p:tgtEl>
                                          <p:spTgt spid="3">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i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ox(i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7030A0"/>
            </a:gs>
            <a:gs pos="0">
              <a:schemeClr val="accent6">
                <a:lumMod val="75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6000" b="1" dirty="0" smtClean="0">
                <a:solidFill>
                  <a:schemeClr val="accent6">
                    <a:lumMod val="75000"/>
                  </a:schemeClr>
                </a:solidFill>
                <a:latin typeface="Arial Black" pitchFamily="34" charset="0"/>
              </a:rPr>
              <a:t>أهمية اللسان</a:t>
            </a:r>
            <a:endParaRPr lang="fr-FR" sz="6000" b="1" dirty="0">
              <a:solidFill>
                <a:schemeClr val="accent6">
                  <a:lumMod val="75000"/>
                </a:schemeClr>
              </a:solidFill>
              <a:latin typeface="Arial Black" pitchFamily="34" charset="0"/>
            </a:endParaRPr>
          </a:p>
        </p:txBody>
      </p:sp>
      <p:sp>
        <p:nvSpPr>
          <p:cNvPr id="3" name="Espace réservé du contenu 2"/>
          <p:cNvSpPr>
            <a:spLocks noGrp="1"/>
          </p:cNvSpPr>
          <p:nvPr>
            <p:ph idx="1"/>
          </p:nvPr>
        </p:nvSpPr>
        <p:spPr/>
        <p:txBody>
          <a:bodyPr>
            <a:noAutofit/>
          </a:bodyPr>
          <a:lstStyle/>
          <a:p>
            <a:pPr algn="ctr" rtl="1">
              <a:buNone/>
            </a:pPr>
            <a:r>
              <a:rPr lang="ar-MA" sz="2400" b="1" dirty="0" smtClean="0"/>
              <a:t>”</a:t>
            </a:r>
            <a:r>
              <a:rPr lang="ar-MA" sz="2400" b="1" dirty="0" err="1" smtClean="0"/>
              <a:t>لآإله</a:t>
            </a:r>
            <a:r>
              <a:rPr lang="ar-MA" sz="2400" b="1" dirty="0" smtClean="0"/>
              <a:t> إلا الله محمد رسول الله“</a:t>
            </a:r>
            <a:endParaRPr lang="fr-FR" sz="2400" b="1" dirty="0" smtClean="0"/>
          </a:p>
          <a:p>
            <a:pPr algn="r" rtl="1">
              <a:buNone/>
            </a:pPr>
            <a:endParaRPr lang="ar-MA" sz="2400" b="1" dirty="0" smtClean="0"/>
          </a:p>
          <a:p>
            <a:pPr algn="r" rtl="1">
              <a:buNone/>
            </a:pPr>
            <a:r>
              <a:rPr lang="ar-MA" sz="2400" b="1" dirty="0" smtClean="0"/>
              <a:t>”أَلَمْ تَرَ كَيْفَ ضَرَبَ اللَّهُ مَثَلاً </a:t>
            </a:r>
            <a:r>
              <a:rPr lang="ar-MA" sz="2400" b="1" dirty="0" smtClean="0">
                <a:solidFill>
                  <a:srgbClr val="FF0000"/>
                </a:solidFill>
              </a:rPr>
              <a:t>كَلِمَةً طَيِّبَةً كَشَجَرَةٍ طَيِّبَةٍ </a:t>
            </a:r>
            <a:r>
              <a:rPr lang="ar-MA" sz="2400" b="1" dirty="0" smtClean="0"/>
              <a:t>أَصْلُهَا ثَابِتٌ وَفَرْعُهَا فِي السَّمَاء تُؤْتِي أُكُلَهَا كُلَّ حِينٍ بِإِذْنِ رَبِّهَا وَيَضْرِبُ اللَّهُ الأَمْثَالَ لِلنَّاسِ لَعَلَّهُمْ يَتَذَكَّرُونَ وَمَثَلُ </a:t>
            </a:r>
            <a:r>
              <a:rPr lang="ar-MA" sz="2400" b="1" dirty="0" smtClean="0">
                <a:solidFill>
                  <a:srgbClr val="FF0000"/>
                </a:solidFill>
              </a:rPr>
              <a:t>كَلِمَةٍ خَبِيثَةٍ كَشَجَرَةٍ خَبِيثَةٍ </a:t>
            </a:r>
            <a:r>
              <a:rPr lang="ar-MA" sz="2400" b="1" dirty="0" smtClean="0"/>
              <a:t>اجْتُثَّتْ مِن فَوْقِ الأَرْضِ مَا لَهَا مِن </a:t>
            </a:r>
            <a:r>
              <a:rPr lang="ar-MA" sz="2400" b="1" dirty="0" err="1" smtClean="0"/>
              <a:t>قَرَارٍ“</a:t>
            </a:r>
            <a:endParaRPr lang="ar-MA" sz="2400" b="1" dirty="0" smtClean="0"/>
          </a:p>
          <a:p>
            <a:pPr marL="514350" indent="-514350" algn="r">
              <a:buNone/>
            </a:pPr>
            <a:endParaRPr lang="ar-MA" sz="2400" b="1" dirty="0" smtClean="0"/>
          </a:p>
          <a:p>
            <a:pPr marL="514350" indent="-514350" algn="r">
              <a:buNone/>
            </a:pPr>
            <a:r>
              <a:rPr lang="ar-MA" sz="2400" b="1" dirty="0" smtClean="0"/>
              <a:t>”وَمَا أَرْسَلْنَا مِن رَّسُولٍ إِلاَّ </a:t>
            </a:r>
            <a:r>
              <a:rPr lang="ar-MA" sz="2400" b="1" dirty="0" smtClean="0">
                <a:solidFill>
                  <a:srgbClr val="FF0000"/>
                </a:solidFill>
              </a:rPr>
              <a:t>بِلِسَانِ قَوْمِهِ </a:t>
            </a:r>
            <a:r>
              <a:rPr lang="ar-MA" sz="2400" b="1" dirty="0" smtClean="0"/>
              <a:t>لِيُبَيِّنَ لَهُمْ فَيُضِلُّ الله  مَن يَشَاء وَيَهْدِي مَن يَشَاء وَهُوَ الْعَزِيزُ </a:t>
            </a:r>
            <a:r>
              <a:rPr lang="ar-MA" sz="2400" b="1" dirty="0" err="1" smtClean="0"/>
              <a:t>الْحَكِيم“</a:t>
            </a:r>
            <a:endParaRPr lang="ar-MA" sz="2400" b="1" dirty="0" smtClean="0"/>
          </a:p>
          <a:p>
            <a:pPr marL="514350" indent="-514350" algn="ctr">
              <a:buNone/>
            </a:pPr>
            <a:endParaRPr lang="ar-MA" sz="2400" b="1" dirty="0" smtClean="0"/>
          </a:p>
          <a:p>
            <a:pPr marL="514350" indent="-514350" algn="ctr">
              <a:buNone/>
            </a:pPr>
            <a:r>
              <a:rPr lang="ar-MA" sz="2400" b="1" dirty="0" smtClean="0"/>
              <a:t>”أَلَمْ نَجْعَل لَّهُ عَيْنَيْنِ وَلِسَانًا </a:t>
            </a:r>
            <a:r>
              <a:rPr lang="ar-MA" sz="2400" b="1" dirty="0" err="1" smtClean="0"/>
              <a:t>وَشَفَتَيْنِ“</a:t>
            </a:r>
            <a:endParaRPr lang="ar-MA"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7030A0"/>
            </a:gs>
            <a:gs pos="0">
              <a:schemeClr val="accent6">
                <a:lumMod val="75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23728" y="0"/>
            <a:ext cx="4896544" cy="980728"/>
          </a:xfrm>
          <a:noFill/>
        </p:spPr>
        <p:txBody>
          <a:bodyPr>
            <a:normAutofit/>
          </a:bodyPr>
          <a:lstStyle/>
          <a:p>
            <a:r>
              <a:rPr lang="ar-MA" sz="5400" b="1" dirty="0" smtClean="0">
                <a:solidFill>
                  <a:schemeClr val="accent6">
                    <a:lumMod val="75000"/>
                  </a:schemeClr>
                </a:solidFill>
                <a:latin typeface="Arial Black" pitchFamily="34" charset="0"/>
              </a:rPr>
              <a:t>خواص اللسان</a:t>
            </a:r>
            <a:endParaRPr lang="fr-FR" sz="5400" b="1" dirty="0">
              <a:solidFill>
                <a:schemeClr val="accent6">
                  <a:lumMod val="75000"/>
                </a:schemeClr>
              </a:solidFill>
              <a:latin typeface="Arial Black" pitchFamily="34" charset="0"/>
            </a:endParaRPr>
          </a:p>
        </p:txBody>
      </p:sp>
      <p:sp>
        <p:nvSpPr>
          <p:cNvPr id="3" name="Espace réservé du contenu 2"/>
          <p:cNvSpPr>
            <a:spLocks noGrp="1"/>
          </p:cNvSpPr>
          <p:nvPr>
            <p:ph idx="1"/>
          </p:nvPr>
        </p:nvSpPr>
        <p:spPr>
          <a:xfrm>
            <a:off x="457200" y="836712"/>
            <a:ext cx="8229600" cy="5289451"/>
          </a:xfrm>
        </p:spPr>
        <p:txBody>
          <a:bodyPr>
            <a:noAutofit/>
          </a:bodyPr>
          <a:lstStyle/>
          <a:p>
            <a:pPr algn="r">
              <a:buNone/>
            </a:pPr>
            <a:r>
              <a:rPr lang="ar-MA" b="1" dirty="0" smtClean="0"/>
              <a:t>”تكلموا تعرفوا فإن المرء مخبوء تحت </a:t>
            </a:r>
            <a:r>
              <a:rPr lang="ar-MA" b="1" dirty="0" err="1" smtClean="0"/>
              <a:t>لسانه“</a:t>
            </a:r>
            <a:endParaRPr lang="ar-MA" b="1" dirty="0" smtClean="0"/>
          </a:p>
          <a:p>
            <a:pPr algn="r">
              <a:buNone/>
            </a:pPr>
            <a:r>
              <a:rPr lang="ar-MA" b="1" dirty="0" err="1" smtClean="0"/>
              <a:t>”</a:t>
            </a:r>
            <a:r>
              <a:rPr lang="ar-SA" b="1" dirty="0" smtClean="0"/>
              <a:t>وَهَلْ يَكُبُّ النَّاسَ فِي النَّارِ عَلَى </a:t>
            </a:r>
            <a:r>
              <a:rPr lang="ar-SA" b="1" dirty="0" err="1" smtClean="0"/>
              <a:t>وُجُوهِهِمْ </a:t>
            </a:r>
            <a:r>
              <a:rPr lang="ar-SA" b="1" dirty="0" smtClean="0"/>
              <a:t>، أَوْ عَلَى </a:t>
            </a:r>
            <a:r>
              <a:rPr lang="ar-SA" b="1" dirty="0" err="1" smtClean="0"/>
              <a:t>مَنَاخِرِهِمْ</a:t>
            </a:r>
            <a:r>
              <a:rPr lang="ar-SA" b="1" dirty="0" smtClean="0"/>
              <a:t> إِلَّا </a:t>
            </a:r>
            <a:r>
              <a:rPr lang="ar-SA" b="1" dirty="0" err="1" smtClean="0"/>
              <a:t>حَصَائِدُ</a:t>
            </a:r>
            <a:r>
              <a:rPr lang="ar-SA" b="1" dirty="0" smtClean="0"/>
              <a:t> أَلْسِنَتِهِمْ </a:t>
            </a:r>
            <a:r>
              <a:rPr lang="ar-MA" b="1" dirty="0" err="1" smtClean="0"/>
              <a:t>”</a:t>
            </a:r>
            <a:endParaRPr lang="ar-MA" b="1" dirty="0" smtClean="0"/>
          </a:p>
          <a:p>
            <a:pPr marL="514350" indent="-514350" algn="r">
              <a:buNone/>
            </a:pPr>
            <a:r>
              <a:rPr lang="ar-MA" b="1" dirty="0" smtClean="0"/>
              <a:t>”يَوْمَ تَشْهَدُ عَلَيْهِمْ أَلْسِنَتُهُمْ وَأَيْدِيهِمْ وَأَرْجُلُهُم بِمَا </a:t>
            </a:r>
            <a:r>
              <a:rPr lang="ar-MA" b="1" dirty="0" err="1" smtClean="0"/>
              <a:t>يعْمَلُون“</a:t>
            </a:r>
            <a:endParaRPr lang="ar-MA" b="1" dirty="0" smtClean="0"/>
          </a:p>
          <a:p>
            <a:pPr algn="r">
              <a:buNone/>
            </a:pPr>
            <a:r>
              <a:rPr lang="ar-MA" b="1" dirty="0" smtClean="0"/>
              <a:t>”اللسان هو العضو الوحيد الذي لا يتعب  ولا </a:t>
            </a:r>
            <a:r>
              <a:rPr lang="ar-MA" b="1" dirty="0" err="1" smtClean="0"/>
              <a:t>يمل“</a:t>
            </a:r>
            <a:endParaRPr lang="ar-MA" b="1" dirty="0" smtClean="0"/>
          </a:p>
          <a:p>
            <a:pPr algn="r">
              <a:buNone/>
            </a:pPr>
            <a:r>
              <a:rPr lang="ar-MA" b="1" dirty="0" smtClean="0"/>
              <a:t>”المتكلم بالباطل شيطان ناطق والساكت عن الحق شيطان </a:t>
            </a:r>
            <a:r>
              <a:rPr lang="ar-MA" b="1" dirty="0" err="1" smtClean="0"/>
              <a:t>أخرس“</a:t>
            </a:r>
            <a:endParaRPr lang="ar-MA" b="1" dirty="0" smtClean="0"/>
          </a:p>
          <a:p>
            <a:pPr algn="r">
              <a:buNone/>
            </a:pPr>
            <a:r>
              <a:rPr lang="ar-SA" b="1" dirty="0" smtClean="0"/>
              <a:t>"إذا أصبح ابن آدم فإن الأعضاء كلها تكفِّر اللسان فتقول: اتقِ الله فينا، فإنما نحن بك فإن استقمت استقمنا، وإن اعوججت اعوججنا"</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7030A0"/>
            </a:gs>
            <a:gs pos="0">
              <a:schemeClr val="accent6">
                <a:lumMod val="75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sz="6000" b="1" dirty="0" smtClean="0">
                <a:solidFill>
                  <a:schemeClr val="accent6">
                    <a:lumMod val="75000"/>
                  </a:schemeClr>
                </a:solidFill>
                <a:latin typeface="Arial Black" pitchFamily="34" charset="0"/>
              </a:rPr>
              <a:t>خطورة  اللسان</a:t>
            </a:r>
            <a:endParaRPr lang="fr-FR" sz="6000" b="1" dirty="0">
              <a:solidFill>
                <a:schemeClr val="accent6">
                  <a:lumMod val="75000"/>
                </a:schemeClr>
              </a:solidFill>
              <a:latin typeface="Arial Black" pitchFamily="34" charset="0"/>
            </a:endParaRPr>
          </a:p>
        </p:txBody>
      </p:sp>
      <p:sp>
        <p:nvSpPr>
          <p:cNvPr id="5" name="Rectangle 4"/>
          <p:cNvSpPr/>
          <p:nvPr/>
        </p:nvSpPr>
        <p:spPr>
          <a:xfrm>
            <a:off x="1187624" y="1196752"/>
            <a:ext cx="7200800" cy="584775"/>
          </a:xfrm>
          <a:prstGeom prst="rect">
            <a:avLst/>
          </a:prstGeom>
        </p:spPr>
        <p:txBody>
          <a:bodyPr wrap="square">
            <a:spAutoFit/>
          </a:bodyPr>
          <a:lstStyle/>
          <a:p>
            <a:pPr algn="ctr" rtl="1"/>
            <a:r>
              <a:rPr lang="ar-MA" sz="2800" b="1" dirty="0" smtClean="0"/>
              <a:t>” مَا يَلْفِظُ مِن قَوْلٍ إِلاَّ لَدَيْهِ </a:t>
            </a:r>
            <a:r>
              <a:rPr lang="ar-MA" sz="2800" b="1" dirty="0" smtClean="0">
                <a:solidFill>
                  <a:srgbClr val="FF0000"/>
                </a:solidFill>
              </a:rPr>
              <a:t>رَقِيبٌ </a:t>
            </a:r>
            <a:r>
              <a:rPr lang="ar-MA" sz="2800" b="1" dirty="0" err="1" smtClean="0">
                <a:solidFill>
                  <a:srgbClr val="FF0000"/>
                </a:solidFill>
              </a:rPr>
              <a:t>عَتِيدٌ</a:t>
            </a:r>
            <a:r>
              <a:rPr lang="ar-MA" sz="3200" b="1" dirty="0" err="1" smtClean="0"/>
              <a:t>“</a:t>
            </a:r>
            <a:endParaRPr lang="ar-MA" sz="3200" b="1" dirty="0"/>
          </a:p>
        </p:txBody>
      </p:sp>
      <p:sp>
        <p:nvSpPr>
          <p:cNvPr id="6" name="Rectangle 5"/>
          <p:cNvSpPr/>
          <p:nvPr/>
        </p:nvSpPr>
        <p:spPr>
          <a:xfrm>
            <a:off x="2794110" y="1772816"/>
            <a:ext cx="5594314" cy="584775"/>
          </a:xfrm>
          <a:prstGeom prst="rect">
            <a:avLst/>
          </a:prstGeom>
        </p:spPr>
        <p:txBody>
          <a:bodyPr wrap="square">
            <a:spAutoFit/>
          </a:bodyPr>
          <a:lstStyle/>
          <a:p>
            <a:pPr algn="r" rtl="1"/>
            <a:r>
              <a:rPr lang="ar-MA" sz="3200" b="1" dirty="0" smtClean="0"/>
              <a:t>                 </a:t>
            </a:r>
            <a:r>
              <a:rPr lang="fr-FR" sz="3200" b="1" dirty="0" smtClean="0"/>
              <a:t>    </a:t>
            </a:r>
            <a:r>
              <a:rPr lang="ar-MA" sz="2800" b="1" dirty="0" smtClean="0"/>
              <a:t>”إِنَّ رَبَّكَ </a:t>
            </a:r>
            <a:r>
              <a:rPr lang="ar-MA" sz="2800" b="1" dirty="0" err="1" smtClean="0">
                <a:solidFill>
                  <a:srgbClr val="FF0000"/>
                </a:solidFill>
              </a:rPr>
              <a:t>لَبِالْمِرْصَادِ</a:t>
            </a:r>
            <a:r>
              <a:rPr lang="ar-MA" sz="2800" b="1" dirty="0" err="1" smtClean="0"/>
              <a:t>“</a:t>
            </a:r>
            <a:endParaRPr lang="ar-MA" sz="2800" b="1" dirty="0"/>
          </a:p>
        </p:txBody>
      </p:sp>
      <p:sp>
        <p:nvSpPr>
          <p:cNvPr id="7" name="Rectangle 6"/>
          <p:cNvSpPr/>
          <p:nvPr/>
        </p:nvSpPr>
        <p:spPr>
          <a:xfrm>
            <a:off x="179512" y="4797152"/>
            <a:ext cx="8352928" cy="954107"/>
          </a:xfrm>
          <a:prstGeom prst="rect">
            <a:avLst/>
          </a:prstGeom>
        </p:spPr>
        <p:txBody>
          <a:bodyPr wrap="square">
            <a:spAutoFit/>
          </a:bodyPr>
          <a:lstStyle/>
          <a:p>
            <a:pPr algn="r"/>
            <a:r>
              <a:rPr lang="ar-MA" sz="2800" b="1" dirty="0" smtClean="0"/>
              <a:t>”إن العبد ليتكلم ب</a:t>
            </a:r>
            <a:r>
              <a:rPr lang="ar-MA" sz="2800" b="1" dirty="0" smtClean="0">
                <a:solidFill>
                  <a:srgbClr val="FF0000"/>
                </a:solidFill>
              </a:rPr>
              <a:t>الكلمة</a:t>
            </a:r>
            <a:r>
              <a:rPr lang="ar-MA" sz="2800" b="1" dirty="0" smtClean="0"/>
              <a:t> ما يتبين فيها يهوي بها في النار أبعد ما بين المشرق </a:t>
            </a:r>
            <a:r>
              <a:rPr lang="ar-MA" sz="2800" b="1" dirty="0" err="1" smtClean="0"/>
              <a:t>والمغرب“</a:t>
            </a:r>
            <a:r>
              <a:rPr lang="ar-MA" b="1" dirty="0" smtClean="0"/>
              <a:t> </a:t>
            </a:r>
            <a:endParaRPr lang="fr-FR" dirty="0"/>
          </a:p>
        </p:txBody>
      </p:sp>
      <p:sp>
        <p:nvSpPr>
          <p:cNvPr id="8" name="Rectangle 7"/>
          <p:cNvSpPr/>
          <p:nvPr/>
        </p:nvSpPr>
        <p:spPr>
          <a:xfrm>
            <a:off x="395536" y="3068960"/>
            <a:ext cx="8280920" cy="1723549"/>
          </a:xfrm>
          <a:prstGeom prst="rect">
            <a:avLst/>
          </a:prstGeom>
        </p:spPr>
        <p:txBody>
          <a:bodyPr wrap="square">
            <a:spAutoFit/>
          </a:bodyPr>
          <a:lstStyle/>
          <a:p>
            <a:pPr algn="r"/>
            <a:r>
              <a:rPr lang="ar-MA" b="1" dirty="0" smtClean="0"/>
              <a:t> </a:t>
            </a:r>
            <a:endParaRPr lang="ar-MA" sz="2800" b="1" dirty="0" smtClean="0"/>
          </a:p>
          <a:p>
            <a:pPr algn="r"/>
            <a:r>
              <a:rPr lang="ar-MA" sz="2800" b="1" dirty="0" smtClean="0"/>
              <a:t>عَنْ سفيان بن عبد </a:t>
            </a:r>
            <a:r>
              <a:rPr lang="ar-MA" sz="2800" b="1" dirty="0" err="1" smtClean="0"/>
              <a:t>الله</a:t>
            </a:r>
            <a:r>
              <a:rPr lang="ar-MA" sz="2800" b="1" dirty="0" err="1" smtClean="0">
                <a:hlinkClick r:id="rId3" tooltip="معلومات الرواة"/>
              </a:rPr>
              <a:t> </a:t>
            </a:r>
            <a:r>
              <a:rPr lang="ar-MA" sz="2800" b="1" dirty="0" smtClean="0"/>
              <a:t>“ يَا رَسُولَ </a:t>
            </a:r>
            <a:r>
              <a:rPr lang="ar-MA" sz="2800" b="1" dirty="0" err="1" smtClean="0"/>
              <a:t>اللَّهِ </a:t>
            </a:r>
            <a:r>
              <a:rPr lang="ar-MA" sz="2800" b="1" dirty="0" smtClean="0"/>
              <a:t>، حَدِّثْنِي بِأَمْرٍ أَعْتَصِمُ </a:t>
            </a:r>
            <a:r>
              <a:rPr lang="ar-MA" sz="2800" b="1" dirty="0" err="1" smtClean="0"/>
              <a:t>بِهِ .</a:t>
            </a:r>
            <a:r>
              <a:rPr lang="ar-MA" sz="2800" b="1" dirty="0" smtClean="0"/>
              <a:t> </a:t>
            </a:r>
            <a:r>
              <a:rPr lang="ar-MA" sz="2800" b="1" dirty="0" err="1" smtClean="0"/>
              <a:t>قَالَ </a:t>
            </a:r>
            <a:r>
              <a:rPr lang="ar-MA" sz="2800" b="1" dirty="0" smtClean="0"/>
              <a:t>: قُلْ رَبِّيَ اللَّهُ ثُمَّ اسْتَقِمْ  </a:t>
            </a:r>
            <a:r>
              <a:rPr lang="ar-MA" sz="2800" b="1" dirty="0" err="1" smtClean="0"/>
              <a:t>قُلْتُ </a:t>
            </a:r>
            <a:r>
              <a:rPr lang="ar-MA" sz="2800" b="1" dirty="0" smtClean="0"/>
              <a:t>: يَا رَسُولَ اللَّهِ </a:t>
            </a:r>
            <a:r>
              <a:rPr lang="ar-MA" sz="2800" b="1" dirty="0" smtClean="0">
                <a:solidFill>
                  <a:srgbClr val="FF0000"/>
                </a:solidFill>
              </a:rPr>
              <a:t>مَا أَكْبَرُ مَا تَخَافُ </a:t>
            </a:r>
            <a:r>
              <a:rPr lang="ar-MA" sz="2800" b="1" dirty="0" err="1" smtClean="0">
                <a:solidFill>
                  <a:srgbClr val="FF0000"/>
                </a:solidFill>
              </a:rPr>
              <a:t>عَلَيَّ </a:t>
            </a:r>
            <a:r>
              <a:rPr lang="ar-MA" sz="2800" b="1" dirty="0" err="1" smtClean="0"/>
              <a:t>؟</a:t>
            </a:r>
            <a:r>
              <a:rPr lang="ar-MA" sz="2800" b="1" dirty="0" smtClean="0"/>
              <a:t> قَالَ فَأَخَذَ بِلِسَانِ نَفْسِهِ ثُمَّ </a:t>
            </a:r>
            <a:r>
              <a:rPr lang="ar-MA" sz="2800" b="1" dirty="0" err="1" smtClean="0"/>
              <a:t>قَالَ : </a:t>
            </a:r>
            <a:r>
              <a:rPr lang="ar-MA" sz="2800" b="1" dirty="0" smtClean="0"/>
              <a:t>" </a:t>
            </a:r>
            <a:r>
              <a:rPr lang="ar-MA" sz="2800" b="1" dirty="0" err="1" smtClean="0"/>
              <a:t>هَذَا "</a:t>
            </a:r>
            <a:r>
              <a:rPr lang="ar-MA" sz="3200" b="1" dirty="0" smtClean="0"/>
              <a:t> </a:t>
            </a:r>
            <a:endParaRPr lang="fr-FR" sz="3200" dirty="0"/>
          </a:p>
        </p:txBody>
      </p:sp>
      <p:sp>
        <p:nvSpPr>
          <p:cNvPr id="4097" name="Rectangle 1"/>
          <p:cNvSpPr>
            <a:spLocks noChangeArrowheads="1"/>
          </p:cNvSpPr>
          <p:nvPr/>
        </p:nvSpPr>
        <p:spPr bwMode="auto">
          <a:xfrm>
            <a:off x="2411760" y="5852391"/>
            <a:ext cx="44644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MA" sz="3200" b="1" i="0" u="none" strike="noStrike" cap="none" normalizeH="0" baseline="0" dirty="0" err="1" smtClean="0">
                <a:ln>
                  <a:noFill/>
                </a:ln>
                <a:effectLst/>
                <a:latin typeface="Arial Black" pitchFamily="34" charset="0"/>
                <a:ea typeface="Times New Roman" pitchFamily="18" charset="0"/>
              </a:rPr>
              <a:t>”</a:t>
            </a:r>
            <a:r>
              <a:rPr kumimoji="0" lang="ar-SA" sz="3200" b="1" i="0" u="none" strike="noStrike" cap="none" normalizeH="0" baseline="0" dirty="0" smtClean="0">
                <a:ln>
                  <a:noFill/>
                </a:ln>
                <a:solidFill>
                  <a:srgbClr val="FF0000"/>
                </a:solidFill>
                <a:effectLst/>
                <a:latin typeface="Arial Black" pitchFamily="34" charset="0"/>
                <a:ea typeface="Times New Roman" pitchFamily="18" charset="0"/>
              </a:rPr>
              <a:t>لَا يَدْخُلُ الْجَنَّةَ نَمَّامٌ</a:t>
            </a:r>
            <a:r>
              <a:rPr kumimoji="0" lang="ar-MA" sz="3200" b="1" i="0" u="none" strike="noStrike" cap="none" normalizeH="0" baseline="0" dirty="0" err="1" smtClean="0">
                <a:ln>
                  <a:noFill/>
                </a:ln>
                <a:effectLst/>
                <a:latin typeface="Arial Black" pitchFamily="34" charset="0"/>
                <a:ea typeface="Times New Roman" pitchFamily="18" charset="0"/>
              </a:rPr>
              <a:t>“</a:t>
            </a:r>
            <a:endParaRPr kumimoji="0" lang="fr-FR" sz="3200" b="1" i="0" u="none" strike="noStrike" cap="none" normalizeH="0" baseline="0" dirty="0" smtClean="0">
              <a:ln>
                <a:noFill/>
              </a:ln>
              <a:effectLst/>
              <a:latin typeface="Arial Black" pitchFamily="34" charset="0"/>
            </a:endParaRPr>
          </a:p>
        </p:txBody>
      </p:sp>
      <p:sp>
        <p:nvSpPr>
          <p:cNvPr id="9" name="Rectangle 8"/>
          <p:cNvSpPr/>
          <p:nvPr/>
        </p:nvSpPr>
        <p:spPr>
          <a:xfrm>
            <a:off x="1475656" y="2420889"/>
            <a:ext cx="6120680" cy="954107"/>
          </a:xfrm>
          <a:prstGeom prst="rect">
            <a:avLst/>
          </a:prstGeom>
        </p:spPr>
        <p:txBody>
          <a:bodyPr wrap="square">
            <a:spAutoFit/>
          </a:bodyPr>
          <a:lstStyle/>
          <a:p>
            <a:pPr algn="ctr"/>
            <a:r>
              <a:rPr lang="ar-MA" sz="2800" b="1" dirty="0" smtClean="0"/>
              <a:t>”وَلاَ تَقْفُ مَا لَيْسَ لَكَ بِهِ عِلْمٌ إِنَّ السَّمْعَ وَالْبَصَرَ وَالْفُؤَادَ كُلُّ أُوْلَئِكَ كَانَ  عَنْهُ </a:t>
            </a:r>
            <a:r>
              <a:rPr lang="ar-MA" sz="2800" b="1" dirty="0" err="1" smtClean="0">
                <a:solidFill>
                  <a:srgbClr val="FF0000"/>
                </a:solidFill>
              </a:rPr>
              <a:t>مَسْؤُولا</a:t>
            </a:r>
            <a:r>
              <a:rPr lang="ar-MA" sz="2800" b="1" dirty="0" smtClean="0"/>
              <a:t>“ً</a:t>
            </a:r>
          </a:p>
        </p:txBody>
      </p:sp>
      <p:pic>
        <p:nvPicPr>
          <p:cNvPr id="4" name="Espace réservé du contenu 3" descr="2011-634531611363936027-393.jpg"/>
          <p:cNvPicPr>
            <a:picLocks noGrp="1" noChangeAspect="1"/>
          </p:cNvPicPr>
          <p:nvPr>
            <p:ph idx="1"/>
          </p:nvPr>
        </p:nvPicPr>
        <p:blipFill>
          <a:blip r:embed="rId4" cstate="print"/>
          <a:stretch>
            <a:fillRect/>
          </a:stretch>
        </p:blipFill>
        <p:spPr>
          <a:xfrm>
            <a:off x="683568" y="1268760"/>
            <a:ext cx="8136904" cy="5400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0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76672"/>
            <a:ext cx="8568952" cy="6124754"/>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r" rtl="1"/>
            <a:r>
              <a:rPr lang="ar-SA" sz="2800" dirty="0" smtClean="0"/>
              <a:t>عَنْ مُعَاذِ بْنِ جَبَلٍ </a:t>
            </a:r>
            <a:r>
              <a:rPr lang="ar-SA" sz="2800" dirty="0" err="1" smtClean="0"/>
              <a:t>قَالَ </a:t>
            </a:r>
            <a:r>
              <a:rPr lang="ar-SA" sz="2800" dirty="0" smtClean="0"/>
              <a:t>: كُنْتُ مَعَ النَّبِيِّ صَلَّى اللَّهُ عَلَيْهِ وَسَلَّمَ فِي سَفَرٍ فَأَصْبَحْتُ يَوْمًا قَرِيبًا مِنْهُ وَنَحْنُ نَسِيرُ فَقُلْتُ</a:t>
            </a:r>
            <a:r>
              <a:rPr lang="fr-FR" sz="2800" dirty="0" smtClean="0"/>
              <a:t> :</a:t>
            </a:r>
          </a:p>
          <a:p>
            <a:pPr algn="r"/>
            <a:r>
              <a:rPr lang="ar-SA" sz="2800" b="1" dirty="0" smtClean="0"/>
              <a:t>يَا رَسُولَ </a:t>
            </a:r>
            <a:r>
              <a:rPr lang="ar-SA" sz="2800" b="1" dirty="0" err="1" smtClean="0"/>
              <a:t>اللَّهِ </a:t>
            </a:r>
            <a:r>
              <a:rPr lang="ar-SA" sz="2800" b="1" dirty="0" smtClean="0"/>
              <a:t>، </a:t>
            </a:r>
            <a:r>
              <a:rPr lang="ar-SA" sz="2800" b="1" dirty="0" smtClean="0">
                <a:solidFill>
                  <a:srgbClr val="FF0000"/>
                </a:solidFill>
              </a:rPr>
              <a:t>أَخْبِرْنِي بِعَمَلٍ يُدْخِلُنِي </a:t>
            </a:r>
            <a:r>
              <a:rPr lang="ar-SA" sz="2800" b="1" dirty="0" err="1" smtClean="0">
                <a:solidFill>
                  <a:srgbClr val="FF0000"/>
                </a:solidFill>
              </a:rPr>
              <a:t>الْجَنَّةَ </a:t>
            </a:r>
            <a:r>
              <a:rPr lang="ar-SA" sz="2800" b="1" dirty="0" smtClean="0">
                <a:solidFill>
                  <a:srgbClr val="FF0000"/>
                </a:solidFill>
              </a:rPr>
              <a:t>، وَيُبَاعِدُنِي عَنْ </a:t>
            </a:r>
            <a:r>
              <a:rPr lang="ar-SA" sz="2800" b="1" dirty="0" err="1" smtClean="0">
                <a:solidFill>
                  <a:srgbClr val="FF0000"/>
                </a:solidFill>
              </a:rPr>
              <a:t>النَّارِ </a:t>
            </a:r>
            <a:r>
              <a:rPr lang="ar-SA" sz="2800" b="1" dirty="0" smtClean="0"/>
              <a:t>، </a:t>
            </a:r>
            <a:r>
              <a:rPr lang="ar-SA" sz="2800" b="1" dirty="0" err="1" smtClean="0"/>
              <a:t>قَالَ </a:t>
            </a:r>
            <a:r>
              <a:rPr lang="ar-SA" sz="2800" b="1" dirty="0" smtClean="0"/>
              <a:t>: لَقَدْ سَأَلْتَنِي عَنْ </a:t>
            </a:r>
            <a:r>
              <a:rPr lang="ar-SA" sz="2800" b="1" dirty="0" err="1" smtClean="0"/>
              <a:t>عَظِيمٍ </a:t>
            </a:r>
            <a:r>
              <a:rPr lang="ar-SA" sz="2800" b="1" dirty="0" smtClean="0"/>
              <a:t>، وَإِنَّهُ لَيَسِيرٌ عَلَى مَنْ يَسَّرَهُ اللَّهُ </a:t>
            </a:r>
            <a:r>
              <a:rPr lang="ar-SA" sz="2800" b="1" dirty="0" err="1" smtClean="0"/>
              <a:t>عَلَيْهِ </a:t>
            </a:r>
            <a:r>
              <a:rPr lang="ar-SA" sz="2800" b="1" dirty="0" smtClean="0"/>
              <a:t>، تَعْبُدُ </a:t>
            </a:r>
            <a:r>
              <a:rPr lang="ar-SA" sz="2800" b="1" dirty="0" err="1" smtClean="0"/>
              <a:t>اللَّهَ </a:t>
            </a:r>
            <a:r>
              <a:rPr lang="ar-SA" sz="2800" b="1" dirty="0" smtClean="0"/>
              <a:t>، وَلَا تُشْرِكْ بِهِ </a:t>
            </a:r>
            <a:r>
              <a:rPr lang="ar-SA" sz="2800" b="1" dirty="0" err="1" smtClean="0"/>
              <a:t>شَيْئًا </a:t>
            </a:r>
            <a:r>
              <a:rPr lang="ar-SA" sz="2800" b="1" dirty="0" smtClean="0"/>
              <a:t>، وَتُقِيمُ </a:t>
            </a:r>
            <a:r>
              <a:rPr lang="ar-SA" sz="2800" b="1" dirty="0" err="1" smtClean="0"/>
              <a:t>الصَّلَاةَ </a:t>
            </a:r>
            <a:r>
              <a:rPr lang="ar-SA" sz="2800" b="1" dirty="0" smtClean="0"/>
              <a:t>، وَتُؤْتِي </a:t>
            </a:r>
            <a:r>
              <a:rPr lang="ar-SA" sz="2800" b="1" dirty="0" err="1" smtClean="0"/>
              <a:t>الزَّكَاةَ </a:t>
            </a:r>
            <a:r>
              <a:rPr lang="ar-SA" sz="2800" b="1" dirty="0" smtClean="0"/>
              <a:t>، وَتَصُومُ </a:t>
            </a:r>
            <a:r>
              <a:rPr lang="ar-SA" sz="2800" b="1" dirty="0" err="1" smtClean="0"/>
              <a:t>رَمَضَانَ </a:t>
            </a:r>
            <a:r>
              <a:rPr lang="ar-SA" sz="2800" b="1" dirty="0" smtClean="0"/>
              <a:t>، وَتَحُجُّ </a:t>
            </a:r>
            <a:r>
              <a:rPr lang="ar-SA" sz="2800" b="1" dirty="0" err="1" smtClean="0"/>
              <a:t>الْبَيْتَ </a:t>
            </a:r>
            <a:r>
              <a:rPr lang="ar-SA" sz="2800" b="1" dirty="0" smtClean="0"/>
              <a:t>، ثُمَّ </a:t>
            </a:r>
            <a:r>
              <a:rPr lang="ar-SA" sz="2800" b="1" dirty="0" err="1" smtClean="0"/>
              <a:t>قَالَ </a:t>
            </a:r>
            <a:r>
              <a:rPr lang="ar-SA" sz="2800" b="1" dirty="0" smtClean="0"/>
              <a:t>: أَلَا أَدُلُّكَ عَلَى أَبْوَابِ </a:t>
            </a:r>
            <a:r>
              <a:rPr lang="ar-SA" sz="2800" b="1" dirty="0" err="1" smtClean="0"/>
              <a:t>الْخَيْرِ ؟</a:t>
            </a:r>
            <a:r>
              <a:rPr lang="ar-SA" sz="2800" b="1" dirty="0" smtClean="0"/>
              <a:t> الصَّوْمُ </a:t>
            </a:r>
            <a:r>
              <a:rPr lang="ar-SA" sz="2800" b="1" dirty="0" err="1" smtClean="0"/>
              <a:t>جُنَّةٌ </a:t>
            </a:r>
            <a:r>
              <a:rPr lang="ar-SA" sz="2800" b="1" dirty="0" smtClean="0"/>
              <a:t>، وَالصَّدَقَةُ تُطْفِئُ الْخَطِيئَةَ كَمَا يُطْفِئُ الْمَاءُ </a:t>
            </a:r>
            <a:r>
              <a:rPr lang="ar-SA" sz="2800" b="1" dirty="0" err="1" smtClean="0"/>
              <a:t>النَّارَ </a:t>
            </a:r>
            <a:r>
              <a:rPr lang="ar-SA" sz="2800" b="1" dirty="0" smtClean="0"/>
              <a:t>، وَصَلَاةُ الرَّجُلِ مِنْ جَوْفِ </a:t>
            </a:r>
            <a:r>
              <a:rPr lang="ar-SA" sz="2800" b="1" dirty="0" err="1" smtClean="0"/>
              <a:t>اللَّيْلِ </a:t>
            </a:r>
            <a:r>
              <a:rPr lang="ar-SA" sz="2800" b="1" dirty="0" smtClean="0"/>
              <a:t>، قَالَ ثُمَّ </a:t>
            </a:r>
            <a:r>
              <a:rPr lang="ar-SA" sz="2800" b="1" dirty="0" err="1" smtClean="0"/>
              <a:t>تَلَا : </a:t>
            </a:r>
            <a:r>
              <a:rPr lang="ar-SA" sz="2800" b="1" dirty="0" smtClean="0"/>
              <a:t>]تَتَجَافَى جُنُوبُهُمْ عَنْ الْمَضَاجِعِ[ حَتَّى </a:t>
            </a:r>
            <a:r>
              <a:rPr lang="ar-SA" sz="2800" b="1" dirty="0" err="1" smtClean="0"/>
              <a:t>بَلَغَ </a:t>
            </a:r>
            <a:r>
              <a:rPr lang="ar-SA" sz="2800" b="1" dirty="0" smtClean="0"/>
              <a:t>]يَعْمَلُونَ</a:t>
            </a:r>
            <a:r>
              <a:rPr lang="ar-SA" sz="2800" b="1" dirty="0" err="1" smtClean="0"/>
              <a:t>[ </a:t>
            </a:r>
            <a:r>
              <a:rPr lang="ar-SA" sz="2800" b="1" dirty="0" smtClean="0"/>
              <a:t>، ثُمَّ </a:t>
            </a:r>
            <a:r>
              <a:rPr lang="ar-SA" sz="2800" b="1" dirty="0" err="1" smtClean="0"/>
              <a:t>قَالَ </a:t>
            </a:r>
            <a:r>
              <a:rPr lang="ar-SA" sz="2800" b="1" dirty="0" smtClean="0"/>
              <a:t>: أَلَا أُخْبِرُكَ بِرَأْسِ الْأَمْرِ </a:t>
            </a:r>
            <a:r>
              <a:rPr lang="ar-SA" sz="2800" b="1" dirty="0" err="1" smtClean="0"/>
              <a:t>كُلِّهِ </a:t>
            </a:r>
            <a:r>
              <a:rPr lang="ar-SA" sz="2800" b="1" dirty="0" smtClean="0"/>
              <a:t>، </a:t>
            </a:r>
            <a:r>
              <a:rPr lang="ar-SA" sz="2800" b="1" dirty="0" err="1" smtClean="0"/>
              <a:t>وَعَمُودِهِ </a:t>
            </a:r>
            <a:r>
              <a:rPr lang="ar-SA" sz="2800" b="1" dirty="0" smtClean="0"/>
              <a:t>، وَذِرْوَةِ </a:t>
            </a:r>
            <a:r>
              <a:rPr lang="ar-SA" sz="2800" b="1" dirty="0" err="1" smtClean="0"/>
              <a:t>سَنَامِهِ ؟</a:t>
            </a:r>
            <a:r>
              <a:rPr lang="ar-SA" sz="2800" b="1" dirty="0" smtClean="0"/>
              <a:t> </a:t>
            </a:r>
            <a:r>
              <a:rPr lang="ar-SA" sz="2800" b="1" dirty="0" err="1" smtClean="0"/>
              <a:t>قُلْتُ </a:t>
            </a:r>
            <a:r>
              <a:rPr lang="ar-SA" sz="2800" b="1" dirty="0" smtClean="0"/>
              <a:t>: بَلَى يَا رَسُولَ </a:t>
            </a:r>
            <a:r>
              <a:rPr lang="ar-SA" sz="2800" b="1" dirty="0" err="1" smtClean="0"/>
              <a:t>اللَّهِ </a:t>
            </a:r>
            <a:r>
              <a:rPr lang="ar-SA" sz="2800" b="1" dirty="0" smtClean="0"/>
              <a:t>، </a:t>
            </a:r>
            <a:r>
              <a:rPr lang="ar-SA" sz="2800" b="1" dirty="0" err="1" smtClean="0"/>
              <a:t>قَالَ </a:t>
            </a:r>
            <a:r>
              <a:rPr lang="ar-SA" sz="2800" b="1" dirty="0" smtClean="0"/>
              <a:t>: رَأْسُ الْأَمْرِ </a:t>
            </a:r>
            <a:r>
              <a:rPr lang="ar-SA" sz="2800" b="1" dirty="0" err="1" smtClean="0"/>
              <a:t>الْإِسْلَامُ </a:t>
            </a:r>
            <a:r>
              <a:rPr lang="ar-SA" sz="2800" b="1" dirty="0" smtClean="0"/>
              <a:t>، وَعَمُودُهُ </a:t>
            </a:r>
            <a:r>
              <a:rPr lang="ar-SA" sz="2800" b="1" dirty="0" err="1" smtClean="0"/>
              <a:t>الصَّلَاةُ </a:t>
            </a:r>
            <a:r>
              <a:rPr lang="ar-SA" sz="2800" b="1" dirty="0" smtClean="0"/>
              <a:t>، وَذِرْوَةُ سَنَامِهِ </a:t>
            </a:r>
            <a:r>
              <a:rPr lang="ar-SA" sz="2800" b="1" dirty="0" err="1" smtClean="0"/>
              <a:t>الْجِهَادُ </a:t>
            </a:r>
            <a:r>
              <a:rPr lang="ar-SA" sz="2800" b="1" dirty="0" smtClean="0"/>
              <a:t>، ثُمَّ </a:t>
            </a:r>
            <a:r>
              <a:rPr lang="ar-SA" sz="2800" b="1" dirty="0" err="1" smtClean="0"/>
              <a:t>قَالَ </a:t>
            </a:r>
            <a:r>
              <a:rPr lang="ar-SA" sz="2800" b="1" dirty="0" smtClean="0"/>
              <a:t>: </a:t>
            </a:r>
            <a:r>
              <a:rPr lang="ar-SA" sz="2800" b="1" u="sng" dirty="0" smtClean="0">
                <a:solidFill>
                  <a:srgbClr val="FF0000"/>
                </a:solidFill>
                <a:effectLst>
                  <a:outerShdw blurRad="38100" dist="38100" dir="2700000" algn="tl">
                    <a:srgbClr val="000000">
                      <a:alpha val="43137"/>
                    </a:srgbClr>
                  </a:outerShdw>
                </a:effectLst>
              </a:rPr>
              <a:t>أَلَا أُخْبِرُكَ بِمَلَاكِ ذَلِكَ </a:t>
            </a:r>
            <a:r>
              <a:rPr lang="ar-SA" sz="2800" b="1" u="sng" dirty="0" err="1" smtClean="0">
                <a:solidFill>
                  <a:srgbClr val="FF0000"/>
                </a:solidFill>
                <a:effectLst>
                  <a:outerShdw blurRad="38100" dist="38100" dir="2700000" algn="tl">
                    <a:srgbClr val="000000">
                      <a:alpha val="43137"/>
                    </a:srgbClr>
                  </a:outerShdw>
                </a:effectLst>
              </a:rPr>
              <a:t>كُلِّهِ ؟</a:t>
            </a:r>
            <a:r>
              <a:rPr lang="ar-SA" sz="2800" b="1" u="sng" dirty="0" smtClean="0">
                <a:solidFill>
                  <a:srgbClr val="FF0000"/>
                </a:solidFill>
                <a:effectLst>
                  <a:outerShdw blurRad="38100" dist="38100" dir="2700000" algn="tl">
                    <a:srgbClr val="000000">
                      <a:alpha val="43137"/>
                    </a:srgbClr>
                  </a:outerShdw>
                </a:effectLst>
              </a:rPr>
              <a:t> </a:t>
            </a:r>
            <a:r>
              <a:rPr lang="ar-SA" sz="2800" b="1" dirty="0" err="1" smtClean="0"/>
              <a:t>قُلْتُ </a:t>
            </a:r>
            <a:r>
              <a:rPr lang="ar-SA" sz="2800" b="1" dirty="0" smtClean="0"/>
              <a:t>: بَلَى يَا نَبِيَّ </a:t>
            </a:r>
            <a:r>
              <a:rPr lang="ar-SA" sz="2800" b="1" dirty="0" err="1" smtClean="0"/>
              <a:t>اللَّهِ </a:t>
            </a:r>
            <a:r>
              <a:rPr lang="ar-SA" sz="2800" b="1" dirty="0" smtClean="0"/>
              <a:t>، </a:t>
            </a:r>
            <a:r>
              <a:rPr lang="ar-SA" sz="2800" b="1" dirty="0" smtClean="0">
                <a:solidFill>
                  <a:srgbClr val="FF0000"/>
                </a:solidFill>
              </a:rPr>
              <a:t>فَأَخَذَ </a:t>
            </a:r>
            <a:r>
              <a:rPr lang="ar-SA" sz="2800" b="1" dirty="0" err="1" smtClean="0">
                <a:solidFill>
                  <a:srgbClr val="FF0000"/>
                </a:solidFill>
              </a:rPr>
              <a:t>بِلِسَانِهِ </a:t>
            </a:r>
            <a:r>
              <a:rPr lang="ar-SA" sz="2800" b="1" dirty="0" smtClean="0"/>
              <a:t>، </a:t>
            </a:r>
            <a:r>
              <a:rPr lang="ar-SA" sz="2800" b="1" dirty="0" err="1" smtClean="0"/>
              <a:t>قَالَ </a:t>
            </a:r>
            <a:r>
              <a:rPr lang="ar-SA" sz="2800" b="1" dirty="0" smtClean="0"/>
              <a:t>: </a:t>
            </a:r>
            <a:r>
              <a:rPr lang="ar-SA" sz="2800" b="1" dirty="0" smtClean="0">
                <a:solidFill>
                  <a:srgbClr val="FF0000"/>
                </a:solidFill>
              </a:rPr>
              <a:t>كُفَّ عَلَيْكَ </a:t>
            </a:r>
            <a:r>
              <a:rPr lang="ar-SA" sz="2800" b="1" dirty="0" err="1" smtClean="0">
                <a:solidFill>
                  <a:srgbClr val="FF0000"/>
                </a:solidFill>
              </a:rPr>
              <a:t>هَذَا </a:t>
            </a:r>
            <a:r>
              <a:rPr lang="ar-SA" sz="2800" b="1" dirty="0" smtClean="0"/>
              <a:t>، </a:t>
            </a:r>
            <a:r>
              <a:rPr lang="ar-SA" sz="2800" b="1" dirty="0" err="1" smtClean="0"/>
              <a:t>فَقُلْتُ </a:t>
            </a:r>
            <a:r>
              <a:rPr lang="ar-SA" sz="2800" b="1" dirty="0" smtClean="0"/>
              <a:t>: يَا نَبِيَّ </a:t>
            </a:r>
            <a:r>
              <a:rPr lang="ar-SA" sz="2800" b="1" dirty="0" err="1" smtClean="0"/>
              <a:t>اللَّهِ </a:t>
            </a:r>
            <a:r>
              <a:rPr lang="ar-SA" sz="2800" b="1" dirty="0" smtClean="0"/>
              <a:t>، وَإِنَّا لَمُؤَاخَذُونَ بِمَا نَتَكَلَّمُ </a:t>
            </a:r>
            <a:r>
              <a:rPr lang="ar-SA" sz="2800" b="1" dirty="0" err="1" smtClean="0"/>
              <a:t>بِهِ ؟</a:t>
            </a:r>
            <a:r>
              <a:rPr lang="ar-SA" sz="2800" b="1" dirty="0" smtClean="0"/>
              <a:t> </a:t>
            </a:r>
            <a:r>
              <a:rPr lang="ar-SA" sz="2800" b="1" dirty="0" err="1" smtClean="0"/>
              <a:t>فَقَالَ </a:t>
            </a:r>
            <a:r>
              <a:rPr lang="ar-SA" sz="2800" b="1" dirty="0" smtClean="0"/>
              <a:t>: ثَكِلَتْكَ أُمُّكَ يَا </a:t>
            </a:r>
            <a:r>
              <a:rPr lang="ar-SA" sz="2800" b="1" dirty="0" err="1" smtClean="0"/>
              <a:t>مُعَاذُ </a:t>
            </a:r>
            <a:r>
              <a:rPr lang="ar-SA" sz="2800" b="1" dirty="0" smtClean="0"/>
              <a:t>، </a:t>
            </a:r>
            <a:r>
              <a:rPr lang="ar-SA" sz="2800" b="1" dirty="0" smtClean="0">
                <a:solidFill>
                  <a:schemeClr val="accent6">
                    <a:lumMod val="50000"/>
                  </a:schemeClr>
                </a:solidFill>
              </a:rPr>
              <a:t>وَهَلْ يَكُبُّ النَّاسَ فِي النَّارِ عَلَى </a:t>
            </a:r>
            <a:r>
              <a:rPr lang="ar-SA" sz="2800" b="1" dirty="0" err="1" smtClean="0">
                <a:solidFill>
                  <a:schemeClr val="accent6">
                    <a:lumMod val="50000"/>
                  </a:schemeClr>
                </a:solidFill>
              </a:rPr>
              <a:t>وُجُوهِهِمْ </a:t>
            </a:r>
            <a:r>
              <a:rPr lang="ar-SA" sz="2800" b="1" dirty="0" smtClean="0">
                <a:solidFill>
                  <a:schemeClr val="accent6">
                    <a:lumMod val="50000"/>
                  </a:schemeClr>
                </a:solidFill>
              </a:rPr>
              <a:t>، أَوْ عَلَى </a:t>
            </a:r>
            <a:r>
              <a:rPr lang="ar-SA" sz="2800" b="1" dirty="0" err="1" smtClean="0">
                <a:solidFill>
                  <a:schemeClr val="accent6">
                    <a:lumMod val="50000"/>
                  </a:schemeClr>
                </a:solidFill>
              </a:rPr>
              <a:t>مَنَاخِرِهِمْ</a:t>
            </a:r>
            <a:r>
              <a:rPr lang="ar-SA" sz="2800" b="1" dirty="0" smtClean="0">
                <a:solidFill>
                  <a:schemeClr val="accent6">
                    <a:lumMod val="50000"/>
                  </a:schemeClr>
                </a:solidFill>
              </a:rPr>
              <a:t> إِلَّا </a:t>
            </a:r>
            <a:r>
              <a:rPr lang="ar-SA" sz="2800" b="1" dirty="0" err="1" smtClean="0">
                <a:solidFill>
                  <a:schemeClr val="accent6">
                    <a:lumMod val="50000"/>
                  </a:schemeClr>
                </a:solidFill>
              </a:rPr>
              <a:t>حَصَائِدُ</a:t>
            </a:r>
            <a:r>
              <a:rPr lang="ar-SA" sz="2800" b="1" dirty="0" smtClean="0">
                <a:solidFill>
                  <a:schemeClr val="accent6">
                    <a:lumMod val="50000"/>
                  </a:schemeClr>
                </a:solidFill>
              </a:rPr>
              <a:t> أَلْسِنَتِهِمْ</a:t>
            </a:r>
            <a:endParaRPr lang="fr-FR" sz="16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MA" sz="8000" b="1" dirty="0" smtClean="0">
                <a:solidFill>
                  <a:schemeClr val="accent6">
                    <a:lumMod val="20000"/>
                    <a:lumOff val="80000"/>
                  </a:schemeClr>
                </a:solidFill>
              </a:rPr>
              <a:t>ما النجاة؟</a:t>
            </a:r>
            <a:endParaRPr lang="fr-FR" sz="8000" b="1" dirty="0">
              <a:solidFill>
                <a:schemeClr val="accent6">
                  <a:lumMod val="20000"/>
                  <a:lumOff val="80000"/>
                </a:schemeClr>
              </a:solidFill>
            </a:endParaRPr>
          </a:p>
        </p:txBody>
      </p:sp>
      <p:pic>
        <p:nvPicPr>
          <p:cNvPr id="4" name="Espace réservé du contenu 3" descr="1362798201132012-7c3b4.jpg"/>
          <p:cNvPicPr>
            <a:picLocks noGrp="1" noChangeAspect="1"/>
          </p:cNvPicPr>
          <p:nvPr>
            <p:ph idx="1"/>
          </p:nvPr>
        </p:nvPicPr>
        <p:blipFill>
          <a:blip r:embed="rId2" cstate="print"/>
          <a:stretch>
            <a:fillRect/>
          </a:stretch>
        </p:blipFill>
        <p:spPr>
          <a:xfrm>
            <a:off x="899592" y="1916832"/>
            <a:ext cx="7560840" cy="4608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23528" y="1332970"/>
            <a:ext cx="8424936"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فسر الحافظ </a:t>
            </a:r>
            <a:r>
              <a:rPr kumimoji="0" lang="ar-SA" sz="2800" b="1" i="0" u="none" strike="noStrike" cap="none" normalizeH="0" baseline="0" dirty="0" smtClean="0">
                <a:ln>
                  <a:noFill/>
                </a:ln>
                <a:effectLst/>
                <a:latin typeface="Times New Roman" pitchFamily="18" charset="0"/>
                <a:ea typeface="Times New Roman" pitchFamily="18" charset="0"/>
                <a:cs typeface="Simplified Arabic" pitchFamily="18" charset="-78"/>
              </a:rPr>
              <a:t>ابن </a:t>
            </a:r>
            <a:r>
              <a:rPr kumimoji="0" lang="ar-SA" sz="2800" b="1" i="0" u="none" strike="noStrike" cap="none" normalizeH="0" baseline="0" dirty="0" err="1" smtClean="0">
                <a:ln>
                  <a:noFill/>
                </a:ln>
                <a:effectLst/>
                <a:latin typeface="Times New Roman" pitchFamily="18" charset="0"/>
                <a:ea typeface="Times New Roman" pitchFamily="18" charset="0"/>
                <a:cs typeface="Simplified Arabic" pitchFamily="18" charset="-78"/>
              </a:rPr>
              <a:t>حجر </a:t>
            </a: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(حفظ اللسان) بالامتناع عن النطق بما لا يسوغ شرعاً، مما لا حاجة للمتكلم به</a:t>
            </a:r>
            <a:r>
              <a:rPr lang="ar-MA" sz="2800" b="1" dirty="0" err="1" smtClean="0">
                <a:latin typeface="Times New Roman" pitchFamily="18" charset="0"/>
                <a:ea typeface="Times New Roman" pitchFamily="18" charset="0"/>
                <a:cs typeface="Simplified Arabic" pitchFamily="18" charset="-78"/>
              </a:rPr>
              <a:t>.</a:t>
            </a:r>
            <a:endParaRPr kumimoji="0" lang="ar-MA" sz="2800" b="1" i="0" u="none" strike="noStrike" cap="none" normalizeH="0" baseline="-30000" dirty="0" smtClean="0">
              <a:ln>
                <a:noFill/>
              </a:ln>
              <a:solidFill>
                <a:schemeClr val="tx1"/>
              </a:solidFill>
              <a:effectLst/>
              <a:latin typeface="Times New Roman" pitchFamily="18" charset="0"/>
              <a:ea typeface="Times New Roman" pitchFamily="18" charset="0"/>
              <a:cs typeface="Simplified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قال </a:t>
            </a:r>
            <a:r>
              <a:rPr kumimoji="0" lang="ar-SA" sz="2800" b="1" i="0" u="none" strike="noStrike" cap="none" normalizeH="0" baseline="0" dirty="0" smtClean="0">
                <a:ln>
                  <a:noFill/>
                </a:ln>
                <a:effectLst/>
                <a:latin typeface="Times New Roman" pitchFamily="18" charset="0"/>
                <a:ea typeface="Times New Roman" pitchFamily="18" charset="0"/>
                <a:cs typeface="Simplified Arabic" pitchFamily="18" charset="-78"/>
              </a:rPr>
              <a:t>النووي</a:t>
            </a: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 وينبغي لمن أراد النطق بكلمة أو كلام، أن يتدبره في نفسه قبل نطقه، فإن ظهرت مصلحته تكلم، وإلا أمسك</a:t>
            </a:r>
            <a:r>
              <a:rPr lang="ar-MA" sz="2800" b="1" dirty="0" smtClean="0">
                <a:latin typeface="Times New Roman" pitchFamily="18" charset="0"/>
                <a:ea typeface="Times New Roman" pitchFamily="18" charset="0"/>
                <a:cs typeface="Simplified Arabic" pitchFamily="18" charset="-78"/>
              </a:rPr>
              <a:t>,ومتى استوى الكلام المباح وتركه في المصلحة, </a:t>
            </a:r>
            <a:r>
              <a:rPr lang="ar-MA" sz="2800" b="1" dirty="0" smtClean="0">
                <a:solidFill>
                  <a:srgbClr val="FF0000"/>
                </a:solidFill>
                <a:latin typeface="Times New Roman" pitchFamily="18" charset="0"/>
                <a:ea typeface="Times New Roman" pitchFamily="18" charset="0"/>
                <a:cs typeface="Simplified Arabic" pitchFamily="18" charset="-78"/>
              </a:rPr>
              <a:t>فالسنة الامساك عنه</a:t>
            </a:r>
            <a:r>
              <a:rPr kumimoji="0" lang="ar-SA" sz="2800" b="1" i="0" u="none" strike="noStrike" cap="none" normalizeH="0" baseline="0" dirty="0" err="1" smtClean="0">
                <a:ln>
                  <a:noFill/>
                </a:ln>
                <a:solidFill>
                  <a:schemeClr val="tx1"/>
                </a:solidFill>
                <a:effectLst/>
                <a:latin typeface="Times New Roman" pitchFamily="18" charset="0"/>
                <a:ea typeface="Times New Roman" pitchFamily="18" charset="0"/>
                <a:cs typeface="Simplified Arabic" pitchFamily="18" charset="-78"/>
              </a:rPr>
              <a:t>.</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M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فالضابط الأساسي لحفظ اللسان هو </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Simplified Arabic" pitchFamily="18" charset="-78"/>
              </a:rPr>
              <a:t>عدم التسرع في الكلام</a:t>
            </a: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 والتدبر والتفكر قبل إخراج الكلمة، وعليه أن يزن الكلمة في ميزان </a:t>
            </a:r>
            <a:r>
              <a:rPr kumimoji="0" lang="ar-SA" sz="2800" b="1" i="0" u="none" strike="noStrike" cap="none" normalizeH="0" baseline="0" dirty="0" err="1" smtClean="0">
                <a:ln>
                  <a:noFill/>
                </a:ln>
                <a:solidFill>
                  <a:schemeClr val="tx1"/>
                </a:solidFill>
                <a:effectLst/>
                <a:latin typeface="Times New Roman" pitchFamily="18" charset="0"/>
                <a:ea typeface="Times New Roman" pitchFamily="18" charset="0"/>
                <a:cs typeface="Simplified Arabic" pitchFamily="18" charset="-78"/>
              </a:rPr>
              <a:t>الشرع</a:t>
            </a: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 وأن تكون ضمن حدود المصلحة الشرعية، وإلا فليكف عن الكلام وليلزم </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Simplified Arabic" pitchFamily="18" charset="-78"/>
              </a:rPr>
              <a:t>الصمت فإنه نجاة له وخير</a:t>
            </a:r>
            <a:r>
              <a:rPr kumimoji="0" lang="ar-SA" sz="2800" b="1"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18" charset="-78"/>
              </a:rPr>
              <a:t>.</a:t>
            </a:r>
            <a:endPar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lvl="0" algn="r" eaLnBrk="0" fontAlgn="base" hangingPunct="0">
              <a:spcBef>
                <a:spcPct val="0"/>
              </a:spcBef>
              <a:spcAft>
                <a:spcPct val="0"/>
              </a:spcAft>
            </a:pPr>
            <a:r>
              <a:rPr kumimoji="0" lang="fr-FR" sz="3600" b="1" i="0" u="none" strike="noStrike" cap="none" normalizeH="0" baseline="0" dirty="0" smtClean="0">
                <a:ln>
                  <a:noFill/>
                </a:ln>
                <a:solidFill>
                  <a:schemeClr val="tx1"/>
                </a:solidFill>
                <a:effectLst/>
                <a:latin typeface="Arial" pitchFamily="34" charset="0"/>
                <a:cs typeface="Arial" pitchFamily="34" charset="0"/>
              </a:rPr>
              <a:t/>
            </a:r>
            <a:br>
              <a:rPr kumimoji="0" lang="fr-FR" sz="3600" b="1" i="0" u="none" strike="noStrike" cap="none" normalizeH="0" baseline="0" dirty="0" smtClean="0">
                <a:ln>
                  <a:noFill/>
                </a:ln>
                <a:solidFill>
                  <a:schemeClr val="tx1"/>
                </a:solidFill>
                <a:effectLst/>
                <a:latin typeface="Arial" pitchFamily="34" charset="0"/>
                <a:cs typeface="Arial" pitchFamily="34" charset="0"/>
              </a:rPr>
            </a:b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re 3"/>
          <p:cNvSpPr>
            <a:spLocks noGrp="1"/>
          </p:cNvSpPr>
          <p:nvPr>
            <p:ph type="title"/>
          </p:nvPr>
        </p:nvSpPr>
        <p:spPr/>
        <p:txBody>
          <a:bodyPr/>
          <a:lstStyle/>
          <a:p>
            <a:r>
              <a:rPr lang="ar-SA" b="1" dirty="0" smtClean="0">
                <a:solidFill>
                  <a:schemeClr val="accent6">
                    <a:lumMod val="60000"/>
                    <a:lumOff val="40000"/>
                  </a:schemeClr>
                </a:solidFill>
              </a:rPr>
              <a:t>"فكفّ لسانك إلا من الخير"</a:t>
            </a:r>
            <a:endParaRPr lang="fr-FR"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1378470759-ce2ac.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1775</TotalTime>
  <Words>1041</Words>
  <Application>Microsoft Office PowerPoint</Application>
  <PresentationFormat>Affichage à l'écran (4:3)</PresentationFormat>
  <Paragraphs>74</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”لَا يَسْتَقِيمُ إِيمَانُ عَبْدٍ حَتَّى يَسْتَقِيمَ قَلْبُهُ ، وَلَا يَسْتَقِيمُ قَلْبُهُ حَتَّى يَسْتَقِيمَ لِسَانُهُ“</vt:lpstr>
      <vt:lpstr>أهمية اللسان</vt:lpstr>
      <vt:lpstr>أهمية اللسان</vt:lpstr>
      <vt:lpstr>خواص اللسان</vt:lpstr>
      <vt:lpstr>خطورة  اللسان</vt:lpstr>
      <vt:lpstr>Diapositive 6</vt:lpstr>
      <vt:lpstr>ما النجاة؟</vt:lpstr>
      <vt:lpstr>"فكفّ لسانك إلا من الخير"</vt:lpstr>
      <vt:lpstr>Diapositive 9</vt:lpstr>
      <vt:lpstr>”من صمت نجا“</vt:lpstr>
      <vt:lpstr> أقسام الكلام</vt:lpstr>
      <vt:lpstr>Diapositive 12</vt:lpstr>
      <vt:lpstr>اللسان الايجابي</vt:lpstr>
      <vt:lpstr>اللسان الايجابي</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76</cp:revision>
  <dcterms:created xsi:type="dcterms:W3CDTF">2015-03-14T11:44:26Z</dcterms:created>
  <dcterms:modified xsi:type="dcterms:W3CDTF">2015-03-21T12:51:57Z</dcterms:modified>
</cp:coreProperties>
</file>