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0" r:id="rId4"/>
    <p:sldId id="259" r:id="rId5"/>
    <p:sldId id="260" r:id="rId6"/>
    <p:sldId id="261" r:id="rId7"/>
    <p:sldId id="262" r:id="rId8"/>
    <p:sldId id="263" r:id="rId9"/>
    <p:sldId id="271" r:id="rId10"/>
    <p:sldId id="264" r:id="rId11"/>
    <p:sldId id="265" r:id="rId12"/>
    <p:sldId id="266" r:id="rId13"/>
    <p:sldId id="267" r:id="rId14"/>
    <p:sldId id="269" r:id="rId15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576" autoAdjust="0"/>
  </p:normalViewPr>
  <p:slideViewPr>
    <p:cSldViewPr>
      <p:cViewPr varScale="1">
        <p:scale>
          <a:sx n="65" d="100"/>
          <a:sy n="65" d="100"/>
        </p:scale>
        <p:origin x="-108" y="-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C28C-638C-4CB1-9406-E06750CFCEC1}" type="datetimeFigureOut">
              <a:rPr lang="fr-FR" smtClean="0"/>
              <a:pPr/>
              <a:t>17/09/2010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E1D97-F83E-48C4-86B7-C94F8804F5B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609326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C28C-638C-4CB1-9406-E06750CFCEC1}" type="datetimeFigureOut">
              <a:rPr lang="fr-FR" smtClean="0"/>
              <a:pPr/>
              <a:t>17/09/2010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E1D97-F83E-48C4-86B7-C94F8804F5B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859997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C28C-638C-4CB1-9406-E06750CFCEC1}" type="datetimeFigureOut">
              <a:rPr lang="fr-FR" smtClean="0"/>
              <a:pPr/>
              <a:t>17/09/2010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E1D97-F83E-48C4-86B7-C94F8804F5B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560728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C28C-638C-4CB1-9406-E06750CFCEC1}" type="datetimeFigureOut">
              <a:rPr lang="fr-FR" smtClean="0"/>
              <a:pPr/>
              <a:t>17/09/2010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E1D97-F83E-48C4-86B7-C94F8804F5B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4267434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C28C-638C-4CB1-9406-E06750CFCEC1}" type="datetimeFigureOut">
              <a:rPr lang="fr-FR" smtClean="0"/>
              <a:pPr/>
              <a:t>17/09/2010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E1D97-F83E-48C4-86B7-C94F8804F5B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834472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C28C-638C-4CB1-9406-E06750CFCEC1}" type="datetimeFigureOut">
              <a:rPr lang="fr-FR" smtClean="0"/>
              <a:pPr/>
              <a:t>17/09/2010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E1D97-F83E-48C4-86B7-C94F8804F5B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4068922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C28C-638C-4CB1-9406-E06750CFCEC1}" type="datetimeFigureOut">
              <a:rPr lang="fr-FR" smtClean="0"/>
              <a:pPr/>
              <a:t>17/09/2010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E1D97-F83E-48C4-86B7-C94F8804F5B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159022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C28C-638C-4CB1-9406-E06750CFCEC1}" type="datetimeFigureOut">
              <a:rPr lang="fr-FR" smtClean="0"/>
              <a:pPr/>
              <a:t>17/09/2010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E1D97-F83E-48C4-86B7-C94F8804F5B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4550988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C28C-638C-4CB1-9406-E06750CFCEC1}" type="datetimeFigureOut">
              <a:rPr lang="fr-FR" smtClean="0"/>
              <a:pPr/>
              <a:t>17/09/2010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E1D97-F83E-48C4-86B7-C94F8804F5B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523875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C28C-638C-4CB1-9406-E06750CFCEC1}" type="datetimeFigureOut">
              <a:rPr lang="fr-FR" smtClean="0"/>
              <a:pPr/>
              <a:t>17/09/2010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E1D97-F83E-48C4-86B7-C94F8804F5B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808425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C28C-638C-4CB1-9406-E06750CFCEC1}" type="datetimeFigureOut">
              <a:rPr lang="fr-FR" smtClean="0"/>
              <a:pPr/>
              <a:t>17/09/2010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E1D97-F83E-48C4-86B7-C94F8804F5B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824639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C28C-638C-4CB1-9406-E06750CFCEC1}" type="datetimeFigureOut">
              <a:rPr lang="fr-FR" smtClean="0"/>
              <a:pPr/>
              <a:t>17/09/2010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FE1D97-F83E-48C4-86B7-C94F8804F5B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643249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591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57115" y="-24"/>
            <a:ext cx="6271269" cy="156966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rtl="1"/>
            <a:r>
              <a:rPr lang="ar-MA" sz="9600" b="1" cap="none" spc="0" dirty="0" smtClean="0">
                <a:ln/>
                <a:solidFill>
                  <a:srgbClr val="C00000"/>
                </a:solidFill>
                <a:effectLst/>
              </a:rPr>
              <a:t>روضة الإصلاح</a:t>
            </a:r>
            <a:endParaRPr lang="fr-FR" sz="9600" b="1" cap="none" spc="0" dirty="0">
              <a:ln/>
              <a:solidFill>
                <a:srgbClr val="C00000"/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1994" y="2857496"/>
            <a:ext cx="7826181" cy="923330"/>
          </a:xfrm>
          <a:prstGeom prst="rect">
            <a:avLst/>
          </a:prstGeom>
          <a:noFill/>
          <a:effectLst>
            <a:glow rad="139700">
              <a:schemeClr val="accent6">
                <a:satMod val="175000"/>
                <a:alpha val="40000"/>
              </a:schemeClr>
            </a:glow>
          </a:effectLst>
          <a:scene3d>
            <a:camera prst="isometricRightUp"/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rtl="1"/>
            <a:r>
              <a:rPr lang="ar-MA" sz="5400" b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«إذا </a:t>
            </a:r>
            <a:r>
              <a:rPr lang="ar-MA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مررتم برياض </a:t>
            </a:r>
            <a:r>
              <a:rPr lang="ar-MA" sz="5400" b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الجنة فارتعوا»</a:t>
            </a:r>
            <a:endParaRPr lang="fr-FR" sz="5400" b="1" cap="none" spc="0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8" y="0"/>
            <a:ext cx="1719263" cy="136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6228184" y="5025370"/>
            <a:ext cx="2861681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 rtl="1"/>
            <a:r>
              <a:rPr lang="ar-MA" sz="20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جمعية سراج للأعمال الاجتماعية</a:t>
            </a:r>
          </a:p>
          <a:p>
            <a:pPr algn="ctr" rtl="1"/>
            <a:r>
              <a:rPr lang="ar-MA" sz="20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فرع الدار البيضاء</a:t>
            </a:r>
          </a:p>
        </p:txBody>
      </p:sp>
      <p:sp>
        <p:nvSpPr>
          <p:cNvPr id="9" name="Rectangle 8"/>
          <p:cNvSpPr/>
          <p:nvPr/>
        </p:nvSpPr>
        <p:spPr>
          <a:xfrm>
            <a:off x="6444208" y="5832329"/>
            <a:ext cx="2539478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 rtl="1"/>
            <a:r>
              <a:rPr lang="ar-MA" sz="2000" b="1" dirty="0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28 جمادى الثانية 1436 هـ</a:t>
            </a:r>
          </a:p>
          <a:p>
            <a:pPr algn="ctr" rtl="1"/>
            <a:r>
              <a:rPr lang="ar-MA" sz="2000" b="1" dirty="0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18 أبريل 2015 م</a:t>
            </a:r>
            <a:endParaRPr lang="fr-FR" sz="2000" b="1" cap="none" spc="0" dirty="0">
              <a:ln w="10541" cmpd="sng">
                <a:solidFill>
                  <a:schemeClr val="tx1"/>
                </a:solidFill>
                <a:prstDash val="solid"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29616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650" y="0"/>
            <a:ext cx="918482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71675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91440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r>
              <a:rPr lang="ar-MA" b="1" dirty="0" smtClean="0">
                <a:solidFill>
                  <a:srgbClr val="C00000"/>
                </a:solidFill>
              </a:rPr>
              <a:t>آداب مجالس الذكر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 rtl="1">
              <a:buFont typeface="Wingdings" panose="05000000000000000000" pitchFamily="2" charset="2"/>
              <a:buChar char="ü"/>
            </a:pPr>
            <a:r>
              <a:rPr lang="ar-MA" b="1" dirty="0" smtClean="0"/>
              <a:t> الجلوس حلقا.</a:t>
            </a:r>
          </a:p>
          <a:p>
            <a:pPr algn="just" rtl="1">
              <a:buFont typeface="Wingdings" panose="05000000000000000000" pitchFamily="2" charset="2"/>
              <a:buChar char="ü"/>
            </a:pPr>
            <a:r>
              <a:rPr lang="ar-MA" b="1" dirty="0"/>
              <a:t> </a:t>
            </a:r>
            <a:r>
              <a:rPr lang="ar-MA" b="1" dirty="0" smtClean="0"/>
              <a:t>توقير العلماء و الدعاة و التواضع للعلم.</a:t>
            </a:r>
          </a:p>
          <a:p>
            <a:pPr algn="just" rtl="1">
              <a:buFont typeface="Wingdings" panose="05000000000000000000" pitchFamily="2" charset="2"/>
              <a:buChar char="ü"/>
            </a:pPr>
            <a:r>
              <a:rPr lang="ar-MA" b="1" dirty="0"/>
              <a:t> </a:t>
            </a:r>
            <a:r>
              <a:rPr lang="ar-MA" b="1" dirty="0" smtClean="0"/>
              <a:t>حسن الإنصات.</a:t>
            </a:r>
          </a:p>
          <a:p>
            <a:pPr algn="just" rtl="1">
              <a:buFont typeface="Wingdings" panose="05000000000000000000" pitchFamily="2" charset="2"/>
              <a:buChar char="ü"/>
            </a:pPr>
            <a:r>
              <a:rPr lang="ar-MA" b="1" dirty="0"/>
              <a:t> </a:t>
            </a:r>
            <a:r>
              <a:rPr lang="ar-MA" b="1" dirty="0" smtClean="0"/>
              <a:t>حضور القلب.</a:t>
            </a:r>
          </a:p>
          <a:p>
            <a:pPr marL="0" indent="0" algn="just" rtl="1">
              <a:buNone/>
            </a:pPr>
            <a:endParaRPr lang="ar-MA" b="1" dirty="0" smtClean="0"/>
          </a:p>
          <a:p>
            <a:pPr marL="0" indent="0" algn="just" rtl="1">
              <a:buNone/>
            </a:pPr>
            <a:endParaRPr lang="fr-FR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549"/>
          <a:stretch/>
        </p:blipFill>
        <p:spPr bwMode="auto">
          <a:xfrm>
            <a:off x="0" y="2852936"/>
            <a:ext cx="6012160" cy="400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544322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91440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974871"/>
            <a:ext cx="8229600" cy="4525963"/>
          </a:xfrm>
        </p:spPr>
        <p:txBody>
          <a:bodyPr>
            <a:normAutofit lnSpcReduction="10000"/>
          </a:bodyPr>
          <a:lstStyle/>
          <a:p>
            <a:pPr algn="just" rtl="1">
              <a:buFont typeface="Wingdings" panose="05000000000000000000" pitchFamily="2" charset="2"/>
              <a:buChar char="ü"/>
            </a:pPr>
            <a:endParaRPr lang="ar-MA" b="1" dirty="0" smtClean="0"/>
          </a:p>
          <a:p>
            <a:pPr algn="just" rtl="1">
              <a:buFont typeface="Wingdings" panose="05000000000000000000" pitchFamily="2" charset="2"/>
              <a:buChar char="ü"/>
            </a:pPr>
            <a:endParaRPr lang="ar-MA" b="1" dirty="0" smtClean="0"/>
          </a:p>
          <a:p>
            <a:pPr algn="just" rtl="1">
              <a:buFont typeface="Wingdings" panose="05000000000000000000" pitchFamily="2" charset="2"/>
              <a:buChar char="ü"/>
            </a:pPr>
            <a:endParaRPr lang="ar-MA" b="1" dirty="0" smtClean="0"/>
          </a:p>
          <a:p>
            <a:pPr algn="just" rtl="1">
              <a:buFont typeface="Wingdings" panose="05000000000000000000" pitchFamily="2" charset="2"/>
              <a:buChar char="ü"/>
            </a:pPr>
            <a:endParaRPr lang="ar-MA" b="1" dirty="0" smtClean="0"/>
          </a:p>
          <a:p>
            <a:pPr algn="just" rtl="1">
              <a:buFont typeface="Wingdings" panose="05000000000000000000" pitchFamily="2" charset="2"/>
              <a:buChar char="ü"/>
            </a:pPr>
            <a:endParaRPr lang="ar-MA" b="1" dirty="0" smtClean="0"/>
          </a:p>
          <a:p>
            <a:pPr algn="just" rtl="1">
              <a:buFont typeface="Wingdings" panose="05000000000000000000" pitchFamily="2" charset="2"/>
              <a:buChar char="ü"/>
            </a:pPr>
            <a:endParaRPr lang="ar-MA" b="1" dirty="0" smtClean="0"/>
          </a:p>
          <a:p>
            <a:pPr algn="just" rtl="1">
              <a:buFont typeface="Wingdings" panose="05000000000000000000" pitchFamily="2" charset="2"/>
              <a:buChar char="ü"/>
            </a:pPr>
            <a:endParaRPr lang="ar-MA" b="1" dirty="0" smtClean="0"/>
          </a:p>
          <a:p>
            <a:pPr algn="just" rtl="1">
              <a:buFont typeface="Wingdings" panose="05000000000000000000" pitchFamily="2" charset="2"/>
              <a:buChar char="ü"/>
            </a:pPr>
            <a:r>
              <a:rPr lang="ar-MA" b="1" dirty="0" smtClean="0"/>
              <a:t> الحفاظ على الحال </a:t>
            </a:r>
            <a:r>
              <a:rPr lang="ar-MA" b="1" dirty="0" err="1" smtClean="0"/>
              <a:t>الوهبي</a:t>
            </a:r>
            <a:r>
              <a:rPr lang="ar-MA" b="1" dirty="0"/>
              <a:t> </a:t>
            </a:r>
            <a:r>
              <a:rPr lang="ar-MA" b="1" dirty="0" smtClean="0"/>
              <a:t>(سيدنا أبي بكر و </a:t>
            </a:r>
            <a:r>
              <a:rPr lang="ar-MA" b="1" dirty="0" err="1" smtClean="0"/>
              <a:t>حنظلة</a:t>
            </a:r>
            <a:r>
              <a:rPr lang="ar-MA" b="1" dirty="0" smtClean="0"/>
              <a:t>...).</a:t>
            </a:r>
            <a:endParaRPr lang="fr-FR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2" y="0"/>
            <a:ext cx="9144032" cy="5572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533861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91440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82352"/>
          </a:xfrm>
        </p:spPr>
        <p:txBody>
          <a:bodyPr/>
          <a:lstStyle/>
          <a:p>
            <a:pPr rtl="1"/>
            <a:r>
              <a:rPr lang="ar-MA" b="1" dirty="0" smtClean="0">
                <a:solidFill>
                  <a:srgbClr val="C00000"/>
                </a:solidFill>
              </a:rPr>
              <a:t>الواجب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1004098"/>
            <a:ext cx="8229600" cy="5521246"/>
          </a:xfrm>
        </p:spPr>
        <p:txBody>
          <a:bodyPr>
            <a:normAutofit fontScale="92500" lnSpcReduction="10000"/>
          </a:bodyPr>
          <a:lstStyle/>
          <a:p>
            <a:pPr algn="just" rtl="1">
              <a:buFont typeface="Wingdings" panose="05000000000000000000" pitchFamily="2" charset="2"/>
              <a:buChar char="ü"/>
            </a:pPr>
            <a:r>
              <a:rPr lang="ar-MA" b="1" dirty="0" smtClean="0"/>
              <a:t> تجديد </a:t>
            </a:r>
            <a:r>
              <a:rPr lang="ar-MA" b="1" dirty="0" err="1" smtClean="0"/>
              <a:t>النية :  </a:t>
            </a:r>
            <a:r>
              <a:rPr lang="ar-MA" b="1" dirty="0" smtClean="0"/>
              <a:t>- الطاعة، القرب من الله عز و جل.</a:t>
            </a:r>
          </a:p>
          <a:p>
            <a:pPr marL="0" indent="0" algn="just" rtl="1">
              <a:buNone/>
            </a:pPr>
            <a:r>
              <a:rPr lang="ar-MA" b="1" dirty="0" smtClean="0"/>
              <a:t>		    - طلب العلم.</a:t>
            </a:r>
          </a:p>
          <a:p>
            <a:pPr marL="0" indent="0" algn="just" rtl="1">
              <a:buNone/>
            </a:pPr>
            <a:r>
              <a:rPr lang="ar-MA" b="1" dirty="0"/>
              <a:t>	</a:t>
            </a:r>
            <a:r>
              <a:rPr lang="ar-MA" b="1" dirty="0" smtClean="0"/>
              <a:t>	    - </a:t>
            </a:r>
            <a:r>
              <a:rPr lang="ar-MA" b="1" dirty="0" err="1" smtClean="0"/>
              <a:t>الذكر....</a:t>
            </a:r>
            <a:endParaRPr lang="ar-MA" b="1" dirty="0" smtClean="0"/>
          </a:p>
          <a:p>
            <a:pPr marL="0" indent="0" algn="just" rtl="1">
              <a:buNone/>
            </a:pPr>
            <a:r>
              <a:rPr lang="ar-MA" b="1" dirty="0" smtClean="0"/>
              <a:t>		    </a:t>
            </a:r>
            <a:r>
              <a:rPr lang="ar-MA" b="1" dirty="0" err="1" smtClean="0"/>
              <a:t>- </a:t>
            </a:r>
            <a:r>
              <a:rPr lang="ar-MA" b="1" dirty="0" smtClean="0"/>
              <a:t>(الأخوة، الإمام الشافعي</a:t>
            </a:r>
            <a:r>
              <a:rPr lang="ar-MA" b="1" dirty="0" err="1" smtClean="0"/>
              <a:t>).</a:t>
            </a:r>
            <a:endParaRPr lang="ar-MA" b="1" dirty="0" smtClean="0"/>
          </a:p>
          <a:p>
            <a:pPr algn="just" rtl="1">
              <a:buFont typeface="Wingdings" panose="05000000000000000000" pitchFamily="2" charset="2"/>
              <a:buChar char="ü"/>
            </a:pPr>
            <a:r>
              <a:rPr lang="ar-MA" b="1" dirty="0" smtClean="0"/>
              <a:t> التعلق : موعد مع الله عز و جل، بركة المجلس (الإمام أحمد بن حنبل) الوجبة الرئيسية.</a:t>
            </a:r>
          </a:p>
          <a:p>
            <a:pPr algn="just" rtl="1">
              <a:buFont typeface="Wingdings" panose="05000000000000000000" pitchFamily="2" charset="2"/>
              <a:buChar char="ü"/>
            </a:pPr>
            <a:r>
              <a:rPr lang="ar-MA" b="1" dirty="0"/>
              <a:t> </a:t>
            </a:r>
            <a:r>
              <a:rPr lang="ar-MA" b="1" dirty="0" smtClean="0"/>
              <a:t>التأدب.</a:t>
            </a:r>
          </a:p>
          <a:p>
            <a:pPr algn="just" rtl="1">
              <a:buFont typeface="Wingdings" panose="05000000000000000000" pitchFamily="2" charset="2"/>
              <a:buChar char="ü"/>
            </a:pPr>
            <a:r>
              <a:rPr lang="ar-MA" b="1" dirty="0"/>
              <a:t> </a:t>
            </a:r>
            <a:r>
              <a:rPr lang="ar-MA" b="1" dirty="0" smtClean="0"/>
              <a:t>التطبيق. </a:t>
            </a:r>
          </a:p>
          <a:p>
            <a:pPr algn="just" rtl="1">
              <a:buFont typeface="Wingdings" panose="05000000000000000000" pitchFamily="2" charset="2"/>
              <a:buChar char="ü"/>
            </a:pPr>
            <a:r>
              <a:rPr lang="ar-MA" b="1" dirty="0" smtClean="0"/>
              <a:t>  التبليغ.</a:t>
            </a:r>
          </a:p>
          <a:p>
            <a:pPr algn="just" rtl="1">
              <a:buFont typeface="Wingdings" panose="05000000000000000000" pitchFamily="2" charset="2"/>
              <a:buChar char="ü"/>
            </a:pPr>
            <a:r>
              <a:rPr lang="ar-MA" b="1" dirty="0" smtClean="0"/>
              <a:t> كفارة المجلس.</a:t>
            </a:r>
          </a:p>
          <a:p>
            <a:pPr algn="just" rtl="1">
              <a:buFont typeface="Wingdings" panose="05000000000000000000" pitchFamily="2" charset="2"/>
              <a:buChar char="ü"/>
            </a:pPr>
            <a:r>
              <a:rPr lang="ar-MA" b="1" dirty="0" smtClean="0"/>
              <a:t> إذا افتقدنا مجالس </a:t>
            </a:r>
            <a:r>
              <a:rPr lang="ar-MA" b="1" dirty="0" err="1" smtClean="0"/>
              <a:t>الذكر ؟</a:t>
            </a:r>
            <a:endParaRPr lang="ar-MA" b="1" dirty="0" smtClean="0"/>
          </a:p>
          <a:p>
            <a:pPr algn="just" rtl="1">
              <a:buNone/>
            </a:pP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xmlns="" val="3181569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8575" y="-24"/>
            <a:ext cx="9145275" cy="6858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820262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0985"/>
          <a:stretch/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r>
              <a:rPr lang="ar-MA" b="1" dirty="0" smtClean="0">
                <a:solidFill>
                  <a:srgbClr val="C00000"/>
                </a:solidFill>
              </a:rPr>
              <a:t>أهمية مجالس الذكر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 rtl="1">
              <a:buFont typeface="Wingdings" panose="05000000000000000000" pitchFamily="2" charset="2"/>
              <a:buChar char="ü"/>
            </a:pPr>
            <a:r>
              <a:rPr lang="ar-MA" b="1" dirty="0" smtClean="0"/>
              <a:t> مجالس تنسب إلى الله عز و جل + الملائكة.</a:t>
            </a:r>
          </a:p>
          <a:p>
            <a:pPr algn="just" rtl="1">
              <a:buFont typeface="Wingdings" panose="05000000000000000000" pitchFamily="2" charset="2"/>
              <a:buChar char="ü"/>
            </a:pPr>
            <a:r>
              <a:rPr lang="ar-MA" b="1" dirty="0"/>
              <a:t> </a:t>
            </a:r>
            <a:r>
              <a:rPr lang="ar-MA" b="1" dirty="0" smtClean="0"/>
              <a:t>خير المجالس و أزكاها.</a:t>
            </a:r>
          </a:p>
          <a:p>
            <a:pPr algn="just" rtl="1">
              <a:buFont typeface="Wingdings" panose="05000000000000000000" pitchFamily="2" charset="2"/>
              <a:buChar char="ü"/>
            </a:pPr>
            <a:r>
              <a:rPr lang="ar-MA" b="1" dirty="0" smtClean="0"/>
              <a:t> وقود القلوب.... السير إلى الله عز و جل.</a:t>
            </a:r>
          </a:p>
          <a:p>
            <a:pPr algn="just" rtl="1">
              <a:buFont typeface="Wingdings" panose="05000000000000000000" pitchFamily="2" charset="2"/>
              <a:buChar char="ü"/>
            </a:pPr>
            <a:r>
              <a:rPr lang="ar-MA" b="1" dirty="0" smtClean="0"/>
              <a:t>وجوب الحضور إليها : 	- الكتاب.</a:t>
            </a:r>
          </a:p>
          <a:p>
            <a:pPr marL="0" indent="0" algn="just" rtl="1">
              <a:buNone/>
            </a:pPr>
            <a:r>
              <a:rPr lang="ar-MA" b="1" dirty="0"/>
              <a:t>	</a:t>
            </a:r>
            <a:r>
              <a:rPr lang="ar-MA" b="1" dirty="0" smtClean="0"/>
              <a:t>			- السنة.</a:t>
            </a:r>
          </a:p>
          <a:p>
            <a:pPr algn="just" rtl="1">
              <a:buFont typeface="Wingdings" panose="05000000000000000000" pitchFamily="2" charset="2"/>
              <a:buChar char="ü"/>
            </a:pPr>
            <a:r>
              <a:rPr lang="ar-MA" b="1" dirty="0" smtClean="0"/>
              <a:t> في الأرض روضتان : 	- روضة ثابتة.</a:t>
            </a:r>
          </a:p>
          <a:p>
            <a:pPr marL="0" indent="0" algn="just" rtl="1">
              <a:buNone/>
            </a:pPr>
            <a:r>
              <a:rPr lang="ar-MA" b="1" dirty="0" smtClean="0"/>
              <a:t>			      	- روضة متجددة.</a:t>
            </a:r>
          </a:p>
          <a:p>
            <a:pPr marL="0" indent="0" algn="just" rtl="1">
              <a:buNone/>
            </a:pPr>
            <a:endParaRPr lang="ar-MA" b="1" dirty="0" smtClean="0"/>
          </a:p>
          <a:p>
            <a:pPr marL="0" indent="0" algn="just" rtl="1">
              <a:buNone/>
            </a:pPr>
            <a:endParaRPr lang="ar-MA" b="1" dirty="0"/>
          </a:p>
        </p:txBody>
      </p:sp>
    </p:spTree>
    <p:extLst>
      <p:ext uri="{BB962C8B-B14F-4D97-AF65-F5344CB8AC3E}">
        <p14:creationId xmlns:p14="http://schemas.microsoft.com/office/powerpoint/2010/main" xmlns="" val="151480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0985"/>
          <a:stretch/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692697"/>
            <a:ext cx="8229600" cy="5904656"/>
          </a:xfrm>
        </p:spPr>
        <p:txBody>
          <a:bodyPr>
            <a:normAutofit/>
          </a:bodyPr>
          <a:lstStyle/>
          <a:p>
            <a:pPr algn="r" rtl="1">
              <a:buNone/>
            </a:pPr>
            <a:endParaRPr lang="ar-MA" b="1" dirty="0" smtClean="0"/>
          </a:p>
          <a:p>
            <a:pPr algn="r" rtl="1">
              <a:buNone/>
            </a:pPr>
            <a:endParaRPr lang="ar-MA" b="1" dirty="0" smtClean="0"/>
          </a:p>
          <a:p>
            <a:pPr algn="r" rtl="1">
              <a:buNone/>
            </a:pPr>
            <a:endParaRPr lang="ar-MA" b="1" dirty="0" smtClean="0"/>
          </a:p>
          <a:p>
            <a:pPr algn="r" rtl="1">
              <a:buNone/>
            </a:pPr>
            <a:endParaRPr lang="ar-MA" b="1" dirty="0" smtClean="0"/>
          </a:p>
          <a:p>
            <a:pPr algn="r" rtl="1">
              <a:buNone/>
            </a:pPr>
            <a:endParaRPr lang="ar-MA" b="1" dirty="0" smtClean="0"/>
          </a:p>
          <a:p>
            <a:pPr algn="r" rtl="1">
              <a:buNone/>
            </a:pPr>
            <a:endParaRPr lang="ar-MA" b="1" dirty="0" smtClean="0"/>
          </a:p>
          <a:p>
            <a:pPr algn="r" rtl="1">
              <a:buNone/>
            </a:pPr>
            <a:endParaRPr lang="ar-MA" b="1" dirty="0" smtClean="0"/>
          </a:p>
          <a:p>
            <a:pPr algn="r" rtl="1">
              <a:buNone/>
            </a:pPr>
            <a:endParaRPr lang="ar-MA" b="1" dirty="0" smtClean="0"/>
          </a:p>
          <a:p>
            <a:pPr algn="r" rtl="1">
              <a:buFontTx/>
              <a:buChar char="-"/>
            </a:pPr>
            <a:r>
              <a:rPr lang="ar-MA" b="1" dirty="0" smtClean="0"/>
              <a:t>عمر ابن الخطاب رضي الله عنه.</a:t>
            </a:r>
          </a:p>
          <a:p>
            <a:pPr algn="r" rtl="1">
              <a:buFontTx/>
              <a:buChar char="-"/>
            </a:pPr>
            <a:r>
              <a:rPr lang="ar-MA" b="1" dirty="0" smtClean="0"/>
              <a:t>مجالسة أو وسائل </a:t>
            </a:r>
            <a:r>
              <a:rPr lang="ar-MA" b="1" dirty="0" err="1" smtClean="0"/>
              <a:t>الاستماع ؟</a:t>
            </a:r>
            <a:endParaRPr lang="fr-F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288"/>
          <a:stretch/>
        </p:blipFill>
        <p:spPr bwMode="auto">
          <a:xfrm>
            <a:off x="11832" y="0"/>
            <a:ext cx="9132168" cy="514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91440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r>
              <a:rPr lang="ar-MA" b="1" dirty="0" smtClean="0">
                <a:solidFill>
                  <a:srgbClr val="C00000"/>
                </a:solidFill>
              </a:rPr>
              <a:t>فضل مجالس الذكر و ثمارها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 rtl="1">
              <a:buFont typeface="Wingdings" panose="05000000000000000000" pitchFamily="2" charset="2"/>
              <a:buChar char="ü"/>
            </a:pPr>
            <a:r>
              <a:rPr lang="ar-MA" b="1" dirty="0" smtClean="0"/>
              <a:t> إحفاء الملائكة للجالسين.</a:t>
            </a:r>
          </a:p>
          <a:p>
            <a:pPr algn="just" rtl="1">
              <a:buFont typeface="Wingdings" panose="05000000000000000000" pitchFamily="2" charset="2"/>
              <a:buChar char="ü"/>
            </a:pPr>
            <a:r>
              <a:rPr lang="ar-MA" b="1" dirty="0"/>
              <a:t> </a:t>
            </a:r>
            <a:r>
              <a:rPr lang="ar-MA" b="1" dirty="0" smtClean="0"/>
              <a:t>غشيان الرحمة.</a:t>
            </a:r>
          </a:p>
          <a:p>
            <a:pPr algn="just" rtl="1">
              <a:buFont typeface="Wingdings" panose="05000000000000000000" pitchFamily="2" charset="2"/>
              <a:buChar char="ü"/>
            </a:pPr>
            <a:r>
              <a:rPr lang="ar-MA" b="1" dirty="0"/>
              <a:t> </a:t>
            </a:r>
            <a:r>
              <a:rPr lang="ar-MA" b="1" dirty="0" smtClean="0"/>
              <a:t>نزول السكينة و الطمأنينة و انشراح الصدر.</a:t>
            </a:r>
          </a:p>
          <a:p>
            <a:pPr algn="just" rtl="1">
              <a:buFont typeface="Wingdings" panose="05000000000000000000" pitchFamily="2" charset="2"/>
              <a:buChar char="ü"/>
            </a:pPr>
            <a:r>
              <a:rPr lang="ar-MA" b="1" dirty="0"/>
              <a:t> </a:t>
            </a:r>
            <a:r>
              <a:rPr lang="ar-MA" b="1" dirty="0" smtClean="0"/>
              <a:t>يذكرهم الله في ملأ خير من ملئهم.</a:t>
            </a:r>
          </a:p>
          <a:p>
            <a:pPr algn="just" rtl="1">
              <a:buFont typeface="Wingdings" panose="05000000000000000000" pitchFamily="2" charset="2"/>
              <a:buChar char="ü"/>
            </a:pPr>
            <a:r>
              <a:rPr lang="ar-MA" b="1" dirty="0" smtClean="0"/>
              <a:t>يباهي بهم الملائكة (ما أجلسكم...).</a:t>
            </a:r>
          </a:p>
          <a:p>
            <a:pPr algn="just" rtl="1">
              <a:buFont typeface="Wingdings" panose="05000000000000000000" pitchFamily="2" charset="2"/>
              <a:buChar char="ü"/>
            </a:pPr>
            <a:r>
              <a:rPr lang="ar-MA" b="1" dirty="0"/>
              <a:t> </a:t>
            </a:r>
            <a:r>
              <a:rPr lang="ar-MA" b="1" dirty="0" smtClean="0"/>
              <a:t>بوابة المغفرة : «</a:t>
            </a:r>
            <a:r>
              <a:rPr lang="ar-MA" b="1" dirty="0" smtClean="0">
                <a:solidFill>
                  <a:srgbClr val="003300"/>
                </a:solidFill>
              </a:rPr>
              <a:t>قوموا فقد غفرت لكم</a:t>
            </a:r>
            <a:r>
              <a:rPr lang="ar-MA" b="1" dirty="0" smtClean="0"/>
              <a:t>».</a:t>
            </a:r>
          </a:p>
          <a:p>
            <a:pPr algn="just" rtl="1">
              <a:buFont typeface="Wingdings" panose="05000000000000000000" pitchFamily="2" charset="2"/>
              <a:buChar char="ü"/>
            </a:pPr>
            <a:r>
              <a:rPr lang="ar-MA" b="1" dirty="0"/>
              <a:t> </a:t>
            </a:r>
            <a:r>
              <a:rPr lang="ar-MA" b="1" dirty="0" smtClean="0"/>
              <a:t>رصيد حسنات.</a:t>
            </a:r>
            <a:endParaRPr lang="fr-FR" b="1" dirty="0"/>
          </a:p>
        </p:txBody>
      </p:sp>
      <p:sp>
        <p:nvSpPr>
          <p:cNvPr id="5" name="Accolade ouvrante 4"/>
          <p:cNvSpPr/>
          <p:nvPr/>
        </p:nvSpPr>
        <p:spPr>
          <a:xfrm>
            <a:off x="2500298" y="4786322"/>
            <a:ext cx="142876" cy="1000132"/>
          </a:xfrm>
          <a:prstGeom prst="leftBrac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357158" y="4857760"/>
            <a:ext cx="16674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rtl="1"/>
            <a:r>
              <a:rPr lang="ar-MA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لماذا ؟</a:t>
            </a:r>
            <a:endParaRPr lang="fr-FR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4689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91440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88024" y="260648"/>
            <a:ext cx="4017132" cy="6408712"/>
          </a:xfrm>
        </p:spPr>
        <p:txBody>
          <a:bodyPr>
            <a:normAutofit/>
          </a:bodyPr>
          <a:lstStyle/>
          <a:p>
            <a:pPr marL="0" indent="0" algn="just" rtl="1">
              <a:buFont typeface="Wingdings" pitchFamily="2" charset="2"/>
              <a:buChar char="ü"/>
            </a:pPr>
            <a:r>
              <a:rPr lang="ar-MA" b="1" dirty="0" smtClean="0"/>
              <a:t> لا يشقى جليسهم (من أجل عين...).</a:t>
            </a:r>
          </a:p>
          <a:p>
            <a:pPr marL="0" indent="0" algn="just" rtl="1">
              <a:buFont typeface="Wingdings" pitchFamily="2" charset="2"/>
              <a:buChar char="ü"/>
            </a:pPr>
            <a:r>
              <a:rPr lang="ar-MA" b="1" dirty="0" smtClean="0"/>
              <a:t> وجبت محبتي...</a:t>
            </a:r>
          </a:p>
          <a:p>
            <a:pPr algn="just" rtl="1">
              <a:buFont typeface="Wingdings" panose="05000000000000000000" pitchFamily="2" charset="2"/>
              <a:buChar char="ü"/>
            </a:pPr>
            <a:r>
              <a:rPr lang="ar-MA" b="1" dirty="0"/>
              <a:t> </a:t>
            </a:r>
            <a:r>
              <a:rPr lang="ar-MA" b="1" dirty="0" smtClean="0"/>
              <a:t>الحشر </a:t>
            </a:r>
            <a:r>
              <a:rPr lang="ar-MA" b="1" dirty="0" err="1" smtClean="0"/>
              <a:t>: ”ليبعثن....“</a:t>
            </a:r>
            <a:endParaRPr lang="ar-MA" b="1" dirty="0" smtClean="0"/>
          </a:p>
          <a:p>
            <a:pPr algn="just" rtl="1">
              <a:buFont typeface="Wingdings" panose="05000000000000000000" pitchFamily="2" charset="2"/>
              <a:buChar char="ü"/>
            </a:pPr>
            <a:r>
              <a:rPr lang="ar-MA" b="1" dirty="0" smtClean="0"/>
              <a:t> ظل الرحمان.</a:t>
            </a:r>
          </a:p>
          <a:p>
            <a:pPr algn="just" rtl="1">
              <a:buNone/>
            </a:pPr>
            <a:endParaRPr lang="ar-MA" b="1" dirty="0" smtClean="0"/>
          </a:p>
          <a:p>
            <a:pPr algn="just" rtl="1">
              <a:buFont typeface="Wingdings" panose="05000000000000000000" pitchFamily="2" charset="2"/>
              <a:buChar char="ü"/>
            </a:pPr>
            <a:r>
              <a:rPr lang="ar-MA" b="1" dirty="0"/>
              <a:t> </a:t>
            </a:r>
            <a:r>
              <a:rPr lang="ar-MA" b="1" dirty="0" smtClean="0"/>
              <a:t>سبب عظيم لحفظ اللسان.</a:t>
            </a:r>
            <a:endParaRPr lang="fr-FR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386"/>
          <a:stretch/>
        </p:blipFill>
        <p:spPr bwMode="auto">
          <a:xfrm>
            <a:off x="-36512" y="0"/>
            <a:ext cx="4788024" cy="3287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4738"/>
          <a:stretch/>
        </p:blipFill>
        <p:spPr bwMode="auto">
          <a:xfrm>
            <a:off x="-36512" y="3269359"/>
            <a:ext cx="4716524" cy="358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194985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91440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332656"/>
            <a:ext cx="8229600" cy="4525963"/>
          </a:xfrm>
        </p:spPr>
        <p:txBody>
          <a:bodyPr/>
          <a:lstStyle/>
          <a:p>
            <a:pPr algn="just" rtl="1">
              <a:buFont typeface="Wingdings" panose="05000000000000000000" pitchFamily="2" charset="2"/>
              <a:buChar char="ü"/>
            </a:pPr>
            <a:r>
              <a:rPr lang="fr-FR" b="1" dirty="0" smtClean="0"/>
              <a:t> </a:t>
            </a:r>
            <a:r>
              <a:rPr lang="ar-MA" b="1" dirty="0" smtClean="0"/>
              <a:t> الإيواء : ثلاث نفر.</a:t>
            </a:r>
          </a:p>
          <a:p>
            <a:pPr marL="0" indent="0" algn="just" rtl="1">
              <a:buFont typeface="Wingdings" pitchFamily="2" charset="2"/>
              <a:buChar char="ü"/>
            </a:pPr>
            <a:r>
              <a:rPr lang="ar-MA" b="1" dirty="0" smtClean="0"/>
              <a:t> مجلس ذكر يكفر </a:t>
            </a:r>
            <a:r>
              <a:rPr lang="ar-MA" b="1" dirty="0" smtClean="0">
                <a:solidFill>
                  <a:srgbClr val="FF0000"/>
                </a:solidFill>
              </a:rPr>
              <a:t>70</a:t>
            </a:r>
            <a:r>
              <a:rPr lang="ar-MA" b="1" dirty="0" smtClean="0"/>
              <a:t> مجلس سوء.</a:t>
            </a:r>
            <a:endParaRPr lang="fr-FR" b="1" dirty="0"/>
          </a:p>
        </p:txBody>
      </p:sp>
      <p:pic>
        <p:nvPicPr>
          <p:cNvPr id="2051" name="Picture 3" descr="F:\روضة الإصلاح\IGK413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43050"/>
            <a:ext cx="9144000" cy="52149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745479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91440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r>
              <a:rPr lang="ar-MA" b="1" dirty="0" smtClean="0">
                <a:solidFill>
                  <a:srgbClr val="C00000"/>
                </a:solidFill>
              </a:rPr>
              <a:t>غنيمة مجلس الذكر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 rtl="1">
              <a:buNone/>
            </a:pPr>
            <a:endParaRPr lang="fr-FR" b="1" dirty="0"/>
          </a:p>
        </p:txBody>
      </p:sp>
      <p:pic>
        <p:nvPicPr>
          <p:cNvPr id="1026" name="Picture 2" descr="D:\Naima\روضة الإصلاح\167604.png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9144000" cy="566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œur 3"/>
          <p:cNvSpPr/>
          <p:nvPr/>
        </p:nvSpPr>
        <p:spPr>
          <a:xfrm>
            <a:off x="2987824" y="2780928"/>
            <a:ext cx="2520280" cy="2088232"/>
          </a:xfrm>
          <a:prstGeom prst="hear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4800" b="1" dirty="0" smtClean="0">
                <a:solidFill>
                  <a:schemeClr val="accent3">
                    <a:lumMod val="50000"/>
                  </a:schemeClr>
                </a:solidFill>
              </a:rPr>
              <a:t>الجنة</a:t>
            </a:r>
            <a:endParaRPr lang="fr-FR" sz="48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02181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91440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pPr rtl="1"/>
            <a:r>
              <a:rPr lang="ar-MA" b="1" dirty="0" smtClean="0">
                <a:solidFill>
                  <a:srgbClr val="C00000"/>
                </a:solidFill>
              </a:rPr>
              <a:t>مجالس السوء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28596" y="1571612"/>
            <a:ext cx="8229600" cy="4525963"/>
          </a:xfrm>
        </p:spPr>
        <p:txBody>
          <a:bodyPr/>
          <a:lstStyle/>
          <a:p>
            <a:pPr algn="just" rtl="1">
              <a:buFont typeface="Wingdings" panose="05000000000000000000" pitchFamily="2" charset="2"/>
              <a:buChar char="ü"/>
            </a:pPr>
            <a:r>
              <a:rPr lang="ar-MA" b="1" dirty="0" smtClean="0"/>
              <a:t> الثرة.</a:t>
            </a:r>
          </a:p>
          <a:p>
            <a:pPr algn="just" rtl="1">
              <a:buNone/>
            </a:pPr>
            <a:endParaRPr lang="ar-MA" b="1" dirty="0" smtClean="0"/>
          </a:p>
          <a:p>
            <a:pPr algn="just" rtl="1">
              <a:buNone/>
            </a:pPr>
            <a:endParaRPr lang="ar-MA" b="1" dirty="0" smtClean="0"/>
          </a:p>
          <a:p>
            <a:pPr algn="just" rtl="1">
              <a:buNone/>
            </a:pPr>
            <a:endParaRPr lang="ar-MA" b="1" dirty="0" smtClean="0"/>
          </a:p>
          <a:p>
            <a:pPr algn="just" rtl="1">
              <a:buFont typeface="Wingdings" panose="05000000000000000000" pitchFamily="2" charset="2"/>
              <a:buChar char="ü"/>
            </a:pPr>
            <a:r>
              <a:rPr lang="ar-MA" b="1" dirty="0"/>
              <a:t> </a:t>
            </a:r>
            <a:r>
              <a:rPr lang="ar-MA" b="1" dirty="0" smtClean="0"/>
              <a:t>الجيفة.</a:t>
            </a:r>
          </a:p>
          <a:p>
            <a:pPr marL="0" indent="0" algn="just" rtl="1">
              <a:buNone/>
            </a:pPr>
            <a:endParaRPr lang="fr-FR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000108"/>
            <a:ext cx="6862574" cy="2928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F:\روضة الإصلاح\5727206-85386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929066"/>
            <a:ext cx="6858016" cy="29289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631280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91440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28596" y="500042"/>
            <a:ext cx="8229600" cy="4525963"/>
          </a:xfrm>
        </p:spPr>
        <p:txBody>
          <a:bodyPr/>
          <a:lstStyle/>
          <a:p>
            <a:pPr algn="just" rtl="1">
              <a:buFont typeface="Wingdings" panose="05000000000000000000" pitchFamily="2" charset="2"/>
              <a:buChar char="ü"/>
            </a:pPr>
            <a:r>
              <a:rPr lang="ar-MA" dirty="0" smtClean="0"/>
              <a:t> </a:t>
            </a:r>
            <a:r>
              <a:rPr lang="ar-MA" b="1" dirty="0" smtClean="0"/>
              <a:t> إن شاء عذبهم... (الوجوب).</a:t>
            </a:r>
          </a:p>
          <a:p>
            <a:pPr algn="just" rtl="1">
              <a:buFont typeface="Wingdings" panose="05000000000000000000" pitchFamily="2" charset="2"/>
              <a:buChar char="ü"/>
            </a:pPr>
            <a:r>
              <a:rPr lang="ar-MA" b="1" dirty="0" smtClean="0"/>
              <a:t> عواقب وخيمة : قسوة القلب.</a:t>
            </a:r>
          </a:p>
          <a:p>
            <a:pPr algn="just" rtl="1">
              <a:buNone/>
            </a:pPr>
            <a:endParaRPr lang="fr-FR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1857364"/>
            <a:ext cx="9144000" cy="4999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</TotalTime>
  <Words>248</Words>
  <Application>Microsoft Office PowerPoint</Application>
  <PresentationFormat>Affichage à l'écran (4:3)</PresentationFormat>
  <Paragraphs>75</Paragraphs>
  <Slides>14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15" baseType="lpstr">
      <vt:lpstr>Thème Office</vt:lpstr>
      <vt:lpstr>Diapositive 1</vt:lpstr>
      <vt:lpstr>أهمية مجالس الذكر</vt:lpstr>
      <vt:lpstr>Diapositive 3</vt:lpstr>
      <vt:lpstr>فضل مجالس الذكر و ثمارها</vt:lpstr>
      <vt:lpstr>Diapositive 5</vt:lpstr>
      <vt:lpstr>Diapositive 6</vt:lpstr>
      <vt:lpstr>غنيمة مجلس الذكر</vt:lpstr>
      <vt:lpstr>مجالس السوء</vt:lpstr>
      <vt:lpstr>Diapositive 9</vt:lpstr>
      <vt:lpstr>Diapositive 10</vt:lpstr>
      <vt:lpstr>آداب مجالس الذكر</vt:lpstr>
      <vt:lpstr>Diapositive 12</vt:lpstr>
      <vt:lpstr>الواجب</vt:lpstr>
      <vt:lpstr>Diapositive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aziz</dc:creator>
  <cp:lastModifiedBy>dell</cp:lastModifiedBy>
  <cp:revision>48</cp:revision>
  <dcterms:created xsi:type="dcterms:W3CDTF">2015-04-08T23:20:38Z</dcterms:created>
  <dcterms:modified xsi:type="dcterms:W3CDTF">2010-09-17T14:34:32Z</dcterms:modified>
</cp:coreProperties>
</file>