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5" r:id="rId1"/>
  </p:sldMasterIdLst>
  <p:sldIdLst>
    <p:sldId id="263" r:id="rId2"/>
    <p:sldId id="258" r:id="rId3"/>
    <p:sldId id="259" r:id="rId4"/>
    <p:sldId id="261" r:id="rId5"/>
    <p:sldId id="262" r:id="rId6"/>
    <p:sldId id="256"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434" autoAdjust="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204903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166531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318208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2934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3571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8330F9-C44E-466B-BC1E-2BE6E6FFF806}" type="datetimeFigureOut">
              <a:rPr lang="fr-FR" smtClean="0"/>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266817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8330F9-C44E-466B-BC1E-2BE6E6FFF806}" type="datetimeFigureOut">
              <a:rPr lang="fr-FR" smtClean="0"/>
              <a:t>28/11/2015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17832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78330F9-C44E-466B-BC1E-2BE6E6FFF806}" type="datetimeFigureOut">
              <a:rPr lang="fr-FR" smtClean="0"/>
              <a:t>28/11/2015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222042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8330F9-C44E-466B-BC1E-2BE6E6FFF806}" type="datetimeFigureOut">
              <a:rPr lang="fr-FR" smtClean="0"/>
              <a:t>28/11/2015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126803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78330F9-C44E-466B-BC1E-2BE6E6FFF806}" type="datetimeFigureOut">
              <a:rPr lang="fr-FR" smtClean="0"/>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37294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78330F9-C44E-466B-BC1E-2BE6E6FFF806}" type="datetimeFigureOut">
              <a:rPr lang="fr-FR" smtClean="0"/>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7D376-F3BE-4EEC-A644-63C0DC72EFB6}" type="slidenum">
              <a:rPr lang="fr-FR" smtClean="0"/>
              <a:t>‹N°›</a:t>
            </a:fld>
            <a:endParaRPr lang="fr-FR"/>
          </a:p>
        </p:txBody>
      </p:sp>
    </p:spTree>
    <p:extLst>
      <p:ext uri="{BB962C8B-B14F-4D97-AF65-F5344CB8AC3E}">
        <p14:creationId xmlns:p14="http://schemas.microsoft.com/office/powerpoint/2010/main" val="53206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30F9-C44E-466B-BC1E-2BE6E6FFF806}" type="datetimeFigureOut">
              <a:rPr lang="fr-FR" smtClean="0"/>
              <a:t>28/11/2015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7D376-F3BE-4EEC-A644-63C0DC72EFB6}" type="slidenum">
              <a:rPr lang="fr-FR" smtClean="0"/>
              <a:t>‹N°›</a:t>
            </a:fld>
            <a:endParaRPr lang="fr-FR"/>
          </a:p>
        </p:txBody>
      </p:sp>
    </p:spTree>
    <p:extLst>
      <p:ext uri="{BB962C8B-B14F-4D97-AF65-F5344CB8AC3E}">
        <p14:creationId xmlns:p14="http://schemas.microsoft.com/office/powerpoint/2010/main" val="491810687"/>
      </p:ext>
    </p:extLst>
  </p:cSld>
  <p:clrMap bg1="dk1" tx1="lt1" bg2="dk2" tx2="lt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3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22749"/>
            <a:ext cx="10515600" cy="2854213"/>
          </a:xfrm>
        </p:spPr>
        <p:txBody>
          <a:bodyPr/>
          <a:lstStyle/>
          <a:p>
            <a:pPr marL="0" indent="0">
              <a:buNone/>
            </a:pPr>
            <a:endParaRPr lang="ar-MA" b="1" dirty="0" smtClean="0">
              <a:solidFill>
                <a:schemeClr val="bg1"/>
              </a:solidFill>
            </a:endParaRPr>
          </a:p>
          <a:p>
            <a:pPr marL="0" indent="0" algn="ctr">
              <a:buNone/>
            </a:pPr>
            <a:r>
              <a:rPr lang="ar-MA" sz="2200" b="1" dirty="0" smtClean="0">
                <a:solidFill>
                  <a:schemeClr val="bg1"/>
                </a:solidFill>
              </a:rPr>
              <a:t>اشترى بئر رومة من  اليهودي بعشرين ألف درهم </a:t>
            </a:r>
          </a:p>
          <a:p>
            <a:pPr marL="0" indent="0" algn="ctr">
              <a:buNone/>
            </a:pPr>
            <a:r>
              <a:rPr lang="ar-MA" sz="2200" b="1" dirty="0" smtClean="0">
                <a:solidFill>
                  <a:schemeClr val="bg1"/>
                </a:solidFill>
              </a:rPr>
              <a:t>كان رسول الله صلى الله عليه وسلم قال: من شرى بئر رومة فله الجنة  </a:t>
            </a:r>
          </a:p>
          <a:p>
            <a:pPr marL="0" indent="0" algn="ctr">
              <a:buNone/>
            </a:pPr>
            <a:r>
              <a:rPr lang="ar-MA" sz="2200" b="1" dirty="0" smtClean="0">
                <a:solidFill>
                  <a:schemeClr val="bg1"/>
                </a:solidFill>
              </a:rPr>
              <a:t>فتسابق المسلمون لشرائها من عثمان </a:t>
            </a:r>
            <a:r>
              <a:rPr lang="ar-MA" sz="2200" b="1" dirty="0">
                <a:solidFill>
                  <a:schemeClr val="bg1"/>
                </a:solidFill>
              </a:rPr>
              <a:t>بضعفي ثمنها فرفض </a:t>
            </a:r>
            <a:r>
              <a:rPr lang="ar-MA" sz="2200" b="1" dirty="0" smtClean="0">
                <a:solidFill>
                  <a:schemeClr val="bg1"/>
                </a:solidFill>
              </a:rPr>
              <a:t>حتى وصلوا</a:t>
            </a:r>
          </a:p>
          <a:p>
            <a:pPr marL="0" indent="0" algn="ctr">
              <a:buNone/>
            </a:pPr>
            <a:r>
              <a:rPr lang="ar-MA" sz="2200" b="1" dirty="0" smtClean="0">
                <a:solidFill>
                  <a:schemeClr val="bg1"/>
                </a:solidFill>
              </a:rPr>
              <a:t> إلى تسع أضعاف ثمنها فقل: اشتراها الله فإن للحسنة عند الله عشر أمثالها </a:t>
            </a:r>
          </a:p>
          <a:p>
            <a:pPr marL="0" indent="0" algn="ctr">
              <a:buNone/>
            </a:pPr>
            <a:endParaRPr lang="fr-FR" sz="2200" dirty="0">
              <a:solidFill>
                <a:schemeClr val="bg1"/>
              </a:solidFill>
            </a:endParaRPr>
          </a:p>
        </p:txBody>
      </p:sp>
      <p:sp>
        <p:nvSpPr>
          <p:cNvPr id="4" name="Rectangle 3"/>
          <p:cNvSpPr/>
          <p:nvPr/>
        </p:nvSpPr>
        <p:spPr>
          <a:xfrm>
            <a:off x="4836681" y="2349149"/>
            <a:ext cx="2518638" cy="769441"/>
          </a:xfrm>
          <a:prstGeom prst="rect">
            <a:avLst/>
          </a:prstGeom>
          <a:noFill/>
        </p:spPr>
        <p:txBody>
          <a:bodyPr wrap="none" lIns="91440" tIns="45720" rIns="91440" bIns="45720">
            <a:spAutoFit/>
          </a:bodyPr>
          <a:lstStyle/>
          <a:p>
            <a:pPr algn="ctr"/>
            <a:r>
              <a:rPr lang="ar-MA" sz="4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2- بئر رومة</a:t>
            </a:r>
            <a:endParaRPr lang="fr-FR"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0803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09869"/>
            <a:ext cx="10515600" cy="2867093"/>
          </a:xfrm>
        </p:spPr>
        <p:txBody>
          <a:bodyPr>
            <a:normAutofit/>
          </a:bodyPr>
          <a:lstStyle/>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كان في عهد النبي عمده خشب النخل وسقفه الجريد</a:t>
            </a:r>
          </a:p>
          <a:p>
            <a:pPr marL="0" indent="0" algn="ctr">
              <a:buNone/>
            </a:pPr>
            <a:r>
              <a:rPr lang="ar-MA" sz="2200" b="1" dirty="0" smtClean="0">
                <a:solidFill>
                  <a:schemeClr val="bg1">
                    <a:lumMod val="95000"/>
                    <a:lumOff val="5000"/>
                  </a:schemeClr>
                </a:solidFill>
              </a:rPr>
              <a:t> فلم يزد فيه أبو بكر شيئا وزاد فيه عمر وبناه على بنائه في عهد</a:t>
            </a:r>
          </a:p>
          <a:p>
            <a:pPr marL="0" indent="0" algn="ctr">
              <a:buNone/>
            </a:pPr>
            <a:r>
              <a:rPr lang="ar-MA" sz="2200" b="1" dirty="0" smtClean="0">
                <a:solidFill>
                  <a:schemeClr val="bg1">
                    <a:lumMod val="95000"/>
                    <a:lumOff val="5000"/>
                  </a:schemeClr>
                </a:solidFill>
              </a:rPr>
              <a:t> رسول الله ثم زاد فيه عثمان زيادة كبيرة وبنى جداره بالحجارة وجعل سقفه بالساج وجعل أبوابه على ما كانت أيام</a:t>
            </a:r>
          </a:p>
          <a:p>
            <a:pPr marL="0" indent="0" algn="ctr">
              <a:buNone/>
            </a:pPr>
            <a:r>
              <a:rPr lang="ar-MA" sz="2200" b="1" dirty="0" smtClean="0">
                <a:solidFill>
                  <a:schemeClr val="bg1">
                    <a:lumMod val="95000"/>
                    <a:lumOff val="5000"/>
                  </a:schemeClr>
                </a:solidFill>
              </a:rPr>
              <a:t> عمر ستة أبواب </a:t>
            </a:r>
            <a:endParaRPr lang="fr-FR" sz="2200" b="1" dirty="0">
              <a:solidFill>
                <a:schemeClr val="bg1">
                  <a:lumMod val="95000"/>
                  <a:lumOff val="5000"/>
                </a:schemeClr>
              </a:solidFill>
            </a:endParaRPr>
          </a:p>
        </p:txBody>
      </p:sp>
      <p:sp>
        <p:nvSpPr>
          <p:cNvPr id="4" name="Rectangle 3"/>
          <p:cNvSpPr/>
          <p:nvPr/>
        </p:nvSpPr>
        <p:spPr>
          <a:xfrm>
            <a:off x="3884497" y="2323392"/>
            <a:ext cx="4423006" cy="707886"/>
          </a:xfrm>
          <a:prstGeom prst="rect">
            <a:avLst/>
          </a:prstGeom>
          <a:noFill/>
        </p:spPr>
        <p:txBody>
          <a:bodyPr wrap="none" lIns="91440" tIns="45720" rIns="91440" bIns="45720">
            <a:spAutoFit/>
          </a:bodyPr>
          <a:lstStyle/>
          <a:p>
            <a:pPr algn="ctr"/>
            <a:r>
              <a:rPr lang="ar-MA" sz="4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3-توسعة المسجد النبوي </a:t>
            </a:r>
            <a:endParaRPr lang="fr-FR" sz="4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0499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22748"/>
            <a:ext cx="10515600" cy="3535251"/>
          </a:xfrm>
        </p:spPr>
        <p:txBody>
          <a:bodyPr/>
          <a:lstStyle/>
          <a:p>
            <a:pPr marL="0" indent="0" algn="ctr">
              <a:buNone/>
            </a:pPr>
            <a:endParaRPr lang="ar-MA" dirty="0" smtClean="0">
              <a:solidFill>
                <a:schemeClr val="bg1"/>
              </a:solidFill>
            </a:endParaRPr>
          </a:p>
          <a:p>
            <a:pPr marL="0" indent="0" algn="ctr">
              <a:buNone/>
            </a:pPr>
            <a:r>
              <a:rPr lang="ar-MA" sz="2200" b="1" dirty="0" smtClean="0">
                <a:solidFill>
                  <a:schemeClr val="bg1"/>
                </a:solidFill>
              </a:rPr>
              <a:t>في الحديبية دعا رسول الله صلى الله عليه وسلم عثمان بن عفان فبعثه إلى أبي سفيان</a:t>
            </a:r>
          </a:p>
          <a:p>
            <a:pPr marL="0" indent="0" algn="ctr">
              <a:buNone/>
            </a:pPr>
            <a:r>
              <a:rPr lang="ar-MA" sz="2200" b="1" dirty="0" smtClean="0">
                <a:solidFill>
                  <a:schemeClr val="bg1"/>
                </a:solidFill>
              </a:rPr>
              <a:t> وأشراف قريش يخبرهم أنه لم يأت لحربهم وأنه إنما جاء زائرا لهذا البيت ومعظما لحرمته </a:t>
            </a:r>
          </a:p>
          <a:p>
            <a:pPr marL="0" indent="0" algn="ctr">
              <a:buNone/>
            </a:pPr>
            <a:r>
              <a:rPr lang="ar-MA" sz="2200" b="1" dirty="0" smtClean="0">
                <a:solidFill>
                  <a:schemeClr val="bg1"/>
                </a:solidFill>
              </a:rPr>
              <a:t>فخرج عثمان إلى مكة وبلغ رسالة رسول الله </a:t>
            </a:r>
            <a:r>
              <a:rPr lang="ar-MA" sz="2200" b="1" dirty="0">
                <a:solidFill>
                  <a:schemeClr val="bg1"/>
                </a:solidFill>
              </a:rPr>
              <a:t>صلى الله عليه </a:t>
            </a:r>
            <a:r>
              <a:rPr lang="ar-MA" sz="2200" b="1" dirty="0" smtClean="0">
                <a:solidFill>
                  <a:schemeClr val="bg1"/>
                </a:solidFill>
              </a:rPr>
              <a:t>وسلم قالوا له:</a:t>
            </a:r>
          </a:p>
          <a:p>
            <a:pPr marL="0" indent="0" algn="ctr">
              <a:buNone/>
            </a:pPr>
            <a:r>
              <a:rPr lang="ar-MA" sz="2200" b="1" dirty="0" smtClean="0">
                <a:solidFill>
                  <a:schemeClr val="bg1"/>
                </a:solidFill>
              </a:rPr>
              <a:t>إن شئت أن تطوف بالبيت فطف فقال : ماكنت لأفعل حتى يطوف رسول </a:t>
            </a:r>
            <a:r>
              <a:rPr lang="ar-MA" sz="2200" b="1" dirty="0">
                <a:solidFill>
                  <a:schemeClr val="bg1"/>
                </a:solidFill>
              </a:rPr>
              <a:t>الله صلى الله عليه </a:t>
            </a:r>
            <a:r>
              <a:rPr lang="ar-MA" sz="2200" b="1" dirty="0" smtClean="0">
                <a:solidFill>
                  <a:schemeClr val="bg1"/>
                </a:solidFill>
              </a:rPr>
              <a:t>وسلم </a:t>
            </a:r>
            <a:r>
              <a:rPr lang="ar-MA" sz="2200" b="1" smtClean="0">
                <a:solidFill>
                  <a:schemeClr val="bg1"/>
                </a:solidFill>
              </a:rPr>
              <a:t>و احبسه </a:t>
            </a:r>
            <a:r>
              <a:rPr lang="ar-MA" sz="2200" b="1" dirty="0" smtClean="0">
                <a:solidFill>
                  <a:schemeClr val="bg1"/>
                </a:solidFill>
              </a:rPr>
              <a:t>قريش</a:t>
            </a:r>
          </a:p>
          <a:p>
            <a:pPr marL="0" indent="0" algn="ctr">
              <a:buNone/>
            </a:pPr>
            <a:r>
              <a:rPr lang="ar-MA" sz="2200" b="1" dirty="0" smtClean="0">
                <a:solidFill>
                  <a:schemeClr val="bg1"/>
                </a:solidFill>
              </a:rPr>
              <a:t> وبلغ رسول الله والمسلمين أن عثمان قد قتل فبايع النبي </a:t>
            </a:r>
            <a:r>
              <a:rPr lang="ar-MA" sz="2200" b="1" dirty="0">
                <a:solidFill>
                  <a:schemeClr val="bg1"/>
                </a:solidFill>
              </a:rPr>
              <a:t>صلى الله عليه </a:t>
            </a:r>
            <a:r>
              <a:rPr lang="ar-MA" sz="2200" b="1" dirty="0" smtClean="0">
                <a:solidFill>
                  <a:schemeClr val="bg1"/>
                </a:solidFill>
              </a:rPr>
              <a:t>وسلم عنه على تقدير حياته فوضع يده </a:t>
            </a:r>
          </a:p>
          <a:p>
            <a:pPr marL="0" indent="0" algn="ctr">
              <a:buNone/>
            </a:pPr>
            <a:r>
              <a:rPr lang="ar-MA" sz="2200" b="1" dirty="0" smtClean="0">
                <a:solidFill>
                  <a:schemeClr val="bg1"/>
                </a:solidFill>
              </a:rPr>
              <a:t>اليمنى على يده اليسرى وقال اللهم هذه من عثمان </a:t>
            </a:r>
            <a:r>
              <a:rPr lang="fr-FR" sz="2200" b="1" dirty="0" smtClean="0">
                <a:solidFill>
                  <a:schemeClr val="bg1"/>
                </a:solidFill>
              </a:rPr>
              <a:t>  </a:t>
            </a:r>
            <a:endParaRPr lang="fr-FR" sz="2200" b="1" dirty="0">
              <a:solidFill>
                <a:schemeClr val="bg1"/>
              </a:solidFill>
            </a:endParaRPr>
          </a:p>
        </p:txBody>
      </p:sp>
      <p:sp>
        <p:nvSpPr>
          <p:cNvPr id="4" name="Rectangle 3"/>
          <p:cNvSpPr/>
          <p:nvPr/>
        </p:nvSpPr>
        <p:spPr>
          <a:xfrm>
            <a:off x="4511415" y="2362028"/>
            <a:ext cx="2860077" cy="769441"/>
          </a:xfrm>
          <a:prstGeom prst="rect">
            <a:avLst/>
          </a:prstGeom>
          <a:noFill/>
        </p:spPr>
        <p:txBody>
          <a:bodyPr wrap="none" lIns="91440" tIns="45720" rIns="91440" bIns="45720">
            <a:spAutoFit/>
          </a:bodyPr>
          <a:lstStyle/>
          <a:p>
            <a:pPr algn="ctr"/>
            <a:r>
              <a:rPr lang="ar-MA" sz="4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بيعة الرضوان </a:t>
            </a:r>
            <a:endParaRPr lang="fr-FR"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2656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271234"/>
            <a:ext cx="10515600" cy="3490173"/>
          </a:xfrm>
        </p:spPr>
        <p:txBody>
          <a:bodyPr>
            <a:normAutofit/>
          </a:bodyPr>
          <a:lstStyle/>
          <a:p>
            <a:pPr marL="0" indent="0">
              <a:buNone/>
            </a:pPr>
            <a:endParaRPr lang="ar-MA" sz="2200" b="1" dirty="0" smtClean="0">
              <a:solidFill>
                <a:schemeClr val="bg1">
                  <a:lumMod val="95000"/>
                  <a:lumOff val="5000"/>
                </a:schemeClr>
              </a:solidFill>
            </a:endParaRPr>
          </a:p>
          <a:p>
            <a:pPr marL="0" indent="0" algn="ctr">
              <a:buNone/>
            </a:pPr>
            <a:endParaRPr lang="ar-MA" sz="2200" b="1" dirty="0">
              <a:solidFill>
                <a:schemeClr val="bg1">
                  <a:lumMod val="95000"/>
                  <a:lumOff val="5000"/>
                </a:schemeClr>
              </a:solidFill>
            </a:endParaRPr>
          </a:p>
          <a:p>
            <a:pPr marL="0" indent="0" algn="ctr">
              <a:buNone/>
            </a:pPr>
            <a:r>
              <a:rPr lang="ar-MA" sz="2200" b="1" dirty="0" smtClean="0">
                <a:solidFill>
                  <a:schemeClr val="bg1">
                    <a:lumMod val="95000"/>
                    <a:lumOff val="5000"/>
                  </a:schemeClr>
                </a:solidFill>
              </a:rPr>
              <a:t>كان عثمان كاتب سر رسول الله وعن عائشة رضي الله عنها:</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 وإني لأمسح العرق عن جبين رسول الله </a:t>
            </a:r>
            <a:r>
              <a:rPr lang="ar-MA" sz="2200" b="1" dirty="0">
                <a:solidFill>
                  <a:schemeClr val="bg1"/>
                </a:solidFill>
              </a:rPr>
              <a:t>صلى الله عليه وسلم </a:t>
            </a:r>
            <a:r>
              <a:rPr lang="ar-MA" sz="2200" b="1" dirty="0" smtClean="0">
                <a:solidFill>
                  <a:schemeClr val="bg1"/>
                </a:solidFill>
              </a:rPr>
              <a:t>وأن الوحي لينزل عليه وأنه ليقول :</a:t>
            </a:r>
          </a:p>
          <a:p>
            <a:pPr marL="0" indent="0" algn="ctr">
              <a:buNone/>
            </a:pPr>
            <a:endParaRPr lang="ar-MA" sz="2200" b="1" dirty="0" smtClean="0">
              <a:solidFill>
                <a:schemeClr val="bg1"/>
              </a:solidFill>
            </a:endParaRPr>
          </a:p>
          <a:p>
            <a:pPr marL="0" indent="0" algn="ctr">
              <a:buNone/>
            </a:pPr>
            <a:r>
              <a:rPr lang="ar-MA" sz="2200" b="1" dirty="0" smtClean="0">
                <a:solidFill>
                  <a:schemeClr val="bg1"/>
                </a:solidFill>
              </a:rPr>
              <a:t>ا كتب يا </a:t>
            </a:r>
            <a:r>
              <a:rPr lang="ar-MA" sz="2200" b="1" dirty="0" err="1" smtClean="0">
                <a:solidFill>
                  <a:schemeClr val="bg1"/>
                </a:solidFill>
              </a:rPr>
              <a:t>عثيم</a:t>
            </a:r>
            <a:r>
              <a:rPr lang="ar-MA" sz="2200" b="1" dirty="0" smtClean="0">
                <a:solidFill>
                  <a:schemeClr val="bg1"/>
                </a:solidFill>
              </a:rPr>
              <a:t> فو الله ما كان الله لينزل عبدا من نبيه تلك المنزلة إلا كان كريما  </a:t>
            </a:r>
          </a:p>
          <a:p>
            <a:pPr marL="0" indent="0" algn="ctr">
              <a:buNone/>
            </a:pPr>
            <a:endParaRPr lang="ar-MA" sz="2200" b="1" dirty="0">
              <a:solidFill>
                <a:schemeClr val="bg1"/>
              </a:solidFill>
            </a:endParaRPr>
          </a:p>
          <a:p>
            <a:pPr marL="0" indent="0" algn="ctr">
              <a:buNone/>
            </a:pPr>
            <a:endParaRPr lang="fr-FR" sz="2200" b="1" dirty="0">
              <a:solidFill>
                <a:schemeClr val="bg1">
                  <a:lumMod val="95000"/>
                  <a:lumOff val="5000"/>
                </a:schemeClr>
              </a:solidFill>
            </a:endParaRPr>
          </a:p>
        </p:txBody>
      </p:sp>
      <p:sp>
        <p:nvSpPr>
          <p:cNvPr id="4" name="Rectangle 3"/>
          <p:cNvSpPr/>
          <p:nvPr/>
        </p:nvSpPr>
        <p:spPr>
          <a:xfrm>
            <a:off x="4056820" y="2374907"/>
            <a:ext cx="4078360" cy="707886"/>
          </a:xfrm>
          <a:prstGeom prst="rect">
            <a:avLst/>
          </a:prstGeom>
          <a:noFill/>
        </p:spPr>
        <p:txBody>
          <a:bodyPr wrap="none" lIns="91440" tIns="45720" rIns="91440" bIns="45720">
            <a:spAutoFit/>
          </a:bodyPr>
          <a:lstStyle/>
          <a:p>
            <a:pPr algn="ctr"/>
            <a:r>
              <a:rPr lang="ar-MA" sz="4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اختصاصه بكتابة الوحي</a:t>
            </a:r>
            <a:endParaRPr lang="fr-FR" sz="4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0769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5321" y="3528812"/>
            <a:ext cx="10515600" cy="3090930"/>
          </a:xfrm>
        </p:spPr>
        <p:txBody>
          <a:bodyPr>
            <a:normAutofit/>
          </a:bodyPr>
          <a:lstStyle/>
          <a:p>
            <a:pPr marL="0" indent="0" algn="ctr">
              <a:buNone/>
            </a:pPr>
            <a:r>
              <a:rPr lang="ar-MA" sz="2200" b="1" dirty="0" smtClean="0">
                <a:solidFill>
                  <a:schemeClr val="bg1"/>
                </a:solidFill>
              </a:rPr>
              <a:t>لقد كان عثمان بن عفان أحد الستة الذين رشحهم عمر بن الخطاب رضي الله عنه </a:t>
            </a:r>
          </a:p>
          <a:p>
            <a:pPr marL="0" indent="0" algn="ctr">
              <a:buNone/>
            </a:pPr>
            <a:r>
              <a:rPr lang="ar-MA" sz="2200" b="1" dirty="0" smtClean="0">
                <a:solidFill>
                  <a:schemeClr val="bg1"/>
                </a:solidFill>
              </a:rPr>
              <a:t>لخلافته فقد أوصى بأن يتم اختيار أحد الستة:</a:t>
            </a:r>
            <a:endParaRPr lang="ar-MA" sz="2200" b="1" dirty="0" smtClean="0">
              <a:solidFill>
                <a:schemeClr val="accent3">
                  <a:lumMod val="50000"/>
                </a:schemeClr>
              </a:solidFill>
            </a:endParaRPr>
          </a:p>
          <a:p>
            <a:pPr marL="0" indent="0" algn="ctr">
              <a:buNone/>
            </a:pPr>
            <a:r>
              <a:rPr lang="ar-MA" sz="2200" b="1" dirty="0" smtClean="0">
                <a:solidFill>
                  <a:schemeClr val="accent3">
                    <a:lumMod val="50000"/>
                  </a:schemeClr>
                </a:solidFill>
              </a:rPr>
              <a:t>علي بن أبي طالب- </a:t>
            </a:r>
            <a:r>
              <a:rPr lang="ar-MA" sz="2200" b="1" dirty="0">
                <a:solidFill>
                  <a:schemeClr val="accent3">
                    <a:lumMod val="50000"/>
                  </a:schemeClr>
                </a:solidFill>
              </a:rPr>
              <a:t>عثمان بن عفان </a:t>
            </a:r>
            <a:r>
              <a:rPr lang="ar-MA" sz="2200" b="1" dirty="0" smtClean="0">
                <a:solidFill>
                  <a:schemeClr val="accent3">
                    <a:lumMod val="50000"/>
                  </a:schemeClr>
                </a:solidFill>
              </a:rPr>
              <a:t>–طلحة بن عبيد الله-الزبير بن العوام</a:t>
            </a:r>
          </a:p>
          <a:p>
            <a:pPr marL="0" indent="0" algn="ctr">
              <a:buNone/>
            </a:pPr>
            <a:r>
              <a:rPr lang="ar-MA" sz="2200" b="1" dirty="0" smtClean="0">
                <a:solidFill>
                  <a:schemeClr val="accent3">
                    <a:lumMod val="50000"/>
                  </a:schemeClr>
                </a:solidFill>
              </a:rPr>
              <a:t>-سعد بن أبي وقاص-عبد الرحمن بن عوف </a:t>
            </a:r>
            <a:r>
              <a:rPr lang="ar-MA" sz="2200" b="1" dirty="0" smtClean="0">
                <a:solidFill>
                  <a:schemeClr val="bg1"/>
                </a:solidFill>
              </a:rPr>
              <a:t>       </a:t>
            </a:r>
          </a:p>
          <a:p>
            <a:pPr marL="0" indent="0" algn="ctr">
              <a:buNone/>
            </a:pPr>
            <a:r>
              <a:rPr lang="ar-MA" sz="2200" b="1" dirty="0" smtClean="0">
                <a:solidFill>
                  <a:schemeClr val="bg1"/>
                </a:solidFill>
              </a:rPr>
              <a:t>في مدة أقصاها ثلاثة أيام من وفاته حرصا على وحدة المسلمين فتشاور الصحابة فيما بينهم ثم أجمعو على اختيار</a:t>
            </a:r>
          </a:p>
          <a:p>
            <a:pPr marL="0" indent="0" algn="ctr">
              <a:buNone/>
            </a:pPr>
            <a:r>
              <a:rPr lang="ar-MA" sz="2200" b="1" dirty="0" smtClean="0">
                <a:solidFill>
                  <a:schemeClr val="bg1"/>
                </a:solidFill>
              </a:rPr>
              <a:t> عثمان رضي الله عنه وبايعه المسلمون في المسجد سنة 23 هجرية </a:t>
            </a:r>
            <a:endParaRPr lang="fr-FR" sz="2200" b="1" dirty="0">
              <a:solidFill>
                <a:schemeClr val="bg1"/>
              </a:solidFill>
            </a:endParaRPr>
          </a:p>
        </p:txBody>
      </p:sp>
      <p:sp>
        <p:nvSpPr>
          <p:cNvPr id="4" name="Rectangle 3"/>
          <p:cNvSpPr/>
          <p:nvPr/>
        </p:nvSpPr>
        <p:spPr>
          <a:xfrm>
            <a:off x="3936957" y="2465059"/>
            <a:ext cx="4112023" cy="584775"/>
          </a:xfrm>
          <a:prstGeom prst="rect">
            <a:avLst/>
          </a:prstGeom>
          <a:noFill/>
        </p:spPr>
        <p:txBody>
          <a:bodyPr wrap="none" lIns="91440" tIns="45720" rIns="91440" bIns="45720">
            <a:spAutoFit/>
          </a:bodyPr>
          <a:lstStyle/>
          <a:p>
            <a:pPr algn="ctr"/>
            <a:r>
              <a:rPr lang="ar-MA" sz="32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الخلافة 23 هجرية-35هجرية</a:t>
            </a:r>
            <a:endParaRPr lang="fr-FR" sz="32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4307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09869"/>
            <a:ext cx="10515600" cy="2867093"/>
          </a:xfrm>
        </p:spPr>
        <p:txBody>
          <a:bodyPr/>
          <a:lstStyle/>
          <a:p>
            <a:pPr marL="0" indent="0">
              <a:buNone/>
            </a:pPr>
            <a:endParaRPr lang="ar-MA" dirty="0" smtClean="0">
              <a:solidFill>
                <a:schemeClr val="accent3">
                  <a:lumMod val="50000"/>
                </a:schemeClr>
              </a:solidFill>
            </a:endParaRPr>
          </a:p>
          <a:p>
            <a:pPr marL="0" indent="0" algn="ctr">
              <a:buNone/>
            </a:pPr>
            <a:r>
              <a:rPr lang="ar-MA" sz="2200" b="1" dirty="0" smtClean="0">
                <a:solidFill>
                  <a:schemeClr val="bg1"/>
                </a:solidFill>
              </a:rPr>
              <a:t>استمرت خلافته نحو اثني عشر عاما تم خلالها الكثير من الأعمال </a:t>
            </a:r>
          </a:p>
          <a:p>
            <a:pPr marL="0" indent="0" algn="ctr">
              <a:buNone/>
            </a:pPr>
            <a:r>
              <a:rPr lang="ar-MA" sz="2200" b="1" dirty="0" smtClean="0">
                <a:solidFill>
                  <a:schemeClr val="accent3">
                    <a:lumMod val="75000"/>
                  </a:schemeClr>
                </a:solidFill>
              </a:rPr>
              <a:t>-نسخ القرآن الكريم وتوزيعه على الأمصار </a:t>
            </a:r>
          </a:p>
          <a:p>
            <a:pPr marL="0" indent="0" algn="ctr">
              <a:buNone/>
            </a:pPr>
            <a:r>
              <a:rPr lang="ar-MA" sz="2200" b="1" dirty="0" smtClean="0">
                <a:solidFill>
                  <a:schemeClr val="accent3">
                    <a:lumMod val="75000"/>
                  </a:schemeClr>
                </a:solidFill>
              </a:rPr>
              <a:t>-توسيع المسجد الحرام </a:t>
            </a:r>
          </a:p>
          <a:p>
            <a:pPr marL="0" indent="0" algn="ctr">
              <a:buNone/>
            </a:pPr>
            <a:r>
              <a:rPr lang="ar-MA" sz="2200" b="1" dirty="0" smtClean="0">
                <a:solidFill>
                  <a:schemeClr val="accent3">
                    <a:lumMod val="75000"/>
                  </a:schemeClr>
                </a:solidFill>
              </a:rPr>
              <a:t>-حج بالناس عشر حجج متوالية </a:t>
            </a:r>
          </a:p>
          <a:p>
            <a:pPr marL="0" indent="0" algn="ctr">
              <a:buNone/>
            </a:pPr>
            <a:r>
              <a:rPr lang="ar-MA" sz="2200" b="1" dirty="0" smtClean="0">
                <a:solidFill>
                  <a:schemeClr val="accent3">
                    <a:lumMod val="75000"/>
                  </a:schemeClr>
                </a:solidFill>
              </a:rPr>
              <a:t>-وقد انبسطت الأموال في عهده </a:t>
            </a:r>
            <a:endParaRPr lang="fr-FR" sz="2200" b="1" dirty="0">
              <a:solidFill>
                <a:schemeClr val="accent3">
                  <a:lumMod val="75000"/>
                </a:schemeClr>
              </a:solidFill>
            </a:endParaRPr>
          </a:p>
        </p:txBody>
      </p:sp>
      <p:sp>
        <p:nvSpPr>
          <p:cNvPr id="4" name="Rectangle 3"/>
          <p:cNvSpPr/>
          <p:nvPr/>
        </p:nvSpPr>
        <p:spPr>
          <a:xfrm>
            <a:off x="4875153" y="2323392"/>
            <a:ext cx="2441694" cy="830997"/>
          </a:xfrm>
          <a:prstGeom prst="rect">
            <a:avLst/>
          </a:prstGeom>
          <a:noFill/>
        </p:spPr>
        <p:txBody>
          <a:bodyPr wrap="none" lIns="91440" tIns="45720" rIns="91440" bIns="45720">
            <a:spAutoFit/>
          </a:bodyPr>
          <a:lstStyle/>
          <a:p>
            <a:pPr algn="ctr"/>
            <a:r>
              <a:rPr lang="ar-MA" sz="48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أهم الأعمال</a:t>
            </a:r>
            <a:endParaRPr lang="fr-FR" sz="4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008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3958" y="3786388"/>
            <a:ext cx="10515600" cy="3071611"/>
          </a:xfrm>
        </p:spPr>
        <p:txBody>
          <a:bodyPr>
            <a:normAutofit/>
          </a:bodyPr>
          <a:lstStyle/>
          <a:p>
            <a:pPr marL="0" indent="0" algn="ctr">
              <a:buNone/>
            </a:pPr>
            <a:r>
              <a:rPr lang="ar-MA" sz="2200" b="1" dirty="0" smtClean="0">
                <a:solidFill>
                  <a:schemeClr val="bg1">
                    <a:lumMod val="95000"/>
                    <a:lumOff val="5000"/>
                  </a:schemeClr>
                </a:solidFill>
              </a:rPr>
              <a:t>فتح الله في أيام خلافة </a:t>
            </a:r>
            <a:r>
              <a:rPr lang="ar-MA" sz="2200" b="1" dirty="0">
                <a:solidFill>
                  <a:schemeClr val="bg1">
                    <a:lumMod val="95000"/>
                    <a:lumOff val="5000"/>
                  </a:schemeClr>
                </a:solidFill>
              </a:rPr>
              <a:t>عثمان بن عفان</a:t>
            </a:r>
            <a:r>
              <a:rPr lang="ar-MA" sz="2200" b="1" dirty="0" smtClean="0">
                <a:solidFill>
                  <a:schemeClr val="bg1">
                    <a:lumMod val="95000"/>
                    <a:lumOff val="5000"/>
                  </a:schemeClr>
                </a:solidFill>
              </a:rPr>
              <a:t> رضي الله عنه الإسكندرية ثم سابور ثم إفريقية ثم قبرص</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وقد أنشأ أول أسطول إسلامي لحماية الشواطئ الإسلامية من هجمات البيزنطيين </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ثم فارس الأولي ثم أرمينيا وساحل الأردن وتركيا حتى وصل الصين </a:t>
            </a:r>
            <a:endParaRPr lang="fr-FR" sz="2200" b="1" dirty="0">
              <a:solidFill>
                <a:schemeClr val="bg1">
                  <a:lumMod val="95000"/>
                  <a:lumOff val="5000"/>
                </a:schemeClr>
              </a:solidFill>
            </a:endParaRPr>
          </a:p>
        </p:txBody>
      </p:sp>
      <p:sp>
        <p:nvSpPr>
          <p:cNvPr id="4" name="Rectangle 3"/>
          <p:cNvSpPr/>
          <p:nvPr/>
        </p:nvSpPr>
        <p:spPr>
          <a:xfrm>
            <a:off x="5006961" y="2336270"/>
            <a:ext cx="1972015" cy="830997"/>
          </a:xfrm>
          <a:prstGeom prst="rect">
            <a:avLst/>
          </a:prstGeom>
          <a:noFill/>
        </p:spPr>
        <p:txBody>
          <a:bodyPr wrap="none" lIns="91440" tIns="45720" rIns="91440" bIns="45720">
            <a:spAutoFit/>
          </a:bodyPr>
          <a:lstStyle/>
          <a:p>
            <a:pPr algn="ctr"/>
            <a:r>
              <a:rPr lang="ar-MA" sz="48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الفتوحات</a:t>
            </a:r>
            <a:endParaRPr lang="fr-FR" sz="4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9683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8047" y="3284113"/>
            <a:ext cx="10515600" cy="3451538"/>
          </a:xfrm>
        </p:spPr>
        <p:txBody>
          <a:bodyPr/>
          <a:lstStyle/>
          <a:p>
            <a:pPr marL="0" indent="0" algn="ctr">
              <a:buNone/>
            </a:pPr>
            <a:endParaRPr lang="ar-MA" b="1" dirty="0" smtClean="0"/>
          </a:p>
          <a:p>
            <a:pPr marL="0" indent="0" algn="ctr">
              <a:buNone/>
            </a:pPr>
            <a:r>
              <a:rPr lang="ar-MA" sz="2200" b="1" dirty="0" smtClean="0">
                <a:solidFill>
                  <a:schemeClr val="bg1">
                    <a:lumMod val="95000"/>
                    <a:lumOff val="5000"/>
                  </a:schemeClr>
                </a:solidFill>
              </a:rPr>
              <a:t>في أواخر عهده ومع اتساع الفتوحات الإسلامية ووجود عناصر حديثة العهد بالإسلام لم تتشرب روح النظام</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 والطاعة أراد بعض الحاقدين على الإسلام وفي مقدمتهم اليهود اثارة الفتنة للنيل من وحدة المسلمين فأخدوا يثيرون</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 الشبهات حول سياسة عثمان بن عفان للدولة  </a:t>
            </a:r>
            <a:endParaRPr lang="fr-FR" sz="2200" b="1" dirty="0">
              <a:solidFill>
                <a:schemeClr val="bg1">
                  <a:lumMod val="95000"/>
                  <a:lumOff val="5000"/>
                </a:schemeClr>
              </a:solidFill>
            </a:endParaRPr>
          </a:p>
        </p:txBody>
      </p:sp>
      <p:sp>
        <p:nvSpPr>
          <p:cNvPr id="5" name="Rectangle 4"/>
          <p:cNvSpPr/>
          <p:nvPr/>
        </p:nvSpPr>
        <p:spPr>
          <a:xfrm>
            <a:off x="5313991" y="2360783"/>
            <a:ext cx="1383712" cy="923330"/>
          </a:xfrm>
          <a:prstGeom prst="rect">
            <a:avLst/>
          </a:prstGeom>
          <a:noFill/>
        </p:spPr>
        <p:txBody>
          <a:bodyPr wrap="none" lIns="91440" tIns="45720" rIns="91440" bIns="45720">
            <a:spAutoFit/>
          </a:bodyPr>
          <a:lstStyle/>
          <a:p>
            <a:pPr algn="ctr"/>
            <a:r>
              <a:rPr lang="ar-MA" sz="5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الفتنة</a:t>
            </a:r>
            <a:endParaRPr lang="fr-FR"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4834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296991"/>
            <a:ext cx="10984606" cy="3561009"/>
          </a:xfrm>
        </p:spPr>
        <p:txBody>
          <a:bodyPr>
            <a:normAutofit/>
          </a:bodyPr>
          <a:lstStyle/>
          <a:p>
            <a:pPr marL="0" indent="0">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وحرضوا الناس في مصر والكوفة والبصرة على الثورة فانخدع بقولهم من غرر به وساروا</a:t>
            </a:r>
          </a:p>
          <a:p>
            <a:pPr marL="0" indent="0" algn="ctr">
              <a:buNone/>
            </a:pPr>
            <a:r>
              <a:rPr lang="ar-MA" sz="2200" b="1" dirty="0" smtClean="0">
                <a:solidFill>
                  <a:schemeClr val="bg1">
                    <a:lumMod val="95000"/>
                    <a:lumOff val="5000"/>
                  </a:schemeClr>
                </a:solidFill>
              </a:rPr>
              <a:t> معهم نحو المدينة لتنفيذ مخططهم </a:t>
            </a:r>
          </a:p>
          <a:p>
            <a:pPr marL="0" indent="0" algn="ctr">
              <a:buNone/>
            </a:pPr>
            <a:r>
              <a:rPr lang="ar-MA" sz="2200" b="1" dirty="0" smtClean="0">
                <a:solidFill>
                  <a:schemeClr val="bg1">
                    <a:lumMod val="95000"/>
                    <a:lumOff val="5000"/>
                  </a:schemeClr>
                </a:solidFill>
              </a:rPr>
              <a:t>وقابلوا الخليفة وطالبوه بالتنازل فدعاهم إلى الاجتماع في المسجد مع كبار الصحابة</a:t>
            </a:r>
          </a:p>
          <a:p>
            <a:pPr marL="0" indent="0" algn="ctr">
              <a:buNone/>
            </a:pPr>
            <a:r>
              <a:rPr lang="ar-MA" sz="2200" b="1" dirty="0" smtClean="0">
                <a:solidFill>
                  <a:schemeClr val="bg1">
                    <a:lumMod val="95000"/>
                    <a:lumOff val="5000"/>
                  </a:schemeClr>
                </a:solidFill>
              </a:rPr>
              <a:t>وأجاب على أسئلتهم ومفترياتهم وعفى عنهم فرجعوا إلى بلادهم لكنهم أضمروا شرا وتواعدوا على الحضور ثانية إلى</a:t>
            </a:r>
          </a:p>
          <a:p>
            <a:pPr marL="0" indent="0" algn="ctr">
              <a:buNone/>
            </a:pPr>
            <a:r>
              <a:rPr lang="ar-MA" sz="2200" b="1" dirty="0" smtClean="0">
                <a:solidFill>
                  <a:schemeClr val="bg1">
                    <a:lumMod val="95000"/>
                    <a:lumOff val="5000"/>
                  </a:schemeClr>
                </a:solidFill>
              </a:rPr>
              <a:t> المدينة لتنفيذ مؤامراتهم التي زينها لهم عبد الله بن سبأ اليهودي الأصل والذي تظاهر بالإسلام </a:t>
            </a:r>
          </a:p>
          <a:p>
            <a:pPr marL="0" indent="0">
              <a:buNone/>
            </a:pPr>
            <a:r>
              <a:rPr lang="ar-MA" sz="2200" b="1" dirty="0" smtClean="0">
                <a:solidFill>
                  <a:schemeClr val="bg1">
                    <a:lumMod val="95000"/>
                    <a:lumOff val="5000"/>
                  </a:schemeClr>
                </a:solidFill>
              </a:rPr>
              <a:t>  </a:t>
            </a:r>
            <a:endParaRPr lang="fr-FR" sz="2200" b="1" dirty="0">
              <a:solidFill>
                <a:schemeClr val="bg1">
                  <a:lumMod val="95000"/>
                  <a:lumOff val="5000"/>
                </a:schemeClr>
              </a:solidFill>
            </a:endParaRPr>
          </a:p>
        </p:txBody>
      </p:sp>
      <p:sp>
        <p:nvSpPr>
          <p:cNvPr id="4" name="Rectangle 3"/>
          <p:cNvSpPr/>
          <p:nvPr/>
        </p:nvSpPr>
        <p:spPr>
          <a:xfrm>
            <a:off x="5124314" y="2373661"/>
            <a:ext cx="1383713" cy="923330"/>
          </a:xfrm>
          <a:prstGeom prst="rect">
            <a:avLst/>
          </a:prstGeom>
        </p:spPr>
        <p:txBody>
          <a:bodyPr wrap="none">
            <a:spAutoFit/>
          </a:bodyPr>
          <a:lstStyle/>
          <a:p>
            <a:pPr algn="ctr"/>
            <a:r>
              <a:rPr lang="ar-MA" sz="5400" b="1" dirty="0">
                <a:ln w="9525">
                  <a:solidFill>
                    <a:schemeClr val="bg1"/>
                  </a:solidFill>
                  <a:prstDash val="solid"/>
                </a:ln>
                <a:solidFill>
                  <a:srgbClr val="FFC000"/>
                </a:solidFill>
                <a:effectLst>
                  <a:outerShdw blurRad="12700" dist="38100" dir="2700000" algn="tl" rotWithShape="0">
                    <a:schemeClr val="bg1">
                      <a:lumMod val="50000"/>
                    </a:schemeClr>
                  </a:outerShdw>
                </a:effectLst>
              </a:rPr>
              <a:t>الفتنة</a:t>
            </a:r>
            <a:endParaRPr lang="fr-FR" sz="54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8147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9411" y="3361386"/>
            <a:ext cx="10515600" cy="3065172"/>
          </a:xfrm>
        </p:spPr>
        <p:txBody>
          <a:bodyPr>
            <a:normAutofit/>
          </a:bodyPr>
          <a:lstStyle/>
          <a:p>
            <a:pPr marL="0" indent="0" algn="ctr">
              <a:buNone/>
            </a:pPr>
            <a:r>
              <a:rPr lang="ar-MA" sz="2200" b="1" dirty="0" smtClean="0">
                <a:solidFill>
                  <a:schemeClr val="bg1"/>
                </a:solidFill>
              </a:rPr>
              <a:t>.إن قلوبنا لو طهرت ما شبعنا من كلام ربنا وإني لأستحي أن يأتي علي يوم لا أنظر في المصحف</a:t>
            </a:r>
          </a:p>
          <a:p>
            <a:pPr marL="0" indent="0" algn="ctr">
              <a:buNone/>
            </a:pPr>
            <a:endParaRPr lang="ar-MA" sz="2200" b="1" dirty="0" smtClean="0">
              <a:solidFill>
                <a:schemeClr val="bg1"/>
              </a:solidFill>
            </a:endParaRPr>
          </a:p>
          <a:p>
            <a:pPr marL="0" indent="0" algn="ctr">
              <a:buNone/>
            </a:pPr>
            <a:r>
              <a:rPr lang="ar-MA" sz="2200" b="1" dirty="0" smtClean="0">
                <a:solidFill>
                  <a:schemeClr val="bg1"/>
                </a:solidFill>
              </a:rPr>
              <a:t>. القبر أول منازل الآخرة وآخر منازل الدنيا فمن شدد عليه فما بعده أشد ومن هون عليه فما بعده أهون </a:t>
            </a:r>
          </a:p>
          <a:p>
            <a:pPr marL="0" indent="0" algn="ctr">
              <a:buNone/>
            </a:pPr>
            <a:endParaRPr lang="ar-MA" sz="2200" b="1" dirty="0" smtClean="0">
              <a:solidFill>
                <a:schemeClr val="bg1"/>
              </a:solidFill>
            </a:endParaRPr>
          </a:p>
          <a:p>
            <a:pPr marL="0" indent="0" algn="ctr">
              <a:buNone/>
            </a:pPr>
            <a:r>
              <a:rPr lang="ar-MA" sz="2200" b="1" dirty="0" smtClean="0">
                <a:solidFill>
                  <a:schemeClr val="bg1"/>
                </a:solidFill>
              </a:rPr>
              <a:t>.وقال يوم الحصار: </a:t>
            </a:r>
          </a:p>
          <a:p>
            <a:pPr marL="0" indent="0" algn="ctr">
              <a:buNone/>
            </a:pPr>
            <a:endParaRPr lang="ar-MA" sz="2200" b="1" dirty="0" smtClean="0">
              <a:solidFill>
                <a:schemeClr val="bg1"/>
              </a:solidFill>
            </a:endParaRPr>
          </a:p>
          <a:p>
            <a:pPr marL="0" indent="0" algn="ctr">
              <a:buNone/>
            </a:pPr>
            <a:r>
              <a:rPr lang="ar-MA" sz="2200" b="1" dirty="0" smtClean="0">
                <a:solidFill>
                  <a:schemeClr val="bg1"/>
                </a:solidFill>
              </a:rPr>
              <a:t>لأن أقتل قبل الدماء أحب إلي أن أقتل بعد الدماء</a:t>
            </a:r>
            <a:endParaRPr lang="fr-FR" sz="2200" b="1" dirty="0">
              <a:solidFill>
                <a:schemeClr val="bg1"/>
              </a:solidFill>
            </a:endParaRPr>
          </a:p>
        </p:txBody>
      </p:sp>
      <p:sp>
        <p:nvSpPr>
          <p:cNvPr id="4" name="Rectangle 3"/>
          <p:cNvSpPr/>
          <p:nvPr/>
        </p:nvSpPr>
        <p:spPr>
          <a:xfrm>
            <a:off x="4026616" y="2387786"/>
            <a:ext cx="3881191" cy="707886"/>
          </a:xfrm>
          <a:prstGeom prst="rect">
            <a:avLst/>
          </a:prstGeom>
          <a:noFill/>
        </p:spPr>
        <p:txBody>
          <a:bodyPr wrap="none" lIns="91440" tIns="45720" rIns="91440" bIns="45720">
            <a:spAutoFit/>
          </a:bodyPr>
          <a:lstStyle/>
          <a:p>
            <a:pPr algn="ctr"/>
            <a:r>
              <a:rPr lang="ar-MA" sz="4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أقوال عثمان بن عفان </a:t>
            </a:r>
            <a:endParaRPr lang="fr-FR" sz="4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841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511" y="2112135"/>
            <a:ext cx="10461423" cy="4314423"/>
          </a:xfrm>
        </p:spPr>
        <p:txBody>
          <a:bodyPr>
            <a:normAutofit/>
          </a:bodyPr>
          <a:lstStyle/>
          <a:p>
            <a:pPr algn="ctr"/>
            <a:r>
              <a:rPr lang="ar-MA" sz="2200" b="1" dirty="0" smtClean="0"/>
              <a:t/>
            </a:r>
            <a:br>
              <a:rPr lang="ar-MA" sz="2200" b="1" dirty="0" smtClean="0"/>
            </a:br>
            <a:r>
              <a:rPr lang="ar-MA" sz="2200" b="1" dirty="0">
                <a:cs typeface="+mn-cs"/>
              </a:rPr>
              <a:t/>
            </a:r>
            <a:br>
              <a:rPr lang="ar-MA" sz="2200" b="1" dirty="0">
                <a:cs typeface="+mn-cs"/>
              </a:rPr>
            </a:br>
            <a:r>
              <a:rPr lang="ar-MA" sz="2200" b="1" dirty="0" smtClean="0">
                <a:cs typeface="+mn-cs"/>
              </a:rPr>
              <a:t/>
            </a:r>
            <a:br>
              <a:rPr lang="ar-MA" sz="2200" b="1" dirty="0" smtClean="0">
                <a:cs typeface="+mn-cs"/>
              </a:rPr>
            </a:br>
            <a:r>
              <a:rPr lang="ar-MA" sz="2400" b="1" dirty="0" smtClean="0">
                <a:solidFill>
                  <a:schemeClr val="bg1"/>
                </a:solidFill>
                <a:cs typeface="+mn-cs"/>
              </a:rPr>
              <a:t/>
            </a:r>
            <a:br>
              <a:rPr lang="ar-MA" sz="2400" b="1" dirty="0" smtClean="0">
                <a:solidFill>
                  <a:schemeClr val="bg1"/>
                </a:solidFill>
                <a:cs typeface="+mn-cs"/>
              </a:rPr>
            </a:br>
            <a:r>
              <a:rPr lang="ar-MA" sz="2400" b="1" dirty="0" smtClean="0">
                <a:solidFill>
                  <a:schemeClr val="bg1"/>
                </a:solidFill>
                <a:cs typeface="+mn-cs"/>
              </a:rPr>
              <a:t>هو عثمان بن عفان بن أبي العاص بن أمية بن عبد مناف بن قصي بن كلاب بن</a:t>
            </a:r>
            <a:br>
              <a:rPr lang="ar-MA" sz="2400" b="1" dirty="0" smtClean="0">
                <a:solidFill>
                  <a:schemeClr val="bg1"/>
                </a:solidFill>
                <a:cs typeface="+mn-cs"/>
              </a:rPr>
            </a:br>
            <a:r>
              <a:rPr lang="ar-MA" sz="2400" b="1" dirty="0">
                <a:solidFill>
                  <a:schemeClr val="bg1"/>
                </a:solidFill>
                <a:cs typeface="+mn-cs"/>
              </a:rPr>
              <a:t/>
            </a:r>
            <a:br>
              <a:rPr lang="ar-MA" sz="2400" b="1" dirty="0">
                <a:solidFill>
                  <a:schemeClr val="bg1"/>
                </a:solidFill>
                <a:cs typeface="+mn-cs"/>
              </a:rPr>
            </a:br>
            <a:r>
              <a:rPr lang="ar-MA" sz="2400" b="1" dirty="0" smtClean="0">
                <a:solidFill>
                  <a:schemeClr val="bg1"/>
                </a:solidFill>
                <a:cs typeface="+mn-cs"/>
              </a:rPr>
              <a:t>مرة بن كعب بن لؤي بن غالب بن فهر بن مالك بن النضر بن كنانة بن خزيمة    </a:t>
            </a:r>
            <a:br>
              <a:rPr lang="ar-MA" sz="2400" b="1" dirty="0" smtClean="0">
                <a:solidFill>
                  <a:schemeClr val="bg1"/>
                </a:solidFill>
                <a:cs typeface="+mn-cs"/>
              </a:rPr>
            </a:br>
            <a:r>
              <a:rPr lang="ar-MA" sz="2400" b="1" dirty="0">
                <a:solidFill>
                  <a:schemeClr val="bg1"/>
                </a:solidFill>
                <a:cs typeface="+mn-cs"/>
              </a:rPr>
              <a:t/>
            </a:r>
            <a:br>
              <a:rPr lang="ar-MA" sz="2400" b="1" dirty="0">
                <a:solidFill>
                  <a:schemeClr val="bg1"/>
                </a:solidFill>
                <a:cs typeface="+mn-cs"/>
              </a:rPr>
            </a:br>
            <a:r>
              <a:rPr lang="ar-MA" sz="2400" b="1" dirty="0" smtClean="0">
                <a:solidFill>
                  <a:schemeClr val="bg1"/>
                </a:solidFill>
                <a:cs typeface="+mn-cs"/>
              </a:rPr>
              <a:t>بن مدركة بن إلياس بن مضر بن نزار بن معد بن عدنان</a:t>
            </a:r>
            <a:endParaRPr lang="fr-FR" sz="2400" b="1" dirty="0">
              <a:solidFill>
                <a:schemeClr val="bg1"/>
              </a:solidFill>
              <a:cs typeface="+mn-cs"/>
            </a:endParaRPr>
          </a:p>
        </p:txBody>
      </p:sp>
      <p:sp>
        <p:nvSpPr>
          <p:cNvPr id="3" name="Rectangle 2"/>
          <p:cNvSpPr/>
          <p:nvPr/>
        </p:nvSpPr>
        <p:spPr>
          <a:xfrm>
            <a:off x="5294427" y="2284755"/>
            <a:ext cx="1268296" cy="923330"/>
          </a:xfrm>
          <a:prstGeom prst="rect">
            <a:avLst/>
          </a:prstGeom>
          <a:noFill/>
        </p:spPr>
        <p:txBody>
          <a:bodyPr wrap="none" lIns="91440" tIns="45720" rIns="91440" bIns="45720">
            <a:spAutoFit/>
          </a:bodyPr>
          <a:lstStyle/>
          <a:p>
            <a:pPr algn="ctr"/>
            <a:r>
              <a:rPr lang="ar-MA" sz="5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نسبه</a:t>
            </a:r>
            <a:endParaRPr lang="fr-FR"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9490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3670479"/>
            <a:ext cx="10515600" cy="2704564"/>
          </a:xfrm>
        </p:spPr>
        <p:txBody>
          <a:bodyPr>
            <a:normAutofit/>
          </a:bodyPr>
          <a:lstStyle/>
          <a:p>
            <a:pPr marL="0" indent="0" algn="ctr">
              <a:buNone/>
            </a:pPr>
            <a:r>
              <a:rPr lang="ar-MA" sz="2200" b="1" dirty="0" smtClean="0">
                <a:solidFill>
                  <a:schemeClr val="bg1">
                    <a:lumMod val="95000"/>
                    <a:lumOff val="5000"/>
                  </a:schemeClr>
                </a:solidFill>
              </a:rPr>
              <a:t>وفي سنة 35 هجرية رجعت الفرقة وحاصروه في داره (عشرين أو أربعين يوما) </a:t>
            </a:r>
          </a:p>
          <a:p>
            <a:pPr marL="0" indent="0" algn="ctr">
              <a:buNone/>
            </a:pP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ومنعوه من الصلاة بالمسجد ومن </a:t>
            </a:r>
            <a:r>
              <a:rPr lang="ar-MA" sz="2200" b="1" dirty="0">
                <a:solidFill>
                  <a:schemeClr val="bg1">
                    <a:lumMod val="95000"/>
                    <a:lumOff val="5000"/>
                  </a:schemeClr>
                </a:solidFill>
              </a:rPr>
              <a:t>الماء ولما رأى الصحابة أن يقاتلوهم لم يرد أن تسيل قطرة مسلم لأجله </a:t>
            </a:r>
            <a:endParaRPr lang="ar-MA" sz="2200" b="1" dirty="0" smtClean="0">
              <a:solidFill>
                <a:schemeClr val="bg1">
                  <a:lumMod val="95000"/>
                  <a:lumOff val="5000"/>
                </a:schemeClr>
              </a:solidFill>
            </a:endParaRPr>
          </a:p>
          <a:p>
            <a:pPr marL="0" indent="0" algn="ctr">
              <a:buNone/>
            </a:pPr>
            <a:r>
              <a:rPr lang="ar-MA" sz="2200" b="1" dirty="0" smtClean="0">
                <a:solidFill>
                  <a:schemeClr val="bg1">
                    <a:lumMod val="95000"/>
                    <a:lumOff val="5000"/>
                  </a:schemeClr>
                </a:solidFill>
              </a:rPr>
              <a:t>                                                         </a:t>
            </a:r>
          </a:p>
          <a:p>
            <a:pPr marL="0" indent="0" algn="ctr">
              <a:buNone/>
            </a:pPr>
            <a:r>
              <a:rPr lang="ar-MA" sz="2200" b="1" dirty="0" smtClean="0">
                <a:solidFill>
                  <a:schemeClr val="bg1">
                    <a:lumMod val="95000"/>
                    <a:lumOff val="5000"/>
                  </a:schemeClr>
                </a:solidFill>
              </a:rPr>
              <a:t>وقد نوى الصيام ليلة استشهاده ورأى في المنام رسول الله وأبو بكر وعمر يقول اصبر ستفطر عندنا</a:t>
            </a:r>
            <a:endParaRPr lang="fr-FR" sz="2200" b="1" dirty="0">
              <a:solidFill>
                <a:schemeClr val="bg1">
                  <a:lumMod val="95000"/>
                  <a:lumOff val="5000"/>
                </a:schemeClr>
              </a:solidFill>
            </a:endParaRPr>
          </a:p>
        </p:txBody>
      </p:sp>
      <p:sp>
        <p:nvSpPr>
          <p:cNvPr id="4" name="Rectangle 3"/>
          <p:cNvSpPr/>
          <p:nvPr/>
        </p:nvSpPr>
        <p:spPr>
          <a:xfrm>
            <a:off x="4009531" y="2349149"/>
            <a:ext cx="4172937" cy="707886"/>
          </a:xfrm>
          <a:prstGeom prst="rect">
            <a:avLst/>
          </a:prstGeom>
          <a:noFill/>
        </p:spPr>
        <p:txBody>
          <a:bodyPr wrap="none" lIns="91440" tIns="45720" rIns="91440" bIns="45720">
            <a:spAutoFit/>
          </a:bodyPr>
          <a:lstStyle/>
          <a:p>
            <a:pPr algn="ctr"/>
            <a:r>
              <a:rPr lang="ar-MA" sz="4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استشهاده رضي الله عنه</a:t>
            </a:r>
            <a:endParaRPr lang="fr-FR" sz="4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5250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48506"/>
            <a:ext cx="11758411" cy="3258355"/>
          </a:xfrm>
        </p:spPr>
        <p:txBody>
          <a:bodyPr>
            <a:normAutofit/>
          </a:bodyPr>
          <a:lstStyle/>
          <a:p>
            <a:pPr algn="ctr"/>
            <a:r>
              <a:rPr lang="ar-MA" sz="2200" dirty="0" smtClean="0"/>
              <a:t/>
            </a:r>
            <a:br>
              <a:rPr lang="ar-MA" sz="2200" dirty="0" smtClean="0"/>
            </a:br>
            <a:r>
              <a:rPr lang="ar-MA" sz="2200" b="1" dirty="0" smtClean="0">
                <a:solidFill>
                  <a:schemeClr val="bg1"/>
                </a:solidFill>
                <a:cs typeface="+mn-cs"/>
              </a:rPr>
              <a:t>أبو عبد الله القرشي الأموي أمير المؤمنين ذو النورين وصاحب الهجرتين وزوج الابنتين و أمه         </a:t>
            </a:r>
            <a:br>
              <a:rPr lang="ar-MA" sz="2200" b="1" dirty="0" smtClean="0">
                <a:solidFill>
                  <a:schemeClr val="bg1"/>
                </a:solidFill>
                <a:cs typeface="+mn-cs"/>
              </a:rPr>
            </a:br>
            <a:r>
              <a:rPr lang="ar-MA" sz="2200" b="1" dirty="0" smtClean="0">
                <a:solidFill>
                  <a:schemeClr val="bg1"/>
                </a:solidFill>
                <a:cs typeface="+mn-cs"/>
              </a:rPr>
              <a:t> أروى بنت كريز بن ربيعة بن عبد شمس وأمها أم حكيم وهي البيضاء بنت عبد المطلب عمة             </a:t>
            </a:r>
            <a:br>
              <a:rPr lang="ar-MA" sz="2200" b="1" dirty="0" smtClean="0">
                <a:solidFill>
                  <a:schemeClr val="bg1"/>
                </a:solidFill>
                <a:cs typeface="+mn-cs"/>
              </a:rPr>
            </a:br>
            <a:r>
              <a:rPr lang="ar-MA" sz="2200" b="1" dirty="0" smtClean="0">
                <a:solidFill>
                  <a:schemeClr val="bg1"/>
                </a:solidFill>
                <a:cs typeface="+mn-cs"/>
              </a:rPr>
              <a:t> رسول الله صلى الله عليه وسلم</a:t>
            </a:r>
            <a:r>
              <a:rPr lang="fr-FR" sz="2200" b="1" dirty="0" smtClean="0">
                <a:solidFill>
                  <a:schemeClr val="bg1"/>
                </a:solidFill>
                <a:cs typeface="+mn-cs"/>
              </a:rPr>
              <a:t> </a:t>
            </a:r>
            <a:r>
              <a:rPr lang="ar-MA" sz="2200" b="1" dirty="0" smtClean="0">
                <a:solidFill>
                  <a:schemeClr val="bg1"/>
                </a:solidFill>
                <a:cs typeface="+mn-cs"/>
              </a:rPr>
              <a:t/>
            </a:r>
            <a:br>
              <a:rPr lang="ar-MA" sz="2200" b="1" dirty="0" smtClean="0">
                <a:solidFill>
                  <a:schemeClr val="bg1"/>
                </a:solidFill>
                <a:cs typeface="+mn-cs"/>
              </a:rPr>
            </a:br>
            <a:r>
              <a:rPr lang="ar-MA" sz="2200" b="1" dirty="0" smtClean="0">
                <a:solidFill>
                  <a:schemeClr val="bg1"/>
                </a:solidFill>
                <a:cs typeface="+mn-cs"/>
              </a:rPr>
              <a:t>هو أحد العشرة المشهود لهم بالجنة وأحد الستة أصحاب الشورى</a:t>
            </a:r>
            <a:br>
              <a:rPr lang="ar-MA" sz="2200" b="1" dirty="0" smtClean="0">
                <a:solidFill>
                  <a:schemeClr val="bg1"/>
                </a:solidFill>
                <a:cs typeface="+mn-cs"/>
              </a:rPr>
            </a:br>
            <a:r>
              <a:rPr lang="ar-MA" sz="2200" b="1" dirty="0" smtClean="0">
                <a:solidFill>
                  <a:schemeClr val="bg1"/>
                </a:solidFill>
                <a:cs typeface="+mn-cs"/>
              </a:rPr>
              <a:t>وأحد الثلاثة الذين خلصت لهو الخلافة من الستة ثم تعينت فيه بإجماع المهاجرين والأنصار رضي</a:t>
            </a:r>
            <a:br>
              <a:rPr lang="ar-MA" sz="2200" b="1" dirty="0" smtClean="0">
                <a:solidFill>
                  <a:schemeClr val="bg1"/>
                </a:solidFill>
                <a:cs typeface="+mn-cs"/>
              </a:rPr>
            </a:br>
            <a:r>
              <a:rPr lang="ar-MA" sz="2200" b="1" dirty="0" smtClean="0">
                <a:solidFill>
                  <a:schemeClr val="bg1"/>
                </a:solidFill>
                <a:cs typeface="+mn-cs"/>
              </a:rPr>
              <a:t>الله عنهم فكان ثالث الخلفاء الراشدين والأئمة المهديين المأمور باتباعهم والاقتداء بهم</a:t>
            </a:r>
            <a:r>
              <a:rPr lang="ar-MA" sz="2200" b="1" dirty="0" smtClean="0">
                <a:solidFill>
                  <a:schemeClr val="bg1"/>
                </a:solidFill>
              </a:rPr>
              <a:t/>
            </a:r>
            <a:br>
              <a:rPr lang="ar-MA" sz="2200" b="1" dirty="0" smtClean="0">
                <a:solidFill>
                  <a:schemeClr val="bg1"/>
                </a:solidFill>
              </a:rPr>
            </a:br>
            <a:r>
              <a:rPr lang="ar-MA" sz="2200" b="1" dirty="0"/>
              <a:t/>
            </a:r>
            <a:br>
              <a:rPr lang="ar-MA" sz="2200" b="1" dirty="0"/>
            </a:br>
            <a:endParaRPr lang="fr-FR" sz="2200" b="1" dirty="0"/>
          </a:p>
        </p:txBody>
      </p:sp>
      <p:sp>
        <p:nvSpPr>
          <p:cNvPr id="4" name="Rectangle 3"/>
          <p:cNvSpPr/>
          <p:nvPr/>
        </p:nvSpPr>
        <p:spPr>
          <a:xfrm>
            <a:off x="5356465" y="2271876"/>
            <a:ext cx="1045479" cy="923330"/>
          </a:xfrm>
          <a:prstGeom prst="rect">
            <a:avLst/>
          </a:prstGeom>
          <a:noFill/>
        </p:spPr>
        <p:txBody>
          <a:bodyPr wrap="none" lIns="91440" tIns="45720" rIns="91440" bIns="45720">
            <a:spAutoFit/>
          </a:bodyPr>
          <a:lstStyle/>
          <a:p>
            <a:pPr algn="ctr"/>
            <a:r>
              <a:rPr lang="ar-MA" sz="5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لقبه</a:t>
            </a:r>
            <a:endParaRPr lang="fr-FR"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758333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3291" y="3259600"/>
            <a:ext cx="10744663" cy="3321504"/>
          </a:xfrm>
        </p:spPr>
        <p:txBody>
          <a:bodyPr>
            <a:normAutofit/>
          </a:bodyPr>
          <a:lstStyle/>
          <a:p>
            <a:pPr marL="0" indent="0" algn="ctr">
              <a:buNone/>
            </a:pPr>
            <a:endParaRPr lang="ar-MA" dirty="0" smtClean="0">
              <a:solidFill>
                <a:schemeClr val="bg1"/>
              </a:solidFill>
            </a:endParaRPr>
          </a:p>
          <a:p>
            <a:pPr marL="0" indent="0" algn="ctr">
              <a:buNone/>
            </a:pPr>
            <a:r>
              <a:rPr lang="ar-MA" sz="2200" b="1" dirty="0" smtClean="0">
                <a:solidFill>
                  <a:schemeClr val="bg1"/>
                </a:solidFill>
              </a:rPr>
              <a:t>أسلم عثمان رضي الله عنه على يد أبي بكر الصديق فقد لقاه أبو بكر فقال له :</a:t>
            </a:r>
          </a:p>
          <a:p>
            <a:pPr marL="0" indent="0" algn="ctr">
              <a:buNone/>
            </a:pPr>
            <a:r>
              <a:rPr lang="ar-MA" sz="2200" b="1" dirty="0" smtClean="0">
                <a:solidFill>
                  <a:schemeClr val="bg1"/>
                </a:solidFill>
              </a:rPr>
              <a:t>ويحك يا عثمان إنك لرجل حازم ما يخفى عليك الحق من الباطل ما هذه الأصنام التي يعبدها قومنا؟ أليست من حجارة</a:t>
            </a:r>
            <a:endParaRPr lang="fr-FR" sz="2200" b="1" dirty="0" smtClean="0">
              <a:solidFill>
                <a:schemeClr val="bg1"/>
              </a:solidFill>
            </a:endParaRPr>
          </a:p>
          <a:p>
            <a:pPr marL="0" indent="0" algn="ctr">
              <a:buNone/>
            </a:pPr>
            <a:r>
              <a:rPr lang="ar-MA" sz="2200" b="1" dirty="0" smtClean="0">
                <a:solidFill>
                  <a:schemeClr val="bg1"/>
                </a:solidFill>
              </a:rPr>
              <a:t> صم لا تسمع ولا تبصر ولا تضر ولا تنفع؟ قال قلت بلى والله إنها كذلك  فقال : هذا رسول الله محمد بن عبد الله قد</a:t>
            </a:r>
            <a:endParaRPr lang="fr-FR" sz="2200" b="1" dirty="0" smtClean="0">
              <a:solidFill>
                <a:schemeClr val="bg1"/>
              </a:solidFill>
            </a:endParaRPr>
          </a:p>
          <a:p>
            <a:pPr marL="0" indent="0" algn="ctr">
              <a:buNone/>
            </a:pPr>
            <a:r>
              <a:rPr lang="ar-MA" sz="2200" b="1" dirty="0" smtClean="0">
                <a:solidFill>
                  <a:schemeClr val="bg1"/>
                </a:solidFill>
              </a:rPr>
              <a:t> بعثه الله إلى خلقه برسالته هل لك أن تأتيه؟</a:t>
            </a:r>
          </a:p>
          <a:p>
            <a:pPr marL="0" indent="0" algn="ctr">
              <a:buNone/>
            </a:pPr>
            <a:r>
              <a:rPr lang="ar-MA" sz="2200" b="1" dirty="0" smtClean="0">
                <a:solidFill>
                  <a:schemeClr val="bg1"/>
                </a:solidFill>
              </a:rPr>
              <a:t>قال : فاجتمعا برسول الله صلى الله عليه وسلم .فقال: يا عثمان أجب الله فإني رسول الله إليك وإلى خلقه قال: فو الله ما</a:t>
            </a:r>
            <a:endParaRPr lang="fr-FR" sz="2200" b="1" dirty="0" smtClean="0">
              <a:solidFill>
                <a:schemeClr val="bg1"/>
              </a:solidFill>
            </a:endParaRPr>
          </a:p>
          <a:p>
            <a:pPr marL="0" indent="0" algn="ctr">
              <a:buNone/>
            </a:pPr>
            <a:r>
              <a:rPr lang="ar-MA" sz="2200" b="1" dirty="0" smtClean="0">
                <a:solidFill>
                  <a:schemeClr val="bg1"/>
                </a:solidFill>
              </a:rPr>
              <a:t> تمالكت نفسي منذ سمعت رسول الله صلى الله عليه وسلم أن أسلمت وشهدت بالشهادتين</a:t>
            </a:r>
            <a:r>
              <a:rPr lang="ar-MA" sz="2200" b="1" dirty="0" smtClean="0"/>
              <a:t> </a:t>
            </a:r>
            <a:endParaRPr lang="fr-FR" sz="2200" b="1" dirty="0"/>
          </a:p>
        </p:txBody>
      </p:sp>
      <p:sp>
        <p:nvSpPr>
          <p:cNvPr id="4" name="Rectangle 3"/>
          <p:cNvSpPr/>
          <p:nvPr/>
        </p:nvSpPr>
        <p:spPr>
          <a:xfrm>
            <a:off x="5148134" y="2336270"/>
            <a:ext cx="1705916" cy="923330"/>
          </a:xfrm>
          <a:prstGeom prst="rect">
            <a:avLst/>
          </a:prstGeom>
          <a:noFill/>
        </p:spPr>
        <p:txBody>
          <a:bodyPr wrap="none" lIns="91440" tIns="45720" rIns="91440" bIns="45720">
            <a:spAutoFit/>
          </a:bodyPr>
          <a:lstStyle/>
          <a:p>
            <a:pPr algn="ctr"/>
            <a:r>
              <a:rPr lang="ar-MA"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إسلامه</a:t>
            </a:r>
            <a:endParaRPr lang="fr-FR"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225246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3118590"/>
            <a:ext cx="12191999" cy="3425780"/>
          </a:xfrm>
        </p:spPr>
        <p:txBody>
          <a:bodyPr/>
          <a:lstStyle/>
          <a:p>
            <a:pPr marL="0" indent="0" algn="ctr">
              <a:buNone/>
            </a:pPr>
            <a:endParaRPr lang="fr-FR" sz="2200" b="1" dirty="0" smtClean="0">
              <a:solidFill>
                <a:schemeClr val="bg1"/>
              </a:solidFill>
            </a:endParaRPr>
          </a:p>
          <a:p>
            <a:pPr marL="0" indent="0" algn="ctr">
              <a:buNone/>
            </a:pPr>
            <a:r>
              <a:rPr lang="ar-MA" sz="2200" b="1" dirty="0" smtClean="0">
                <a:solidFill>
                  <a:schemeClr val="bg1"/>
                </a:solidFill>
              </a:rPr>
              <a:t>عن عائشة قالت : كان رسول الله صلى الله عليه وسلم مضطجعا في بيتي كاشفا عن فخديه أو ساقيه فاستأذن أبو بكر الصديق فأذن له</a:t>
            </a:r>
            <a:endParaRPr lang="fr-FR" sz="2200" b="1" dirty="0" smtClean="0">
              <a:solidFill>
                <a:schemeClr val="bg1"/>
              </a:solidFill>
            </a:endParaRPr>
          </a:p>
          <a:p>
            <a:pPr marL="0" indent="0" algn="ctr">
              <a:buNone/>
            </a:pPr>
            <a:r>
              <a:rPr lang="ar-MA" sz="2200" b="1" dirty="0" smtClean="0">
                <a:solidFill>
                  <a:schemeClr val="bg1"/>
                </a:solidFill>
              </a:rPr>
              <a:t> وهو على تلك الحال فتحدث ثم استأذن أبو بكر الصديق فأذن له وهو على تلك الحال فتحدث ثم استأذن عمر فأذن له وهو كذلك فتحدث</a:t>
            </a:r>
            <a:endParaRPr lang="fr-FR" sz="2200" b="1" dirty="0" smtClean="0">
              <a:solidFill>
                <a:schemeClr val="bg1"/>
              </a:solidFill>
            </a:endParaRPr>
          </a:p>
          <a:p>
            <a:pPr marL="0" indent="0" algn="ctr">
              <a:buNone/>
            </a:pPr>
            <a:r>
              <a:rPr lang="ar-MA" sz="2200" b="1" dirty="0" smtClean="0">
                <a:solidFill>
                  <a:schemeClr val="bg1"/>
                </a:solidFill>
              </a:rPr>
              <a:t> ثم استأذن عثمان فجلس رسول الله صلى الله عليه وسلم وسوى ثيابه فدخل فتحدث فلما خرج قالت عائشة دخل أبو بكر ولم تبال له ثم</a:t>
            </a:r>
            <a:endParaRPr lang="fr-FR" sz="2200" b="1" dirty="0" smtClean="0">
              <a:solidFill>
                <a:schemeClr val="bg1"/>
              </a:solidFill>
            </a:endParaRPr>
          </a:p>
          <a:p>
            <a:pPr marL="0" indent="0" algn="ctr">
              <a:buNone/>
            </a:pPr>
            <a:r>
              <a:rPr lang="ar-MA" sz="2200" b="1" dirty="0" smtClean="0">
                <a:solidFill>
                  <a:schemeClr val="bg1"/>
                </a:solidFill>
              </a:rPr>
              <a:t> دخل عمر ولم تبال له ثم دخل عثمان فجلست وسويت ثيابك فقال: </a:t>
            </a:r>
          </a:p>
          <a:p>
            <a:pPr marL="0" indent="0" algn="ctr">
              <a:buNone/>
            </a:pPr>
            <a:r>
              <a:rPr lang="ar-MA" sz="2200" b="1" dirty="0" smtClean="0">
                <a:solidFill>
                  <a:schemeClr val="accent3">
                    <a:lumMod val="50000"/>
                  </a:schemeClr>
                </a:solidFill>
              </a:rPr>
              <a:t>«ألا أستحي من رجل تستحيي منه  الملائكة </a:t>
            </a:r>
            <a:r>
              <a:rPr lang="ar-MA" sz="2200" b="1" dirty="0">
                <a:solidFill>
                  <a:schemeClr val="accent3">
                    <a:lumMod val="50000"/>
                  </a:schemeClr>
                </a:solidFill>
              </a:rPr>
              <a:t>»</a:t>
            </a:r>
            <a:endParaRPr lang="ar-MA" sz="2200" b="1" dirty="0" smtClean="0">
              <a:solidFill>
                <a:schemeClr val="accent3">
                  <a:lumMod val="50000"/>
                </a:schemeClr>
              </a:solidFill>
            </a:endParaRPr>
          </a:p>
          <a:p>
            <a:pPr marL="0" indent="0" algn="ctr">
              <a:buNone/>
            </a:pPr>
            <a:r>
              <a:rPr lang="ar-MA" sz="2200" b="1" dirty="0" smtClean="0">
                <a:solidFill>
                  <a:schemeClr val="bg1"/>
                </a:solidFill>
              </a:rPr>
              <a:t>وفي رواية أخرى : «</a:t>
            </a:r>
            <a:r>
              <a:rPr lang="ar-MA" sz="2200" b="1" dirty="0" smtClean="0">
                <a:solidFill>
                  <a:schemeClr val="accent3">
                    <a:lumMod val="50000"/>
                  </a:schemeClr>
                </a:solidFill>
              </a:rPr>
              <a:t>إن عثمان رجل حي وإني خشيت إن أذنت له على تلك أن لا يبلغ إلا حاجته»</a:t>
            </a:r>
          </a:p>
          <a:p>
            <a:pPr marL="0" indent="0" algn="ctr">
              <a:buNone/>
            </a:pPr>
            <a:r>
              <a:rPr lang="ar-MA" sz="2200" b="1" dirty="0" smtClean="0">
                <a:solidFill>
                  <a:schemeClr val="bg1"/>
                </a:solidFill>
              </a:rPr>
              <a:t>قال رسول الله صلى الله عليه وسلم :</a:t>
            </a:r>
            <a:r>
              <a:rPr lang="ar-MA" sz="2200" b="1" dirty="0">
                <a:solidFill>
                  <a:schemeClr val="bg1"/>
                </a:solidFill>
              </a:rPr>
              <a:t> </a:t>
            </a:r>
            <a:r>
              <a:rPr lang="ar-MA" sz="2200" b="1" dirty="0">
                <a:solidFill>
                  <a:schemeClr val="accent3">
                    <a:lumMod val="50000"/>
                  </a:schemeClr>
                </a:solidFill>
              </a:rPr>
              <a:t>« </a:t>
            </a:r>
            <a:r>
              <a:rPr lang="ar-MA" sz="2200" b="1" dirty="0" smtClean="0">
                <a:solidFill>
                  <a:schemeClr val="accent3">
                    <a:lumMod val="50000"/>
                  </a:schemeClr>
                </a:solidFill>
              </a:rPr>
              <a:t>عثمان أحيا أمتي وأكرمها»</a:t>
            </a:r>
          </a:p>
          <a:p>
            <a:pPr marL="0" indent="0" algn="r">
              <a:buNone/>
            </a:pPr>
            <a:endParaRPr lang="ar-MA" dirty="0">
              <a:solidFill>
                <a:schemeClr val="bg1"/>
              </a:solidFill>
            </a:endParaRPr>
          </a:p>
          <a:p>
            <a:pPr marL="0" indent="0" algn="r">
              <a:buNone/>
            </a:pPr>
            <a:endParaRPr lang="ar-MA" sz="2200" dirty="0" smtClean="0">
              <a:solidFill>
                <a:schemeClr val="bg1"/>
              </a:solidFill>
            </a:endParaRPr>
          </a:p>
        </p:txBody>
      </p:sp>
      <p:sp>
        <p:nvSpPr>
          <p:cNvPr id="2" name="Rectangle 1"/>
          <p:cNvSpPr/>
          <p:nvPr/>
        </p:nvSpPr>
        <p:spPr>
          <a:xfrm>
            <a:off x="4121321" y="2349149"/>
            <a:ext cx="4129657" cy="769441"/>
          </a:xfrm>
          <a:prstGeom prst="rect">
            <a:avLst/>
          </a:prstGeom>
          <a:noFill/>
        </p:spPr>
        <p:txBody>
          <a:bodyPr wrap="none" lIns="91440" tIns="45720" rIns="91440" bIns="45720">
            <a:spAutoFit/>
          </a:bodyPr>
          <a:lstStyle/>
          <a:p>
            <a:pPr algn="ctr"/>
            <a:r>
              <a:rPr lang="ar-MA" sz="4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من فضائله : الحياء</a:t>
            </a:r>
            <a:r>
              <a:rPr lang="fr-FR" sz="4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   </a:t>
            </a:r>
            <a:endParaRPr lang="fr-FR"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34387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142" y="2975333"/>
            <a:ext cx="11629623" cy="4555093"/>
          </a:xfrm>
          <a:prstGeom prst="rect">
            <a:avLst/>
          </a:prstGeom>
        </p:spPr>
        <p:txBody>
          <a:bodyPr wrap="square">
            <a:spAutoFit/>
          </a:bodyPr>
          <a:lstStyle/>
          <a:p>
            <a:pPr algn="ctr"/>
            <a:r>
              <a:rPr lang="fr-FR" sz="2200" b="1" dirty="0" smtClean="0">
                <a:solidFill>
                  <a:schemeClr val="bg1"/>
                </a:solidFill>
              </a:rPr>
              <a:t/>
            </a:r>
            <a:br>
              <a:rPr lang="fr-FR" sz="2200" b="1" dirty="0" smtClean="0">
                <a:solidFill>
                  <a:schemeClr val="bg1"/>
                </a:solidFill>
              </a:rPr>
            </a:br>
            <a:r>
              <a:rPr lang="ar-MA" sz="2200" b="1" dirty="0" smtClean="0">
                <a:solidFill>
                  <a:schemeClr val="bg1"/>
                </a:solidFill>
              </a:rPr>
              <a:t>. استحياء النبي صلى الله عليه وسلم من عثمان رضي الله عنه</a:t>
            </a:r>
            <a:r>
              <a:rPr lang="fr-FR" sz="2200" b="1" dirty="0" smtClean="0">
                <a:solidFill>
                  <a:schemeClr val="bg1"/>
                </a:solidFill>
              </a:rPr>
              <a:t/>
            </a:r>
            <a:br>
              <a:rPr lang="fr-FR" sz="2200" b="1" dirty="0" smtClean="0">
                <a:solidFill>
                  <a:schemeClr val="bg1"/>
                </a:solidFill>
              </a:rPr>
            </a:br>
            <a:r>
              <a:rPr lang="ar-MA" sz="2200" b="1" dirty="0" smtClean="0">
                <a:solidFill>
                  <a:schemeClr val="bg1"/>
                </a:solidFill>
              </a:rPr>
              <a:t>.  بشارة النبي صلى الله عليه وسلم لعثمان بالجنة </a:t>
            </a:r>
            <a:r>
              <a:rPr lang="fr-FR" sz="2200" b="1" dirty="0" smtClean="0">
                <a:solidFill>
                  <a:schemeClr val="bg1"/>
                </a:solidFill>
              </a:rPr>
              <a:t/>
            </a:r>
            <a:br>
              <a:rPr lang="fr-FR" sz="2200" b="1" dirty="0" smtClean="0">
                <a:solidFill>
                  <a:schemeClr val="bg1"/>
                </a:solidFill>
              </a:rPr>
            </a:br>
            <a:r>
              <a:rPr lang="ar-MA" sz="2200" b="1" dirty="0" smtClean="0">
                <a:solidFill>
                  <a:schemeClr val="bg1"/>
                </a:solidFill>
              </a:rPr>
              <a:t>. تبشير عثمان رضي الله عنه بالشهادة</a:t>
            </a:r>
            <a:endParaRPr lang="fr-FR" sz="2200" b="1" dirty="0" smtClean="0">
              <a:solidFill>
                <a:schemeClr val="bg1"/>
              </a:solidFill>
            </a:endParaRPr>
          </a:p>
          <a:p>
            <a:pPr algn="ctr"/>
            <a:r>
              <a:rPr lang="ar-MA" sz="2200" b="1" dirty="0" smtClean="0">
                <a:solidFill>
                  <a:schemeClr val="bg1"/>
                </a:solidFill>
              </a:rPr>
              <a:t>. شراء عثمان رضي الله عنه لبئر رومة</a:t>
            </a:r>
            <a:r>
              <a:rPr lang="fr-FR" sz="2200" b="1" dirty="0" smtClean="0">
                <a:solidFill>
                  <a:schemeClr val="bg1"/>
                </a:solidFill>
              </a:rPr>
              <a:t/>
            </a:r>
            <a:br>
              <a:rPr lang="fr-FR" sz="2200" b="1" dirty="0" smtClean="0">
                <a:solidFill>
                  <a:schemeClr val="bg1"/>
                </a:solidFill>
              </a:rPr>
            </a:br>
            <a:r>
              <a:rPr lang="ar-MA" sz="2200" b="1" dirty="0" smtClean="0">
                <a:solidFill>
                  <a:schemeClr val="bg1"/>
                </a:solidFill>
              </a:rPr>
              <a:t>. توسعة عثمان رضي الله عنه للمسجد النبوي</a:t>
            </a:r>
            <a:r>
              <a:rPr lang="fr-FR" sz="2200" b="1" dirty="0">
                <a:solidFill>
                  <a:schemeClr val="bg1"/>
                </a:solidFill>
              </a:rPr>
              <a:t/>
            </a:r>
            <a:br>
              <a:rPr lang="fr-FR" sz="2200" b="1" dirty="0">
                <a:solidFill>
                  <a:schemeClr val="bg1"/>
                </a:solidFill>
              </a:rPr>
            </a:br>
            <a:r>
              <a:rPr lang="ar-MA" sz="2200" b="1" dirty="0">
                <a:solidFill>
                  <a:schemeClr val="bg1"/>
                </a:solidFill>
              </a:rPr>
              <a:t>. ذهاب عثمان رضي الله عنه لمفاوضة قريش عام الحديبية </a:t>
            </a:r>
            <a:r>
              <a:rPr lang="fr-FR" sz="2200" b="1" dirty="0">
                <a:solidFill>
                  <a:schemeClr val="bg1"/>
                </a:solidFill>
              </a:rPr>
              <a:t/>
            </a:r>
            <a:br>
              <a:rPr lang="fr-FR" sz="2200" b="1" dirty="0">
                <a:solidFill>
                  <a:schemeClr val="bg1"/>
                </a:solidFill>
              </a:rPr>
            </a:br>
            <a:r>
              <a:rPr lang="ar-MA" sz="2200" b="1" dirty="0">
                <a:solidFill>
                  <a:schemeClr val="bg1"/>
                </a:solidFill>
              </a:rPr>
              <a:t>. تجهيز عثمان رضي الله عنه لجيش العسرة</a:t>
            </a:r>
            <a:r>
              <a:rPr lang="en-US" sz="2200" b="1" dirty="0">
                <a:solidFill>
                  <a:schemeClr val="bg1"/>
                </a:solidFill>
              </a:rPr>
              <a:t> </a:t>
            </a:r>
            <a:endParaRPr lang="fr-FR" sz="2200" b="1" dirty="0">
              <a:solidFill>
                <a:schemeClr val="bg1"/>
              </a:solidFill>
            </a:endParaRPr>
          </a:p>
          <a:p>
            <a:pPr algn="ctr"/>
            <a:r>
              <a:rPr lang="en-US" sz="2200" b="1" dirty="0">
                <a:solidFill>
                  <a:schemeClr val="bg1"/>
                </a:solidFill>
              </a:rPr>
              <a:t> </a:t>
            </a:r>
            <a:r>
              <a:rPr lang="ar-MA" sz="2200" b="1" dirty="0">
                <a:solidFill>
                  <a:schemeClr val="bg1"/>
                </a:solidFill>
              </a:rPr>
              <a:t>. بيعة عثمان رضي الله عنه </a:t>
            </a:r>
            <a:endParaRPr lang="fr-FR" sz="2200" b="1" dirty="0">
              <a:solidFill>
                <a:schemeClr val="bg1"/>
              </a:solidFill>
            </a:endParaRPr>
          </a:p>
          <a:p>
            <a:pPr algn="ctr"/>
            <a:r>
              <a:rPr lang="ar-MA" sz="2200" b="1" dirty="0">
                <a:solidFill>
                  <a:schemeClr val="bg1"/>
                </a:solidFill>
              </a:rPr>
              <a:t>. عبد الله بن سبأ اليهودي هو من أثار الفتنة على عثمان</a:t>
            </a:r>
            <a:endParaRPr lang="fr-FR" sz="2200" b="1" dirty="0">
              <a:solidFill>
                <a:schemeClr val="bg1"/>
              </a:solidFill>
            </a:endParaRPr>
          </a:p>
          <a:p>
            <a:pPr algn="ctr"/>
            <a:r>
              <a:rPr lang="ar-MA" sz="2200" b="1" dirty="0">
                <a:solidFill>
                  <a:schemeClr val="bg1"/>
                </a:solidFill>
              </a:rPr>
              <a:t>. رد عثمان على الشبه التي نقموا بها عليه</a:t>
            </a:r>
            <a:r>
              <a:rPr lang="ar-MA" sz="2200" b="1" dirty="0" smtClean="0">
                <a:solidFill>
                  <a:schemeClr val="bg1"/>
                </a:solidFill>
              </a:rPr>
              <a:t/>
            </a:r>
            <a:br>
              <a:rPr lang="ar-MA" sz="2200" b="1" dirty="0" smtClean="0">
                <a:solidFill>
                  <a:schemeClr val="bg1"/>
                </a:solidFill>
              </a:rPr>
            </a:br>
            <a:r>
              <a:rPr lang="ar-MA" sz="1600" b="1" dirty="0" smtClean="0">
                <a:solidFill>
                  <a:schemeClr val="bg1"/>
                </a:solidFill>
              </a:rPr>
              <a:t> </a:t>
            </a:r>
            <a:r>
              <a:rPr lang="fr-FR" sz="1600" b="1" dirty="0" smtClean="0">
                <a:solidFill>
                  <a:schemeClr val="bg1"/>
                </a:solidFill>
              </a:rPr>
              <a:t/>
            </a:r>
            <a:br>
              <a:rPr lang="fr-FR" sz="1600" b="1" dirty="0" smtClean="0">
                <a:solidFill>
                  <a:schemeClr val="bg1"/>
                </a:solidFill>
              </a:rPr>
            </a:br>
            <a:r>
              <a:rPr lang="en-US" sz="1600" b="1" dirty="0" smtClean="0">
                <a:solidFill>
                  <a:schemeClr val="bg1"/>
                </a:solidFill>
              </a:rPr>
              <a:t> </a:t>
            </a:r>
            <a:r>
              <a:rPr lang="fr-FR" sz="1600" b="1" dirty="0" smtClean="0">
                <a:solidFill>
                  <a:schemeClr val="bg1"/>
                </a:solidFill>
              </a:rPr>
              <a:t/>
            </a:r>
            <a:br>
              <a:rPr lang="fr-FR" sz="1600" b="1" dirty="0" smtClean="0">
                <a:solidFill>
                  <a:schemeClr val="bg1"/>
                </a:solidFill>
              </a:rPr>
            </a:br>
            <a:endParaRPr lang="fr-FR" sz="1600" b="1" dirty="0">
              <a:solidFill>
                <a:schemeClr val="bg1"/>
              </a:solidFill>
            </a:endParaRPr>
          </a:p>
        </p:txBody>
      </p:sp>
      <p:sp>
        <p:nvSpPr>
          <p:cNvPr id="4" name="Rectangle 3"/>
          <p:cNvSpPr/>
          <p:nvPr/>
        </p:nvSpPr>
        <p:spPr>
          <a:xfrm>
            <a:off x="3534394" y="2390558"/>
            <a:ext cx="5125121" cy="584775"/>
          </a:xfrm>
          <a:prstGeom prst="rect">
            <a:avLst/>
          </a:prstGeom>
          <a:noFill/>
        </p:spPr>
        <p:txBody>
          <a:bodyPr wrap="none" lIns="91440" tIns="45720" rIns="91440" bIns="45720">
            <a:spAutoFit/>
          </a:bodyPr>
          <a:lstStyle/>
          <a:p>
            <a:pPr algn="ctr"/>
            <a:r>
              <a:rPr lang="ar-MA" sz="32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فضائل عثمان بن عفان رضي الله عنه</a:t>
            </a:r>
            <a:endParaRPr lang="fr-FR" sz="32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343547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3747753"/>
            <a:ext cx="10515600" cy="1918952"/>
          </a:xfrm>
        </p:spPr>
        <p:txBody>
          <a:bodyPr>
            <a:normAutofit/>
          </a:bodyPr>
          <a:lstStyle/>
          <a:p>
            <a:pPr marL="0" indent="0" algn="ctr">
              <a:buNone/>
            </a:pPr>
            <a:r>
              <a:rPr lang="ar-MA" sz="2200" b="1" dirty="0" smtClean="0">
                <a:solidFill>
                  <a:schemeClr val="bg1"/>
                </a:solidFill>
              </a:rPr>
              <a:t>عن أبي موسى الأشعري رضي الله عنه قال أن النبي صلى الله عليه وسلم دخل حائطا وأمرني بحفظ باب </a:t>
            </a:r>
          </a:p>
          <a:p>
            <a:pPr marL="0" indent="0" algn="ctr">
              <a:buNone/>
            </a:pPr>
            <a:r>
              <a:rPr lang="ar-MA" sz="2200" b="1" dirty="0" smtClean="0">
                <a:solidFill>
                  <a:schemeClr val="bg1"/>
                </a:solidFill>
              </a:rPr>
              <a:t>الحائط فجاء رجل يستأذن فقال : أذن وبشره بالجنة فإذا هو أبو بكر ثم جاء آخر يستأذن فقال : </a:t>
            </a:r>
          </a:p>
          <a:p>
            <a:pPr marL="0" indent="0" algn="ctr">
              <a:buNone/>
            </a:pPr>
            <a:r>
              <a:rPr lang="ar-MA" sz="2200" b="1" dirty="0" smtClean="0">
                <a:solidFill>
                  <a:schemeClr val="bg1"/>
                </a:solidFill>
              </a:rPr>
              <a:t>أذن له </a:t>
            </a:r>
            <a:r>
              <a:rPr lang="ar-MA" sz="2200" b="1" dirty="0">
                <a:solidFill>
                  <a:schemeClr val="bg1"/>
                </a:solidFill>
              </a:rPr>
              <a:t>وبشره </a:t>
            </a:r>
            <a:r>
              <a:rPr lang="ar-MA" sz="2200" b="1" dirty="0" smtClean="0">
                <a:solidFill>
                  <a:schemeClr val="bg1"/>
                </a:solidFill>
              </a:rPr>
              <a:t>بالجنة فإذا عمر ثم جاء آخر يستأذن فسكت ثم فقال </a:t>
            </a:r>
            <a:r>
              <a:rPr lang="ar-MA" sz="2200" b="1" dirty="0">
                <a:solidFill>
                  <a:schemeClr val="bg1"/>
                </a:solidFill>
              </a:rPr>
              <a:t>أذن له وبشره </a:t>
            </a:r>
            <a:r>
              <a:rPr lang="ar-MA" sz="2200" b="1" dirty="0" smtClean="0">
                <a:solidFill>
                  <a:schemeClr val="bg1"/>
                </a:solidFill>
              </a:rPr>
              <a:t>بالجنة</a:t>
            </a:r>
          </a:p>
          <a:p>
            <a:pPr marL="0" indent="0" algn="ctr">
              <a:buNone/>
            </a:pPr>
            <a:r>
              <a:rPr lang="ar-MA" sz="2200" b="1" dirty="0" smtClean="0">
                <a:solidFill>
                  <a:schemeClr val="bg1"/>
                </a:solidFill>
              </a:rPr>
              <a:t> على بلوى ستصيبه فإذا هو عثمان </a:t>
            </a:r>
            <a:endParaRPr lang="fr-FR" sz="2200" b="1" dirty="0">
              <a:solidFill>
                <a:schemeClr val="bg1"/>
              </a:solidFill>
            </a:endParaRPr>
          </a:p>
        </p:txBody>
      </p:sp>
      <p:sp>
        <p:nvSpPr>
          <p:cNvPr id="4" name="Rectangle 3"/>
          <p:cNvSpPr/>
          <p:nvPr/>
        </p:nvSpPr>
        <p:spPr>
          <a:xfrm>
            <a:off x="4556154" y="2310513"/>
            <a:ext cx="3079690" cy="830997"/>
          </a:xfrm>
          <a:prstGeom prst="rect">
            <a:avLst/>
          </a:prstGeom>
          <a:noFill/>
        </p:spPr>
        <p:txBody>
          <a:bodyPr wrap="none" lIns="91440" tIns="45720" rIns="91440" bIns="45720">
            <a:spAutoFit/>
          </a:bodyPr>
          <a:lstStyle/>
          <a:p>
            <a:pPr algn="ctr"/>
            <a:r>
              <a:rPr lang="ar-MA" sz="48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تبشيره بالجنة </a:t>
            </a:r>
            <a:endParaRPr lang="fr-FR" sz="4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9129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8047" y="3863662"/>
            <a:ext cx="10515600" cy="2897746"/>
          </a:xfrm>
        </p:spPr>
        <p:txBody>
          <a:bodyPr>
            <a:normAutofit fontScale="92500" lnSpcReduction="20000"/>
          </a:bodyPr>
          <a:lstStyle/>
          <a:p>
            <a:pPr marL="0" indent="0" algn="ctr">
              <a:buNone/>
            </a:pPr>
            <a:r>
              <a:rPr lang="ar-MA" sz="2400" b="1" dirty="0" smtClean="0">
                <a:solidFill>
                  <a:schemeClr val="bg1"/>
                </a:solidFill>
              </a:rPr>
              <a:t>عن أنس رضي الله عنه قال:</a:t>
            </a:r>
          </a:p>
          <a:p>
            <a:pPr marL="0" indent="0" algn="ctr">
              <a:buNone/>
            </a:pPr>
            <a:r>
              <a:rPr lang="ar-MA" sz="2400" b="1" dirty="0" smtClean="0">
                <a:solidFill>
                  <a:schemeClr val="bg1"/>
                </a:solidFill>
              </a:rPr>
              <a:t>صعد النبي صلى الله عليه وسلم أحدا ومعه أبو بكر وعثمان فرجف وقال</a:t>
            </a:r>
          </a:p>
          <a:p>
            <a:pPr marL="0" indent="0" algn="ctr">
              <a:buNone/>
            </a:pPr>
            <a:r>
              <a:rPr lang="ar-MA" sz="2400" b="1" dirty="0" smtClean="0">
                <a:solidFill>
                  <a:schemeClr val="accent3">
                    <a:lumMod val="50000"/>
                  </a:schemeClr>
                </a:solidFill>
              </a:rPr>
              <a:t> «اسكن أحدا فليس فوقك إلا </a:t>
            </a:r>
            <a:r>
              <a:rPr lang="ar-MA" sz="2400" b="1" dirty="0">
                <a:solidFill>
                  <a:schemeClr val="accent3">
                    <a:lumMod val="50000"/>
                  </a:schemeClr>
                </a:solidFill>
              </a:rPr>
              <a:t>نبي وصديق </a:t>
            </a:r>
            <a:r>
              <a:rPr lang="ar-MA" sz="2400" b="1" dirty="0" smtClean="0">
                <a:solidFill>
                  <a:schemeClr val="accent3">
                    <a:lumMod val="50000"/>
                  </a:schemeClr>
                </a:solidFill>
              </a:rPr>
              <a:t>وشهيدان»</a:t>
            </a:r>
          </a:p>
          <a:p>
            <a:pPr marL="0" indent="0" algn="ctr">
              <a:buNone/>
            </a:pPr>
            <a:r>
              <a:rPr lang="ar-MA" sz="2400" b="1" dirty="0" smtClean="0">
                <a:solidFill>
                  <a:schemeClr val="bg1"/>
                </a:solidFill>
              </a:rPr>
              <a:t>وقد وصى الرسول صلى الله عليه وسلم عثمان قائلا :</a:t>
            </a:r>
          </a:p>
          <a:p>
            <a:pPr marL="0" indent="0" algn="ctr">
              <a:buNone/>
            </a:pPr>
            <a:r>
              <a:rPr lang="ar-MA" sz="2400" b="1" dirty="0" smtClean="0">
                <a:solidFill>
                  <a:schemeClr val="accent3">
                    <a:lumMod val="50000"/>
                  </a:schemeClr>
                </a:solidFill>
              </a:rPr>
              <a:t>أن الله سيقمصه قميصا (أي الخلافة ) فلا تخلعه حتى ألاقيك </a:t>
            </a:r>
            <a:endParaRPr lang="fr-FR" sz="2400" b="1" dirty="0">
              <a:solidFill>
                <a:schemeClr val="accent3">
                  <a:lumMod val="50000"/>
                </a:schemeClr>
              </a:solidFill>
            </a:endParaRPr>
          </a:p>
          <a:p>
            <a:pPr marL="0" indent="0" algn="ctr">
              <a:buNone/>
            </a:pPr>
            <a:endParaRPr lang="ar-MA" sz="2200" b="1" dirty="0" smtClean="0">
              <a:solidFill>
                <a:schemeClr val="bg1"/>
              </a:solidFill>
            </a:endParaRPr>
          </a:p>
          <a:p>
            <a:pPr marL="0" indent="0" algn="ctr">
              <a:buNone/>
            </a:pPr>
            <a:endParaRPr lang="fr-FR" sz="2200" b="1" dirty="0">
              <a:solidFill>
                <a:schemeClr val="bg1"/>
              </a:solidFill>
            </a:endParaRPr>
          </a:p>
          <a:p>
            <a:pPr marL="0" indent="0" algn="ctr">
              <a:buNone/>
            </a:pPr>
            <a:r>
              <a:rPr lang="ar-MA" sz="2200" b="1" dirty="0" smtClean="0">
                <a:solidFill>
                  <a:schemeClr val="bg1"/>
                </a:solidFill>
              </a:rPr>
              <a:t>                                       </a:t>
            </a:r>
          </a:p>
        </p:txBody>
      </p:sp>
      <p:sp>
        <p:nvSpPr>
          <p:cNvPr id="5" name="Rectangle 4"/>
          <p:cNvSpPr/>
          <p:nvPr/>
        </p:nvSpPr>
        <p:spPr>
          <a:xfrm>
            <a:off x="4365815" y="2387786"/>
            <a:ext cx="3280065" cy="769441"/>
          </a:xfrm>
          <a:prstGeom prst="rect">
            <a:avLst/>
          </a:prstGeom>
          <a:noFill/>
        </p:spPr>
        <p:txBody>
          <a:bodyPr wrap="none" lIns="91440" tIns="45720" rIns="91440" bIns="45720">
            <a:spAutoFit/>
          </a:bodyPr>
          <a:lstStyle/>
          <a:p>
            <a:pPr algn="ctr"/>
            <a:r>
              <a:rPr lang="ar-MA" sz="4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تبشيره بالشهادة </a:t>
            </a:r>
            <a:endParaRPr lang="fr-FR"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0614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22749"/>
            <a:ext cx="10515600" cy="2854214"/>
          </a:xfrm>
        </p:spPr>
        <p:txBody>
          <a:bodyPr>
            <a:normAutofit lnSpcReduction="10000"/>
          </a:bodyPr>
          <a:lstStyle/>
          <a:p>
            <a:pPr marL="0" indent="0" algn="ctr">
              <a:buNone/>
            </a:pPr>
            <a:r>
              <a:rPr lang="ar-MA" sz="2200" b="1" dirty="0" smtClean="0">
                <a:solidFill>
                  <a:schemeClr val="bg1"/>
                </a:solidFill>
              </a:rPr>
              <a:t>يقال لغزوة تبوك غزوة العسرة </a:t>
            </a:r>
          </a:p>
          <a:p>
            <a:pPr marL="0" indent="0" algn="ctr">
              <a:buNone/>
            </a:pPr>
            <a:r>
              <a:rPr lang="ar-MA" sz="2200" b="1" dirty="0" smtClean="0">
                <a:solidFill>
                  <a:schemeClr val="bg1"/>
                </a:solidFill>
              </a:rPr>
              <a:t>قال الله تعالى :</a:t>
            </a:r>
          </a:p>
          <a:p>
            <a:pPr marL="0" indent="0" algn="ctr">
              <a:buNone/>
            </a:pPr>
            <a:r>
              <a:rPr lang="ar-MA" sz="2200" b="1" dirty="0" smtClean="0">
                <a:solidFill>
                  <a:schemeClr val="accent2"/>
                </a:solidFill>
              </a:rPr>
              <a:t>«لقد تاب الله على النبي والمهاجرين والأنصار الذين اتبعوه في ساعة العسرة»</a:t>
            </a:r>
          </a:p>
          <a:p>
            <a:pPr marL="0" indent="0" algn="ctr">
              <a:buNone/>
            </a:pPr>
            <a:r>
              <a:rPr lang="ar-MA" sz="2200" b="1" dirty="0" smtClean="0">
                <a:solidFill>
                  <a:schemeClr val="bg1"/>
                </a:solidFill>
              </a:rPr>
              <a:t>أنفق عثمان رضي الله عنه في ذلك الجيش نفقة عظيمة لم ينفق أحد مثلها </a:t>
            </a:r>
          </a:p>
          <a:p>
            <a:pPr marL="0" indent="0" algn="ctr">
              <a:buNone/>
            </a:pPr>
            <a:r>
              <a:rPr lang="ar-MA" sz="2200" b="1" dirty="0" smtClean="0">
                <a:solidFill>
                  <a:schemeClr val="bg1"/>
                </a:solidFill>
              </a:rPr>
              <a:t>جاء عثمان بن عفان بألف دينار فوضعها في حجر رسول الله صلى الله عليه وسلم وخمسين</a:t>
            </a:r>
          </a:p>
          <a:p>
            <a:pPr marL="0" indent="0" algn="ctr">
              <a:buNone/>
            </a:pPr>
            <a:r>
              <a:rPr lang="ar-MA" sz="2200" b="1" dirty="0" smtClean="0">
                <a:solidFill>
                  <a:schemeClr val="bg1"/>
                </a:solidFill>
              </a:rPr>
              <a:t> فرسا وتسعمائة وخمسين بعيرا فقبلها رسول الله وهو يقول </a:t>
            </a:r>
            <a:r>
              <a:rPr lang="ar-MA" sz="2200" b="1" dirty="0" smtClean="0">
                <a:solidFill>
                  <a:schemeClr val="accent3">
                    <a:lumMod val="50000"/>
                  </a:schemeClr>
                </a:solidFill>
              </a:rPr>
              <a:t>: «ماضر عثمان ما عمل بعد اليوم»</a:t>
            </a:r>
          </a:p>
          <a:p>
            <a:pPr marL="0" indent="0" algn="ctr">
              <a:buNone/>
            </a:pPr>
            <a:r>
              <a:rPr lang="ar-MA" sz="2200" b="1" dirty="0" smtClean="0">
                <a:solidFill>
                  <a:schemeClr val="accent3">
                    <a:lumMod val="50000"/>
                  </a:schemeClr>
                </a:solidFill>
              </a:rPr>
              <a:t>وقال رسول الله «من جهز جيش العسرة فله الجنة»</a:t>
            </a:r>
            <a:endParaRPr lang="fr-FR" sz="2200" b="1" dirty="0">
              <a:solidFill>
                <a:schemeClr val="accent3">
                  <a:lumMod val="50000"/>
                </a:schemeClr>
              </a:solidFill>
            </a:endParaRPr>
          </a:p>
        </p:txBody>
      </p:sp>
      <p:sp>
        <p:nvSpPr>
          <p:cNvPr id="4" name="Rectangle 3"/>
          <p:cNvSpPr/>
          <p:nvPr/>
        </p:nvSpPr>
        <p:spPr>
          <a:xfrm>
            <a:off x="4134565" y="2336270"/>
            <a:ext cx="3922869" cy="707886"/>
          </a:xfrm>
          <a:prstGeom prst="rect">
            <a:avLst/>
          </a:prstGeom>
          <a:noFill/>
        </p:spPr>
        <p:txBody>
          <a:bodyPr wrap="none" lIns="91440" tIns="45720" rIns="91440" bIns="45720">
            <a:spAutoFit/>
          </a:bodyPr>
          <a:lstStyle/>
          <a:p>
            <a:pPr algn="ctr"/>
            <a:r>
              <a:rPr lang="ar-MA" sz="4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1-تجهيز جيش العسرة</a:t>
            </a:r>
            <a:endParaRPr lang="fr-FR" sz="4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32576508"/>
      </p:ext>
    </p:extLst>
  </p:cSld>
  <p:clrMapOvr>
    <a:masterClrMapping/>
  </p:clrMapOvr>
</p:sld>
</file>

<file path=ppt/theme/theme1.xml><?xml version="1.0" encoding="utf-8"?>
<a:theme xmlns:a="http://schemas.openxmlformats.org/drawingml/2006/main" name="Thèm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TotalTime>
  <Words>1111</Words>
  <Application>Microsoft Office PowerPoint</Application>
  <PresentationFormat>Grand écran</PresentationFormat>
  <Paragraphs>126</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Times New Roman</vt:lpstr>
      <vt:lpstr>Thème Office</vt:lpstr>
      <vt:lpstr>Présentation PowerPoint</vt:lpstr>
      <vt:lpstr>    هو عثمان بن عفان بن أبي العاص بن أمية بن عبد مناف بن قصي بن كلاب بن  مرة بن كعب بن لؤي بن غالب بن فهر بن مالك بن النضر بن كنانة بن خزيمة      بن مدركة بن إلياس بن مضر بن نزار بن معد بن عدنان</vt:lpstr>
      <vt:lpstr> أبو عبد الله القرشي الأموي أمير المؤمنين ذو النورين وصاحب الهجرتين وزوج الابنتين و أمه           أروى بنت كريز بن ربيعة بن عبد شمس وأمها أم حكيم وهي البيضاء بنت عبد المطلب عمة               رسول الله صلى الله عليه وسلم  هو أحد العشرة المشهود لهم بالجنة وأحد الستة أصحاب الشورى وأحد الثلاثة الذين خلصت لهو الخلافة من الستة ثم تعينت فيه بإجماع المهاجرين والأنصار رضي الله عنهم فكان ثالث الخلفاء الراشدين والأئمة المهديين المأمور باتباعهم والاقتداء بهم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Cabinet Sibai</dc:creator>
  <cp:lastModifiedBy>Cabinet Sibai</cp:lastModifiedBy>
  <cp:revision>73</cp:revision>
  <dcterms:created xsi:type="dcterms:W3CDTF">2015-11-23T10:05:29Z</dcterms:created>
  <dcterms:modified xsi:type="dcterms:W3CDTF">2015-11-28T12:30:46Z</dcterms:modified>
</cp:coreProperties>
</file>