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8" r:id="rId3"/>
    <p:sldId id="283" r:id="rId4"/>
    <p:sldId id="278" r:id="rId5"/>
    <p:sldId id="257" r:id="rId6"/>
    <p:sldId id="268" r:id="rId7"/>
    <p:sldId id="286" r:id="rId8"/>
    <p:sldId id="279" r:id="rId9"/>
    <p:sldId id="271" r:id="rId10"/>
    <p:sldId id="267" r:id="rId11"/>
    <p:sldId id="269" r:id="rId12"/>
    <p:sldId id="293" r:id="rId13"/>
    <p:sldId id="290" r:id="rId14"/>
    <p:sldId id="291" r:id="rId15"/>
    <p:sldId id="270" r:id="rId16"/>
    <p:sldId id="276" r:id="rId17"/>
    <p:sldId id="284" r:id="rId18"/>
    <p:sldId id="277" r:id="rId19"/>
    <p:sldId id="275" r:id="rId20"/>
    <p:sldId id="266" r:id="rId21"/>
    <p:sldId id="273" r:id="rId22"/>
    <p:sldId id="282" r:id="rId23"/>
    <p:sldId id="28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FF00FF"/>
    <a:srgbClr val="006600"/>
    <a:srgbClr val="009900"/>
    <a:srgbClr val="FF0066"/>
    <a:srgbClr val="003300"/>
    <a:srgbClr val="008000"/>
    <a:srgbClr val="0A3E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9821" autoAdjust="0"/>
  </p:normalViewPr>
  <p:slideViewPr>
    <p:cSldViewPr>
      <p:cViewPr>
        <p:scale>
          <a:sx n="77" d="100"/>
          <a:sy n="77" d="100"/>
        </p:scale>
        <p:origin x="-117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A38331-67B4-46CC-8871-18BD926040E7}" type="datetimeFigureOut">
              <a:rPr lang="fr-FR" smtClean="0"/>
              <a:pPr/>
              <a:t>02/04/2016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9A69E44-0439-46A0-8FFD-6E0D2C17D96D}"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38331-67B4-46CC-8871-18BD926040E7}" type="datetimeFigureOut">
              <a:rPr lang="fr-FR" smtClean="0"/>
              <a:pPr/>
              <a:t>02/04/2016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69E44-0439-46A0-8FFD-6E0D2C17D96D}"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wikipedia.org/wiki/%D9%85%D9%84%D9%81:Mohamed_peace_be_upon_him.sv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Designs Extended20131221113026.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1857356" y="1142984"/>
            <a:ext cx="5357849" cy="5000660"/>
          </a:xfrm>
        </p:spPr>
        <p:txBody>
          <a:bodyPr>
            <a:normAutofit fontScale="90000"/>
          </a:bodyPr>
          <a:lstStyle/>
          <a:p>
            <a:pPr rtl="1"/>
            <a: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سلسلة</a:t>
            </a:r>
            <a:b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br>
            <a: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موكب النور</a:t>
            </a:r>
            <a:b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br>
            <a: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مع</a:t>
            </a:r>
            <a:b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br>
            <a:r>
              <a:rPr lang="ar-MA" sz="7300" b="1" dirty="0" smtClean="0">
                <a:ln w="11430">
                  <a:solidFill>
                    <a:srgbClr val="009900"/>
                  </a:solidFill>
                </a:ln>
                <a:solidFill>
                  <a:srgbClr val="D60093"/>
                </a:soli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المبشرين بالجنة</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a:r>
            <a:b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4">
                      <a:satMod val="175000"/>
                      <a:alpha val="40000"/>
                    </a:scheme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br>
            <a:endParaRPr lang="fr-FR"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8109" y="0"/>
            <a:ext cx="1705891" cy="1354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7020272" y="5733256"/>
            <a:ext cx="1944216" cy="923330"/>
          </a:xfrm>
          <a:prstGeom prst="rect">
            <a:avLst/>
          </a:prstGeom>
          <a:noFill/>
          <a:ln>
            <a:solidFill>
              <a:srgbClr val="FF00FF"/>
            </a:solidFill>
          </a:ln>
        </p:spPr>
        <p:txBody>
          <a:bodyPr wrap="square" rtlCol="0">
            <a:spAutoFit/>
          </a:bodyPr>
          <a:lstStyle/>
          <a:p>
            <a:pPr algn="ctr"/>
            <a:r>
              <a:rPr lang="ar-SA" b="1" dirty="0" smtClean="0">
                <a:solidFill>
                  <a:srgbClr val="D60093"/>
                </a:solidFill>
              </a:rPr>
              <a:t>23 جمادى الثاني 1437</a:t>
            </a:r>
          </a:p>
          <a:p>
            <a:pPr algn="ctr"/>
            <a:r>
              <a:rPr lang="ar-SA" b="1" dirty="0" smtClean="0">
                <a:solidFill>
                  <a:srgbClr val="D60093"/>
                </a:solidFill>
              </a:rPr>
              <a:t>2 أبريل 2016</a:t>
            </a:r>
            <a:endParaRPr lang="fr-FR" b="1" dirty="0">
              <a:solidFill>
                <a:srgbClr val="D60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age 1" descr="share.png"/>
          <p:cNvPicPr>
            <a:picLocks noChangeAspect="1"/>
          </p:cNvPicPr>
          <p:nvPr/>
        </p:nvPicPr>
        <p:blipFill>
          <a:blip r:embed="rId2" cstate="print"/>
          <a:stretch>
            <a:fillRect/>
          </a:stretch>
        </p:blipFill>
        <p:spPr>
          <a:xfrm>
            <a:off x="0" y="0"/>
            <a:ext cx="9144000" cy="7190656"/>
          </a:xfrm>
          <a:prstGeom prst="rect">
            <a:avLst/>
          </a:prstGeom>
        </p:spPr>
      </p:pic>
      <p:sp>
        <p:nvSpPr>
          <p:cNvPr id="3" name="Rectangle 2"/>
          <p:cNvSpPr/>
          <p:nvPr/>
        </p:nvSpPr>
        <p:spPr>
          <a:xfrm>
            <a:off x="285720" y="2643183"/>
            <a:ext cx="8568000" cy="180000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ar-MA" sz="2400" b="1" dirty="0" smtClean="0"/>
              <a:t>قال عنه </a:t>
            </a:r>
            <a:r>
              <a:rPr lang="ar-SA" sz="2400" b="1" dirty="0" smtClean="0">
                <a:solidFill>
                  <a:srgbClr val="FF00FF"/>
                </a:solidFill>
              </a:rPr>
              <a:t> عمربن الخطاب </a:t>
            </a:r>
            <a:r>
              <a:rPr lang="ar-MA" sz="2400" b="1" dirty="0" smtClean="0"/>
              <a:t> وهو يجود بأنفاسه: </a:t>
            </a:r>
            <a:r>
              <a:rPr lang="ar-MA" sz="2400" b="1" dirty="0" smtClean="0">
                <a:solidFill>
                  <a:srgbClr val="FF00FF"/>
                </a:solidFill>
              </a:rPr>
              <a:t>"لو كان أبو عبيدة بن الجراح حيا لاستخلفته فإن </a:t>
            </a:r>
            <a:r>
              <a:rPr lang="ar-MA" sz="2400" b="1" u="sng" dirty="0" smtClean="0">
                <a:solidFill>
                  <a:srgbClr val="FF00FF"/>
                </a:solidFill>
              </a:rPr>
              <a:t>سألني ربي </a:t>
            </a:r>
            <a:r>
              <a:rPr lang="ar-MA" sz="2400" b="1" dirty="0" smtClean="0">
                <a:solidFill>
                  <a:srgbClr val="FF00FF"/>
                </a:solidFill>
              </a:rPr>
              <a:t>عنه قلت: استخلفت أمين </a:t>
            </a:r>
            <a:r>
              <a:rPr lang="ar-SA" sz="2400" b="1" dirty="0" smtClean="0">
                <a:solidFill>
                  <a:srgbClr val="FF00FF"/>
                </a:solidFill>
              </a:rPr>
              <a:t>الله</a:t>
            </a:r>
            <a:r>
              <a:rPr lang="ar-MA" sz="2400" b="1" dirty="0" smtClean="0">
                <a:solidFill>
                  <a:srgbClr val="FF00FF"/>
                </a:solidFill>
              </a:rPr>
              <a:t>، وأمين </a:t>
            </a:r>
            <a:r>
              <a:rPr lang="ar-SA" sz="2400" b="1" dirty="0" smtClean="0">
                <a:solidFill>
                  <a:srgbClr val="FF00FF"/>
                </a:solidFill>
              </a:rPr>
              <a:t>رسوله</a:t>
            </a:r>
            <a:r>
              <a:rPr lang="ar-MA" sz="2400" b="1" dirty="0" smtClean="0">
                <a:solidFill>
                  <a:srgbClr val="FF00FF"/>
                </a:solidFill>
              </a:rPr>
              <a:t>"</a:t>
            </a:r>
            <a:endParaRPr lang="ar-MA" sz="2400" b="1" dirty="0" smtClean="0"/>
          </a:p>
          <a:p>
            <a:pPr algn="r"/>
            <a:r>
              <a:rPr lang="ar-MA" sz="2400" b="1" dirty="0" smtClean="0"/>
              <a:t>وقال عنه</a:t>
            </a:r>
            <a:r>
              <a:rPr lang="ar-SA" sz="2400" b="1" dirty="0" smtClean="0"/>
              <a:t> </a:t>
            </a:r>
            <a:r>
              <a:rPr lang="ar-MA" sz="2400" b="1" dirty="0" smtClean="0"/>
              <a:t>: </a:t>
            </a:r>
            <a:r>
              <a:rPr lang="ar-MA" sz="2400" b="1" dirty="0" smtClean="0">
                <a:solidFill>
                  <a:srgbClr val="D60093"/>
                </a:solidFill>
              </a:rPr>
              <a:t>"لو كنت متمنيا ما تمنيت إلا بيتا مملوءا </a:t>
            </a:r>
            <a:r>
              <a:rPr lang="ar-MA" sz="2400" b="1" u="sng" dirty="0" smtClean="0">
                <a:solidFill>
                  <a:srgbClr val="D60093"/>
                </a:solidFill>
              </a:rPr>
              <a:t>برجال</a:t>
            </a:r>
            <a:r>
              <a:rPr lang="ar-MA" sz="2400" b="1" dirty="0" smtClean="0">
                <a:solidFill>
                  <a:srgbClr val="D60093"/>
                </a:solidFill>
              </a:rPr>
              <a:t> من أمثال أبي عبيدة</a:t>
            </a:r>
            <a:r>
              <a:rPr lang="ar-SA" sz="2400" b="1" dirty="0" smtClean="0">
                <a:solidFill>
                  <a:srgbClr val="D60093"/>
                </a:solidFill>
              </a:rPr>
              <a:t> </a:t>
            </a:r>
            <a:r>
              <a:rPr lang="ar-MA" sz="2400" dirty="0" smtClean="0">
                <a:solidFill>
                  <a:srgbClr val="D60093"/>
                </a:solidFill>
              </a:rPr>
              <a:t>"</a:t>
            </a:r>
            <a:r>
              <a:rPr lang="ar-SA" sz="2400" b="1" dirty="0" smtClean="0"/>
              <a:t> وقال أيضا: </a:t>
            </a:r>
            <a:r>
              <a:rPr lang="ar-SA" sz="2400" b="1" dirty="0" smtClean="0">
                <a:solidFill>
                  <a:srgbClr val="006600"/>
                </a:solidFill>
              </a:rPr>
              <a:t>"لم أكن مغيرا أمرا قضاه أبو عبيدة"</a:t>
            </a:r>
            <a:r>
              <a:rPr lang="ar-SA" sz="2400" b="1" dirty="0" smtClean="0"/>
              <a:t> </a:t>
            </a:r>
          </a:p>
          <a:p>
            <a:pPr algn="r"/>
            <a:endParaRPr lang="fr-FR" dirty="0">
              <a:solidFill>
                <a:srgbClr val="D60093"/>
              </a:solidFill>
            </a:endParaRPr>
          </a:p>
        </p:txBody>
      </p:sp>
      <p:sp>
        <p:nvSpPr>
          <p:cNvPr id="5123" name="AutoShape 3" descr="Mohamed peace be upon him.svg">
            <a:hlinkClick r:id="rId3"/>
          </p:cNvPr>
          <p:cNvSpPr>
            <a:spLocks noChangeAspect="1" noChangeArrowheads="1"/>
          </p:cNvSpPr>
          <p:nvPr/>
        </p:nvSpPr>
        <p:spPr bwMode="auto">
          <a:xfrm>
            <a:off x="-909638" y="-90488"/>
            <a:ext cx="200025" cy="200026"/>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6" name="Rectangle 5"/>
          <p:cNvSpPr/>
          <p:nvPr/>
        </p:nvSpPr>
        <p:spPr>
          <a:xfrm>
            <a:off x="270000" y="285728"/>
            <a:ext cx="8604000" cy="223200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ar-MA" sz="2400" b="1" dirty="0" smtClean="0"/>
              <a:t>قال </a:t>
            </a:r>
            <a:r>
              <a:rPr lang="ar-SA" sz="2400" b="1" dirty="0" smtClean="0">
                <a:solidFill>
                  <a:srgbClr val="FF00FF"/>
                </a:solidFill>
              </a:rPr>
              <a:t>أبوبكرالصديق</a:t>
            </a:r>
            <a:r>
              <a:rPr lang="ar-MA" sz="2400" b="1" dirty="0" smtClean="0"/>
              <a:t>  يوم السقيفة: "</a:t>
            </a:r>
            <a:r>
              <a:rPr lang="ar-MA" sz="2400" b="1" dirty="0" smtClean="0">
                <a:solidFill>
                  <a:srgbClr val="FF00FF"/>
                </a:solidFill>
              </a:rPr>
              <a:t>قد رضيت لكم أحد هذين الرجلين"، يعني </a:t>
            </a:r>
            <a:r>
              <a:rPr lang="ar-SA" sz="2400" b="1" dirty="0" smtClean="0">
                <a:solidFill>
                  <a:srgbClr val="FF00FF"/>
                </a:solidFill>
              </a:rPr>
              <a:t>عمربن الخطاب </a:t>
            </a:r>
            <a:r>
              <a:rPr lang="ar-MA" sz="2400" b="1" dirty="0" smtClean="0">
                <a:solidFill>
                  <a:srgbClr val="FF00FF"/>
                </a:solidFill>
              </a:rPr>
              <a:t>وأبا عبيدة بن الجراح</a:t>
            </a:r>
            <a:endParaRPr lang="fr-FR" sz="2400" b="1" dirty="0" smtClean="0">
              <a:solidFill>
                <a:srgbClr val="FF00FF"/>
              </a:solidFill>
            </a:endParaRPr>
          </a:p>
          <a:p>
            <a:pPr algn="r"/>
            <a:r>
              <a:rPr lang="ar-SA" sz="2400" b="1" dirty="0" smtClean="0"/>
              <a:t>وقال</a:t>
            </a:r>
            <a:r>
              <a:rPr lang="ar-MA" sz="2400" b="1" dirty="0" smtClean="0"/>
              <a:t> </a:t>
            </a:r>
            <a:r>
              <a:rPr lang="ar-SA" sz="2400" b="1" dirty="0" smtClean="0"/>
              <a:t>أبوبكرالصديق</a:t>
            </a:r>
            <a:r>
              <a:rPr lang="ar-MA" sz="2400" b="1" dirty="0" smtClean="0"/>
              <a:t> </a:t>
            </a:r>
            <a:r>
              <a:rPr lang="ar-SA" sz="2400" b="1" dirty="0" err="1" smtClean="0"/>
              <a:t>لأ</a:t>
            </a:r>
            <a:r>
              <a:rPr lang="ar-MA" sz="2400" b="1" dirty="0" smtClean="0"/>
              <a:t>بي عبيدة: </a:t>
            </a:r>
            <a:r>
              <a:rPr lang="ar-MA" sz="2400" b="1" dirty="0" smtClean="0">
                <a:solidFill>
                  <a:srgbClr val="FF00FF"/>
                </a:solidFill>
              </a:rPr>
              <a:t>هلم حتى أستخلفك</a:t>
            </a:r>
            <a:r>
              <a:rPr lang="ar-MA" sz="2400" b="1" dirty="0" smtClean="0"/>
              <a:t>؛ فإني سمعت </a:t>
            </a:r>
            <a:r>
              <a:rPr lang="ar-SA" sz="2400" b="1" dirty="0" smtClean="0">
                <a:solidFill>
                  <a:schemeClr val="tx1"/>
                </a:solidFill>
              </a:rPr>
              <a:t>رسول الله </a:t>
            </a:r>
            <a:r>
              <a:rPr lang="ar-MA" sz="2400" b="1" dirty="0" smtClean="0">
                <a:solidFill>
                  <a:schemeClr val="tx1"/>
                </a:solidFill>
              </a:rPr>
              <a:t>صل </a:t>
            </a:r>
            <a:endParaRPr lang="ar-SA" sz="2400" b="1" dirty="0" smtClean="0">
              <a:solidFill>
                <a:schemeClr val="tx1"/>
              </a:solidFill>
            </a:endParaRPr>
          </a:p>
          <a:p>
            <a:pPr algn="r"/>
            <a:r>
              <a:rPr lang="ar-MA" sz="2400" b="1" dirty="0" smtClean="0">
                <a:solidFill>
                  <a:schemeClr val="tx1"/>
                </a:solidFill>
              </a:rPr>
              <a:t>عليه وسلم </a:t>
            </a:r>
            <a:r>
              <a:rPr lang="ar-MA" sz="2400" b="1" dirty="0" smtClean="0"/>
              <a:t>يقول: "</a:t>
            </a:r>
            <a:r>
              <a:rPr lang="ar-MA" sz="2400" b="1" dirty="0" smtClean="0">
                <a:solidFill>
                  <a:srgbClr val="FF00FF"/>
                </a:solidFill>
              </a:rPr>
              <a:t>إن لكل أمة أمينا، وأنت أمين هذه الأمة". </a:t>
            </a:r>
            <a:endParaRPr lang="ar-SA" sz="2400" b="1" dirty="0" smtClean="0">
              <a:solidFill>
                <a:srgbClr val="FF00FF"/>
              </a:solidFill>
            </a:endParaRPr>
          </a:p>
          <a:p>
            <a:pPr algn="r"/>
            <a:r>
              <a:rPr lang="ar-SA" sz="2400" b="1" dirty="0" smtClean="0">
                <a:solidFill>
                  <a:srgbClr val="FF00FF"/>
                </a:solidFill>
              </a:rPr>
              <a:t>”ما كنتُ لأَتَقَدَّم بين يدي رجلٍ أمَّرهُ رسول الله علينا أنْ يؤُمَّنا في الصلاة، فأَمَّنا حتى مات“</a:t>
            </a:r>
            <a:endParaRPr lang="fr-FR" sz="2400" b="1" dirty="0" smtClean="0">
              <a:solidFill>
                <a:srgbClr val="FF00FF"/>
              </a:solidFill>
            </a:endParaRPr>
          </a:p>
          <a:p>
            <a:pPr algn="r"/>
            <a:endParaRPr lang="ar-SA" sz="2400" b="1" dirty="0" smtClean="0">
              <a:solidFill>
                <a:srgbClr val="FF00FF"/>
              </a:solidFill>
            </a:endParaRPr>
          </a:p>
          <a:p>
            <a:pPr algn="r"/>
            <a:endParaRPr lang="ar-MA" sz="2400" b="1" dirty="0" smtClean="0">
              <a:solidFill>
                <a:srgbClr val="FF00FF"/>
              </a:solidFill>
            </a:endParaRPr>
          </a:p>
        </p:txBody>
      </p:sp>
      <p:sp>
        <p:nvSpPr>
          <p:cNvPr id="7" name="Rectangle 6"/>
          <p:cNvSpPr/>
          <p:nvPr/>
        </p:nvSpPr>
        <p:spPr>
          <a:xfrm>
            <a:off x="321439" y="5572140"/>
            <a:ext cx="8501122"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ar-MA" sz="2400" b="1" dirty="0" smtClean="0"/>
              <a:t>قال </a:t>
            </a:r>
            <a:r>
              <a:rPr lang="ar-MA" sz="2400" b="1" dirty="0" smtClean="0">
                <a:solidFill>
                  <a:srgbClr val="FF00FF"/>
                </a:solidFill>
              </a:rPr>
              <a:t>معاذ</a:t>
            </a:r>
            <a:r>
              <a:rPr lang="ar-SA" sz="2400" b="1" dirty="0" smtClean="0">
                <a:solidFill>
                  <a:srgbClr val="FF00FF"/>
                </a:solidFill>
              </a:rPr>
              <a:t> بن جبل</a:t>
            </a:r>
            <a:r>
              <a:rPr lang="ar-MA" sz="2400" b="1" dirty="0" smtClean="0"/>
              <a:t>: </a:t>
            </a:r>
            <a:r>
              <a:rPr lang="ar-SA" sz="2400" b="1" dirty="0" smtClean="0"/>
              <a:t>”</a:t>
            </a:r>
            <a:r>
              <a:rPr lang="ar-MA" sz="2400" b="1" dirty="0" smtClean="0"/>
              <a:t>يا أيها الناس, إنكم قد فُجِعْتُم بِرَجُلٍ، واللهِ ما أعلم أني رأيتُ رجُلاً </a:t>
            </a:r>
            <a:r>
              <a:rPr lang="ar-MA" sz="2400" b="1" dirty="0" smtClean="0">
                <a:solidFill>
                  <a:srgbClr val="006600"/>
                </a:solidFill>
              </a:rPr>
              <a:t>أبرَّ صدْراً ولا أبعد غائِلَةً، ولا أشدَّ حُباً للعاقِبَة، ولا أنصح للعامَّة منه </a:t>
            </a:r>
            <a:r>
              <a:rPr lang="ar-MA" sz="2400" b="1" dirty="0" smtClean="0"/>
              <a:t>فَتَرَحَّموا عليه يرْحَمْكم الله</a:t>
            </a:r>
            <a:r>
              <a:rPr lang="ar-SA" sz="2400" b="1" dirty="0" smtClean="0"/>
              <a:t>“</a:t>
            </a:r>
            <a:endParaRPr lang="fr-FR" sz="2400" dirty="0"/>
          </a:p>
        </p:txBody>
      </p:sp>
      <p:sp>
        <p:nvSpPr>
          <p:cNvPr id="8" name="Rectangle 7"/>
          <p:cNvSpPr/>
          <p:nvPr/>
        </p:nvSpPr>
        <p:spPr>
          <a:xfrm>
            <a:off x="321439" y="4643446"/>
            <a:ext cx="8501122" cy="830997"/>
          </a:xfrm>
          <a:prstGeom prst="rect">
            <a:avLst/>
          </a:prstGeom>
          <a:ln>
            <a:solidFill>
              <a:srgbClr val="FF0066"/>
            </a:solidFill>
          </a:ln>
        </p:spPr>
        <p:txBody>
          <a:bodyPr wrap="square">
            <a:spAutoFit/>
          </a:bodyPr>
          <a:lstStyle/>
          <a:p>
            <a:pPr algn="r"/>
            <a:r>
              <a:rPr lang="ar-SA" sz="2400" b="1" dirty="0" smtClean="0"/>
              <a:t>قال </a:t>
            </a:r>
            <a:r>
              <a:rPr lang="ar-SA" sz="2400" b="1" dirty="0" smtClean="0">
                <a:solidFill>
                  <a:srgbClr val="FF00FF"/>
                </a:solidFill>
              </a:rPr>
              <a:t>ابن مسعود</a:t>
            </a:r>
            <a:r>
              <a:rPr lang="ar-SA" sz="2400" b="1" dirty="0" smtClean="0"/>
              <a:t> : " أخلائي من أصحاب رسول الله صل الله عليه وسلم ثلاثة  </a:t>
            </a:r>
            <a:r>
              <a:rPr lang="ar-SA" sz="2400" b="1" dirty="0" smtClean="0">
                <a:solidFill>
                  <a:srgbClr val="006600"/>
                </a:solidFill>
              </a:rPr>
              <a:t>أبو بكر ،وعمر ، وأبو عبيدة </a:t>
            </a:r>
            <a:r>
              <a:rPr lang="ar-SA" sz="2400" b="1" dirty="0" smtClean="0"/>
              <a:t>"</a:t>
            </a:r>
            <a:r>
              <a:rPr lang="ar-SA" b="1" dirty="0" smtClean="0"/>
              <a:t>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 (1).png"/>
          <p:cNvPicPr>
            <a:picLocks noChangeAspect="1"/>
          </p:cNvPicPr>
          <p:nvPr/>
        </p:nvPicPr>
        <p:blipFill>
          <a:blip r:embed="rId2" cstate="print">
            <a:lum bright="-10000"/>
          </a:blip>
          <a:stretch>
            <a:fillRect/>
          </a:stretch>
        </p:blipFill>
        <p:spPr>
          <a:xfrm>
            <a:off x="0" y="0"/>
            <a:ext cx="9144000" cy="7143728"/>
          </a:xfrm>
          <a:prstGeom prst="rect">
            <a:avLst/>
          </a:prstGeom>
        </p:spPr>
      </p:pic>
      <p:sp>
        <p:nvSpPr>
          <p:cNvPr id="3" name="Titre 2"/>
          <p:cNvSpPr>
            <a:spLocks noGrp="1"/>
          </p:cNvSpPr>
          <p:nvPr>
            <p:ph type="title"/>
          </p:nvPr>
        </p:nvSpPr>
        <p:spPr>
          <a:xfrm>
            <a:off x="2880000" y="214290"/>
            <a:ext cx="3384000" cy="936000"/>
          </a:xfrm>
          <a:ln w="38100"/>
        </p:spPr>
        <p:style>
          <a:lnRef idx="3">
            <a:schemeClr val="lt1"/>
          </a:lnRef>
          <a:fillRef idx="1">
            <a:schemeClr val="accent4"/>
          </a:fillRef>
          <a:effectRef idx="1">
            <a:schemeClr val="accent4"/>
          </a:effectRef>
          <a:fontRef idx="minor">
            <a:schemeClr val="lt1"/>
          </a:fontRef>
        </p:style>
        <p:txBody>
          <a:bodyPr>
            <a:noAutofit/>
          </a:bodyPr>
          <a:lstStyle/>
          <a:p>
            <a:r>
              <a:rPr lang="ar-SA" sz="6600" b="1" dirty="0" smtClean="0">
                <a:ln w="19050">
                  <a:solidFill>
                    <a:schemeClr val="bg1"/>
                  </a:solidFill>
                </a:ln>
                <a:solidFill>
                  <a:srgbClr val="D60093"/>
                </a:solidFill>
                <a:latin typeface="Arial" pitchFamily="34" charset="0"/>
                <a:cs typeface="+mj-cs"/>
              </a:rPr>
              <a:t>حق أمين</a:t>
            </a:r>
            <a:endParaRPr lang="fr-FR" sz="6600" b="1" dirty="0">
              <a:ln w="19050">
                <a:solidFill>
                  <a:schemeClr val="bg1"/>
                </a:solidFill>
              </a:ln>
              <a:solidFill>
                <a:srgbClr val="D60093"/>
              </a:solidFill>
              <a:latin typeface="Arial" pitchFamily="34" charset="0"/>
              <a:cs typeface="+mj-cs"/>
            </a:endParaRPr>
          </a:p>
        </p:txBody>
      </p:sp>
      <p:sp>
        <p:nvSpPr>
          <p:cNvPr id="4" name="Rectangle 3"/>
          <p:cNvSpPr/>
          <p:nvPr/>
        </p:nvSpPr>
        <p:spPr>
          <a:xfrm>
            <a:off x="863588" y="2071678"/>
            <a:ext cx="7416824" cy="461665"/>
          </a:xfrm>
          <a:prstGeom prst="rect">
            <a:avLst/>
          </a:prstGeom>
          <a:noFill/>
        </p:spPr>
        <p:txBody>
          <a:bodyPr wrap="square">
            <a:spAutoFit/>
          </a:bodyPr>
          <a:lstStyle/>
          <a:p>
            <a:pPr algn="ctr"/>
            <a:r>
              <a:rPr lang="ar-MA" sz="2400" b="1" dirty="0" smtClean="0">
                <a:ln>
                  <a:solidFill>
                    <a:srgbClr val="D60093"/>
                  </a:solidFill>
                </a:ln>
                <a:solidFill>
                  <a:srgbClr val="009900"/>
                </a:solidFill>
              </a:rPr>
              <a:t> </a:t>
            </a:r>
            <a:endParaRPr lang="fr-FR" sz="2400" b="1" dirty="0">
              <a:ln>
                <a:solidFill>
                  <a:srgbClr val="D60093"/>
                </a:solidFill>
              </a:ln>
              <a:solidFill>
                <a:srgbClr val="009900"/>
              </a:solidFill>
            </a:endParaRPr>
          </a:p>
        </p:txBody>
      </p:sp>
      <p:sp>
        <p:nvSpPr>
          <p:cNvPr id="7" name="Rectangle 6"/>
          <p:cNvSpPr/>
          <p:nvPr/>
        </p:nvSpPr>
        <p:spPr>
          <a:xfrm>
            <a:off x="863588" y="4500570"/>
            <a:ext cx="7416824" cy="369332"/>
          </a:xfrm>
          <a:prstGeom prst="rect">
            <a:avLst/>
          </a:prstGeom>
          <a:noFill/>
          <a:ln>
            <a:noFill/>
          </a:ln>
        </p:spPr>
        <p:txBody>
          <a:bodyPr wrap="square">
            <a:spAutoFit/>
          </a:bodyPr>
          <a:lstStyle/>
          <a:p>
            <a:pPr algn="ctr"/>
            <a:r>
              <a:rPr lang="ar-MA" dirty="0" smtClean="0"/>
              <a:t> </a:t>
            </a:r>
            <a:endParaRPr lang="fr-FR" sz="2400" b="1" dirty="0">
              <a:ln>
                <a:solidFill>
                  <a:schemeClr val="tx1"/>
                </a:solidFill>
              </a:ln>
              <a:solidFill>
                <a:srgbClr val="D60093"/>
              </a:solidFill>
            </a:endParaRPr>
          </a:p>
        </p:txBody>
      </p:sp>
      <p:sp>
        <p:nvSpPr>
          <p:cNvPr id="9" name="Rectangle 8"/>
          <p:cNvSpPr/>
          <p:nvPr/>
        </p:nvSpPr>
        <p:spPr>
          <a:xfrm>
            <a:off x="857224" y="3500438"/>
            <a:ext cx="7429552" cy="830997"/>
          </a:xfrm>
          <a:prstGeom prst="rect">
            <a:avLst/>
          </a:prstGeom>
          <a:solidFill>
            <a:schemeClr val="bg1"/>
          </a:solidFill>
          <a:ln>
            <a:solidFill>
              <a:srgbClr val="0000FF"/>
            </a:solidFill>
          </a:ln>
        </p:spPr>
        <p:txBody>
          <a:bodyPr wrap="square">
            <a:spAutoFit/>
          </a:bodyPr>
          <a:lstStyle/>
          <a:p>
            <a:pPr algn="ctr" rtl="1"/>
            <a:r>
              <a:rPr lang="ar-SA" sz="2400" b="1" dirty="0" smtClean="0">
                <a:ln>
                  <a:solidFill>
                    <a:srgbClr val="FF00FF"/>
                  </a:solidFill>
                </a:ln>
                <a:latin typeface="Arial" pitchFamily="34" charset="0"/>
                <a:cs typeface="Arial" pitchFamily="34" charset="0"/>
              </a:rPr>
              <a:t>” يا أيها الناس، إني مسلم من قريش، وما منكم من أحد أحمر ولا أسود، يفضلني بتقوى إلا وددت أني في إهابه ”</a:t>
            </a:r>
            <a:endParaRPr lang="ar-SA" sz="2400" dirty="0">
              <a:ln>
                <a:solidFill>
                  <a:srgbClr val="FF00FF"/>
                </a:solidFill>
              </a:ln>
              <a:latin typeface="Arial" pitchFamily="34" charset="0"/>
              <a:cs typeface="Arial" pitchFamily="34" charset="0"/>
            </a:endParaRPr>
          </a:p>
        </p:txBody>
      </p:sp>
      <p:sp>
        <p:nvSpPr>
          <p:cNvPr id="12" name="Rectangle 11"/>
          <p:cNvSpPr/>
          <p:nvPr/>
        </p:nvSpPr>
        <p:spPr>
          <a:xfrm>
            <a:off x="1643042" y="4572008"/>
            <a:ext cx="6072230" cy="954107"/>
          </a:xfrm>
          <a:prstGeom prst="rect">
            <a:avLst/>
          </a:prstGeom>
          <a:solidFill>
            <a:schemeClr val="bg1"/>
          </a:solidFill>
          <a:ln>
            <a:solidFill>
              <a:srgbClr val="0000FF"/>
            </a:solidFill>
          </a:ln>
        </p:spPr>
        <p:txBody>
          <a:bodyPr wrap="square">
            <a:spAutoFit/>
          </a:bodyPr>
          <a:lstStyle/>
          <a:p>
            <a:pPr algn="ctr"/>
            <a:r>
              <a:rPr lang="ar-SA" sz="2800" b="1" dirty="0" smtClean="0">
                <a:ln>
                  <a:solidFill>
                    <a:srgbClr val="FF0066"/>
                  </a:solidFill>
                </a:ln>
                <a:solidFill>
                  <a:srgbClr val="D60093"/>
                </a:solidFill>
              </a:rPr>
              <a:t>”وددت أني كنت كبشا فيذبحني أهلي فيأكلون لحمي ويحسون مرقي“</a:t>
            </a:r>
            <a:endParaRPr lang="fr-FR" sz="2800" b="1" dirty="0">
              <a:ln>
                <a:solidFill>
                  <a:srgbClr val="FF0066"/>
                </a:solidFill>
              </a:ln>
              <a:solidFill>
                <a:srgbClr val="D60093"/>
              </a:solidFill>
            </a:endParaRPr>
          </a:p>
        </p:txBody>
      </p:sp>
      <p:sp>
        <p:nvSpPr>
          <p:cNvPr id="13" name="Rectangle 12"/>
          <p:cNvSpPr/>
          <p:nvPr/>
        </p:nvSpPr>
        <p:spPr>
          <a:xfrm>
            <a:off x="2214546" y="5786454"/>
            <a:ext cx="4714908" cy="523220"/>
          </a:xfrm>
          <a:prstGeom prst="rect">
            <a:avLst/>
          </a:prstGeom>
          <a:solidFill>
            <a:schemeClr val="bg1"/>
          </a:solidFill>
          <a:ln>
            <a:solidFill>
              <a:srgbClr val="0000FF"/>
            </a:solidFill>
          </a:ln>
        </p:spPr>
        <p:txBody>
          <a:bodyPr wrap="square">
            <a:spAutoFit/>
          </a:bodyPr>
          <a:lstStyle/>
          <a:p>
            <a:pPr algn="ctr"/>
            <a:r>
              <a:rPr lang="ar-SA" sz="2800" b="1" dirty="0" smtClean="0">
                <a:ln>
                  <a:solidFill>
                    <a:srgbClr val="FF00FF"/>
                  </a:solidFill>
                </a:ln>
                <a:solidFill>
                  <a:srgbClr val="FF0066"/>
                </a:solidFill>
              </a:rPr>
              <a:t>”وددت أني رماد تسفيني الريح“</a:t>
            </a:r>
            <a:endParaRPr lang="fr-FR" sz="2800" b="1" dirty="0">
              <a:ln>
                <a:solidFill>
                  <a:srgbClr val="FF00FF"/>
                </a:solidFill>
              </a:ln>
              <a:solidFill>
                <a:srgbClr val="FF0066"/>
              </a:solidFill>
            </a:endParaRPr>
          </a:p>
        </p:txBody>
      </p:sp>
      <p:sp>
        <p:nvSpPr>
          <p:cNvPr id="14" name="Rectangle 13"/>
          <p:cNvSpPr/>
          <p:nvPr/>
        </p:nvSpPr>
        <p:spPr>
          <a:xfrm>
            <a:off x="500034" y="1357298"/>
            <a:ext cx="8143932" cy="1938992"/>
          </a:xfrm>
          <a:prstGeom prst="rect">
            <a:avLst/>
          </a:prstGeom>
          <a:solidFill>
            <a:schemeClr val="bg1"/>
          </a:solidFill>
          <a:ln>
            <a:solidFill>
              <a:srgbClr val="0000FF"/>
            </a:solidFill>
          </a:ln>
        </p:spPr>
        <p:txBody>
          <a:bodyPr wrap="square">
            <a:spAutoFit/>
          </a:bodyPr>
          <a:lstStyle/>
          <a:p>
            <a:pPr algn="ctr"/>
            <a:r>
              <a:rPr lang="ar-SA" sz="2400" b="1" dirty="0" smtClean="0">
                <a:ln>
                  <a:solidFill>
                    <a:srgbClr val="FF00FF"/>
                  </a:solidFill>
                </a:ln>
                <a:solidFill>
                  <a:srgbClr val="D60093"/>
                </a:solidFill>
              </a:rPr>
              <a:t>قال عنه معاذ بن َجبل يا أبا عبيدةً لأثنين عليك ِ ولا أقول باطلا، أخاف أن يلحقني بها من الله مقت، كنت والله ـ ما علمت ـ من الذاكرين الله كثـيرا ، ومـن الـذين يمـشون عـلى الأرض هونـا، وإذا خـاطبهم الجاهلون قالوا: سلاما ، ومن الذين إذا أنفقوا لم يسرفوا ولم يقتروا، وكان بين ذلك قواما ، وكنت والله من المخبتين المتواضـعين الـذين يرحمون اليتيم والمـسكين، ويبغـضون الخـائنين المتكـبرين</a:t>
            </a:r>
            <a:endParaRPr lang="fr-FR" sz="2400" b="1" dirty="0">
              <a:ln>
                <a:solidFill>
                  <a:srgbClr val="FF00FF"/>
                </a:solidFill>
              </a:ln>
              <a:solidFill>
                <a:srgbClr val="D60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640b74e73bf0163a9b5aed4c9644a4b8.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964381" y="2857496"/>
            <a:ext cx="7215238" cy="1569660"/>
          </a:xfrm>
          <a:prstGeom prst="rect">
            <a:avLst/>
          </a:prstGeom>
          <a:solidFill>
            <a:schemeClr val="bg1"/>
          </a:solidFill>
        </p:spPr>
        <p:txBody>
          <a:bodyPr wrap="square">
            <a:spAutoFit/>
          </a:bodyPr>
          <a:lstStyle/>
          <a:p>
            <a:pPr algn="ctr"/>
            <a:r>
              <a:rPr lang="ar-MA" sz="2400" b="1" dirty="0" smtClean="0">
                <a:ln>
                  <a:solidFill>
                    <a:srgbClr val="003300"/>
                  </a:solidFill>
                </a:ln>
                <a:solidFill>
                  <a:srgbClr val="008000"/>
                </a:solidFill>
              </a:rPr>
              <a:t>"يرحمك </a:t>
            </a:r>
            <a:r>
              <a:rPr lang="ar-SA" sz="2400" b="1" dirty="0" smtClean="0">
                <a:ln>
                  <a:solidFill>
                    <a:srgbClr val="003300"/>
                  </a:solidFill>
                </a:ln>
                <a:solidFill>
                  <a:srgbClr val="008000"/>
                </a:solidFill>
              </a:rPr>
              <a:t>الله</a:t>
            </a:r>
            <a:r>
              <a:rPr lang="ar-MA" sz="2400" b="1" dirty="0" smtClean="0">
                <a:ln>
                  <a:solidFill>
                    <a:srgbClr val="003300"/>
                  </a:solidFill>
                </a:ln>
                <a:solidFill>
                  <a:srgbClr val="008000"/>
                </a:solidFill>
              </a:rPr>
              <a:t> أبا عبيدة، ما منعك أن تخبرني حين جاءك الكتاب؟" فأجاب أبو عبيدة: "إني كرهت أن أكسر عليك حربك، وما سلطان الدنيا نريد، ولا للدنيا نعمل، كلنا في </a:t>
            </a:r>
            <a:r>
              <a:rPr lang="ar-SA" sz="2400" b="1" dirty="0" smtClean="0">
                <a:ln>
                  <a:solidFill>
                    <a:srgbClr val="003300"/>
                  </a:solidFill>
                </a:ln>
                <a:solidFill>
                  <a:srgbClr val="008000"/>
                </a:solidFill>
              </a:rPr>
              <a:t>الله</a:t>
            </a:r>
            <a:r>
              <a:rPr lang="ar-MA" sz="2400" b="1" dirty="0" smtClean="0">
                <a:ln>
                  <a:solidFill>
                    <a:srgbClr val="003300"/>
                  </a:solidFill>
                </a:ln>
                <a:solidFill>
                  <a:srgbClr val="008000"/>
                </a:solidFill>
              </a:rPr>
              <a:t> أخوة</a:t>
            </a:r>
            <a:r>
              <a:rPr lang="ar-SA" sz="2400" b="1" dirty="0" smtClean="0">
                <a:ln>
                  <a:solidFill>
                    <a:srgbClr val="003300"/>
                  </a:solidFill>
                </a:ln>
                <a:solidFill>
                  <a:srgbClr val="008000"/>
                </a:solidFill>
              </a:rPr>
              <a:t> و ما يضر الرجل أن يليه أخوه في دينه ودنياه </a:t>
            </a:r>
            <a:r>
              <a:rPr lang="ar-MA" sz="2400" b="1" dirty="0" smtClean="0">
                <a:ln>
                  <a:solidFill>
                    <a:srgbClr val="003300"/>
                  </a:solidFill>
                </a:ln>
                <a:solidFill>
                  <a:srgbClr val="008000"/>
                </a:solidFill>
              </a:rPr>
              <a:t>"</a:t>
            </a:r>
            <a:endParaRPr lang="fr-FR" sz="2400" b="1" dirty="0">
              <a:ln>
                <a:solidFill>
                  <a:srgbClr val="003300"/>
                </a:solidFill>
              </a:ln>
              <a:solidFill>
                <a:srgbClr val="008000"/>
              </a:solidFill>
            </a:endParaRPr>
          </a:p>
        </p:txBody>
      </p:sp>
      <p:sp>
        <p:nvSpPr>
          <p:cNvPr id="6" name="Rectangle 5"/>
          <p:cNvSpPr/>
          <p:nvPr/>
        </p:nvSpPr>
        <p:spPr>
          <a:xfrm>
            <a:off x="1321571" y="1357298"/>
            <a:ext cx="6500858" cy="1200329"/>
          </a:xfrm>
          <a:prstGeom prst="rect">
            <a:avLst/>
          </a:prstGeom>
          <a:solidFill>
            <a:schemeClr val="bg1"/>
          </a:solidFill>
        </p:spPr>
        <p:txBody>
          <a:bodyPr wrap="square">
            <a:spAutoFit/>
          </a:bodyPr>
          <a:lstStyle/>
          <a:p>
            <a:pPr algn="ctr"/>
            <a:r>
              <a:rPr lang="ar-MA" sz="2400" b="1" dirty="0" smtClean="0">
                <a:ln>
                  <a:solidFill>
                    <a:srgbClr val="D60093"/>
                  </a:solidFill>
                </a:ln>
              </a:rPr>
              <a:t>"</a:t>
            </a:r>
            <a:r>
              <a:rPr lang="ar-MA" sz="2400" b="1" u="sng" dirty="0" smtClean="0">
                <a:ln>
                  <a:solidFill>
                    <a:srgbClr val="D60093"/>
                  </a:solidFill>
                </a:ln>
              </a:rPr>
              <a:t>أوصيك</a:t>
            </a:r>
            <a:r>
              <a:rPr lang="ar-MA" sz="2400" b="1" dirty="0" smtClean="0">
                <a:ln>
                  <a:solidFill>
                    <a:srgbClr val="D60093"/>
                  </a:solidFill>
                </a:ln>
              </a:rPr>
              <a:t> بتقوى </a:t>
            </a:r>
            <a:r>
              <a:rPr lang="ar-SA" sz="2400" b="1" dirty="0" smtClean="0">
                <a:ln>
                  <a:solidFill>
                    <a:srgbClr val="D60093"/>
                  </a:solidFill>
                </a:ln>
              </a:rPr>
              <a:t>الله </a:t>
            </a:r>
            <a:r>
              <a:rPr lang="ar-MA" sz="2400" b="1" dirty="0" smtClean="0">
                <a:ln>
                  <a:solidFill>
                    <a:srgbClr val="D60093"/>
                  </a:solidFill>
                </a:ln>
              </a:rPr>
              <a:t>الذي يبقى ويفنى ما سواه، الذي </a:t>
            </a:r>
            <a:r>
              <a:rPr lang="ar-MA" sz="2400" b="1" u="sng" dirty="0" smtClean="0">
                <a:ln>
                  <a:solidFill>
                    <a:srgbClr val="D60093"/>
                  </a:solidFill>
                </a:ln>
              </a:rPr>
              <a:t>هدانا</a:t>
            </a:r>
            <a:r>
              <a:rPr lang="ar-MA" sz="2400" b="1" dirty="0" smtClean="0">
                <a:ln>
                  <a:solidFill>
                    <a:srgbClr val="D60093"/>
                  </a:solidFill>
                </a:ln>
              </a:rPr>
              <a:t> من الضلالة وأخرجنا من </a:t>
            </a:r>
            <a:r>
              <a:rPr lang="ar-SA" sz="2400" b="1" dirty="0" smtClean="0">
                <a:ln>
                  <a:solidFill>
                    <a:srgbClr val="D60093"/>
                  </a:solidFill>
                </a:ln>
              </a:rPr>
              <a:t>الظلمات </a:t>
            </a:r>
            <a:r>
              <a:rPr lang="ar-MA" sz="2400" b="1" dirty="0" smtClean="0">
                <a:ln>
                  <a:solidFill>
                    <a:srgbClr val="D60093"/>
                  </a:solidFill>
                </a:ln>
              </a:rPr>
              <a:t>إلى</a:t>
            </a:r>
            <a:r>
              <a:rPr lang="ar-SA" sz="2400" b="1" dirty="0" smtClean="0">
                <a:ln>
                  <a:solidFill>
                    <a:srgbClr val="D60093"/>
                  </a:solidFill>
                </a:ln>
              </a:rPr>
              <a:t> </a:t>
            </a:r>
            <a:r>
              <a:rPr lang="ar-SA" sz="2400" b="1" u="sng" dirty="0" smtClean="0">
                <a:ln>
                  <a:solidFill>
                    <a:srgbClr val="D60093"/>
                  </a:solidFill>
                </a:ln>
              </a:rPr>
              <a:t>النور</a:t>
            </a:r>
            <a:r>
              <a:rPr lang="ar-MA" sz="2400" b="1" dirty="0" smtClean="0">
                <a:ln>
                  <a:solidFill>
                    <a:srgbClr val="D60093"/>
                  </a:solidFill>
                </a:ln>
              </a:rPr>
              <a:t>، وقد استعملتك على جند </a:t>
            </a:r>
            <a:r>
              <a:rPr lang="ar-SA" sz="2400" b="1" dirty="0" smtClean="0">
                <a:ln>
                  <a:solidFill>
                    <a:srgbClr val="D60093"/>
                  </a:solidFill>
                </a:ln>
              </a:rPr>
              <a:t>خالد ابن الوليد</a:t>
            </a:r>
            <a:r>
              <a:rPr lang="ar-MA" sz="2400" b="1" dirty="0" smtClean="0">
                <a:ln>
                  <a:solidFill>
                    <a:srgbClr val="D60093"/>
                  </a:solidFill>
                </a:ln>
              </a:rPr>
              <a:t>، فقم بأمرهم الذي يحق عليك."</a:t>
            </a:r>
          </a:p>
        </p:txBody>
      </p:sp>
      <p:sp>
        <p:nvSpPr>
          <p:cNvPr id="7" name="Rectangle 6"/>
          <p:cNvSpPr/>
          <p:nvPr/>
        </p:nvSpPr>
        <p:spPr>
          <a:xfrm>
            <a:off x="2826000" y="4581128"/>
            <a:ext cx="3492000" cy="523220"/>
          </a:xfrm>
          <a:prstGeom prst="rect">
            <a:avLst/>
          </a:prstGeom>
          <a:solidFill>
            <a:schemeClr val="bg1"/>
          </a:solidFill>
        </p:spPr>
        <p:txBody>
          <a:bodyPr wrap="square">
            <a:spAutoFit/>
          </a:bodyPr>
          <a:lstStyle/>
          <a:p>
            <a:r>
              <a:rPr lang="ar-MA" sz="2800" b="1" dirty="0" smtClean="0">
                <a:ln>
                  <a:solidFill>
                    <a:schemeClr val="tx1"/>
                  </a:solidFill>
                </a:ln>
                <a:solidFill>
                  <a:srgbClr val="D60093"/>
                </a:solidFill>
              </a:rPr>
              <a:t>"بعث عليكم أمين هذه الأمة</a:t>
            </a:r>
            <a:r>
              <a:rPr lang="ar-MA" sz="2800" b="1" dirty="0" smtClean="0">
                <a:ln>
                  <a:solidFill>
                    <a:schemeClr val="tx1"/>
                  </a:solidFill>
                </a:ln>
                <a:solidFill>
                  <a:srgbClr val="D60093"/>
                </a:solidFill>
              </a:rPr>
              <a:t>"</a:t>
            </a:r>
            <a:endParaRPr lang="fr-FR" sz="2800" dirty="0"/>
          </a:p>
        </p:txBody>
      </p:sp>
      <p:sp>
        <p:nvSpPr>
          <p:cNvPr id="8" name="Rectangle 7"/>
          <p:cNvSpPr/>
          <p:nvPr/>
        </p:nvSpPr>
        <p:spPr>
          <a:xfrm>
            <a:off x="1782000" y="5301208"/>
            <a:ext cx="5580000" cy="523220"/>
          </a:xfrm>
          <a:prstGeom prst="rect">
            <a:avLst/>
          </a:prstGeom>
          <a:solidFill>
            <a:schemeClr val="bg1"/>
          </a:solidFill>
        </p:spPr>
        <p:txBody>
          <a:bodyPr wrap="square">
            <a:spAutoFit/>
          </a:bodyPr>
          <a:lstStyle/>
          <a:p>
            <a:pPr algn="ctr"/>
            <a:r>
              <a:rPr lang="ar-SA" sz="2800" b="1" dirty="0" smtClean="0">
                <a:ln>
                  <a:solidFill>
                    <a:schemeClr val="tx1"/>
                  </a:solidFill>
                </a:ln>
                <a:solidFill>
                  <a:srgbClr val="D60093"/>
                </a:solidFill>
              </a:rPr>
              <a:t>"خالد سيف من سيوف الله، نعم فتى العشيرة</a:t>
            </a:r>
            <a:r>
              <a:rPr lang="ar-SA" sz="2800" b="1" dirty="0" smtClean="0">
                <a:ln>
                  <a:solidFill>
                    <a:schemeClr val="tx1"/>
                  </a:solidFill>
                </a:ln>
                <a:solidFill>
                  <a:srgbClr val="D60093"/>
                </a:solidFill>
              </a:rPr>
              <a:t>"</a:t>
            </a:r>
            <a:endParaRPr lang="fr-FR" sz="2800" dirty="0">
              <a:ln>
                <a:solidFill>
                  <a:schemeClr val="tx1"/>
                </a:solidFill>
              </a:ln>
              <a:solidFill>
                <a:srgbClr val="D60093"/>
              </a:solidFill>
            </a:endParaRPr>
          </a:p>
        </p:txBody>
      </p:sp>
      <p:sp>
        <p:nvSpPr>
          <p:cNvPr id="9" name="Titre 8"/>
          <p:cNvSpPr>
            <a:spLocks noGrp="1"/>
          </p:cNvSpPr>
          <p:nvPr>
            <p:ph type="title"/>
          </p:nvPr>
        </p:nvSpPr>
        <p:spPr>
          <a:xfrm>
            <a:off x="2880000" y="214290"/>
            <a:ext cx="3384000" cy="936000"/>
          </a:xfrm>
          <a:ln w="38100"/>
        </p:spPr>
        <p:style>
          <a:lnRef idx="3">
            <a:schemeClr val="lt1"/>
          </a:lnRef>
          <a:fillRef idx="1">
            <a:schemeClr val="accent4"/>
          </a:fillRef>
          <a:effectRef idx="1">
            <a:schemeClr val="accent4"/>
          </a:effectRef>
          <a:fontRef idx="minor">
            <a:schemeClr val="lt1"/>
          </a:fontRef>
        </p:style>
        <p:txBody>
          <a:bodyPr>
            <a:normAutofit fontScale="90000"/>
          </a:bodyPr>
          <a:lstStyle/>
          <a:p>
            <a:r>
              <a:rPr lang="ar-SA" sz="6600" b="1" dirty="0" smtClean="0">
                <a:ln w="19050">
                  <a:solidFill>
                    <a:schemeClr val="bg1"/>
                  </a:solidFill>
                </a:ln>
                <a:solidFill>
                  <a:srgbClr val="FF00FF"/>
                </a:solidFill>
                <a:latin typeface="Arial" pitchFamily="34" charset="0"/>
              </a:rPr>
              <a:t>حق أمين</a:t>
            </a:r>
            <a:endParaRPr lang="fr-FR" sz="6600" b="1" dirty="0">
              <a:ln w="19050">
                <a:solidFill>
                  <a:schemeClr val="bg1"/>
                </a:solidFill>
              </a:ln>
              <a:solidFill>
                <a:srgbClr val="FF00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hare.jpg"/>
          <p:cNvPicPr>
            <a:picLocks noChangeAspect="1"/>
          </p:cNvPicPr>
          <p:nvPr/>
        </p:nvPicPr>
        <p:blipFill>
          <a:blip r:embed="rId2" cstate="print">
            <a:lum bright="-10000"/>
          </a:blip>
          <a:stretch>
            <a:fillRect/>
          </a:stretch>
        </p:blipFill>
        <p:spPr>
          <a:xfrm>
            <a:off x="0" y="0"/>
            <a:ext cx="9144000" cy="6858000"/>
          </a:xfrm>
          <a:prstGeom prst="rect">
            <a:avLst/>
          </a:prstGeom>
        </p:spPr>
      </p:pic>
      <p:sp>
        <p:nvSpPr>
          <p:cNvPr id="2" name="Rectangle 1"/>
          <p:cNvSpPr/>
          <p:nvPr/>
        </p:nvSpPr>
        <p:spPr>
          <a:xfrm>
            <a:off x="1142976" y="1357298"/>
            <a:ext cx="6858048" cy="2677656"/>
          </a:xfrm>
          <a:prstGeom prst="rect">
            <a:avLst/>
          </a:prstGeom>
          <a:ln>
            <a:solidFill>
              <a:schemeClr val="bg1"/>
            </a:solidFill>
          </a:ln>
          <a:effectLst>
            <a:glow rad="228600">
              <a:schemeClr val="accent2">
                <a:satMod val="175000"/>
                <a:alpha val="40000"/>
              </a:schemeClr>
            </a:glow>
            <a:outerShdw blurRad="50800" dist="38100" dir="8100000" algn="tr" rotWithShape="0">
              <a:prstClr val="black">
                <a:alpha val="40000"/>
              </a:prstClr>
            </a:outerShdw>
          </a:effectLst>
          <a:scene3d>
            <a:camera prst="perspectiveBelow"/>
            <a:lightRig rig="threePt" dir="t"/>
          </a:scene3d>
        </p:spPr>
        <p:txBody>
          <a:bodyPr wrap="square">
            <a:spAutoFit/>
          </a:bodyPr>
          <a:lstStyle/>
          <a:p>
            <a:pPr algn="r"/>
            <a:r>
              <a:rPr lang="ar-SA" sz="2400" b="1" dirty="0" smtClean="0">
                <a:solidFill>
                  <a:schemeClr val="bg1"/>
                </a:solidFill>
              </a:rPr>
              <a:t>عن ابن عمر : أن عمر حين‌‌‌ قدم الشام ، قال لأبي عبيدة : اذهب بنا إلى منزلك ، قال : وما تصنع عندي ؟ ما تريد إلا أن تعصر عينيك علي . قال : فدخل ، فلم ير شيئا ، قال : أين متاعك ؟ لا أرى إلا لبدا وصحفة وشنا ، وأنت أمير ، أعندك طعام ؟ فقام أبو عبيدة إلى جونة ، فأخذ منها كسيرات ، فبكى عمر ، فقال له أبو عبيدة : قد قلت لك : إنك ستعصر عينيك علي يا أمير المؤمنين ، يكفيك ما يبلغك المقيل . قال عمر : </a:t>
            </a:r>
            <a:r>
              <a:rPr lang="ar-SA" sz="2400" b="1" dirty="0" smtClean="0"/>
              <a:t>غيرتنا الدنيا كلنا غيرك يا أبا عبيدة</a:t>
            </a:r>
            <a:r>
              <a:rPr lang="ar-SA" b="1" dirty="0" smtClean="0"/>
              <a:t> </a:t>
            </a:r>
            <a:endParaRPr lang="fr-FR" dirty="0"/>
          </a:p>
        </p:txBody>
      </p:sp>
      <p:sp>
        <p:nvSpPr>
          <p:cNvPr id="3" name="Rectangle 2"/>
          <p:cNvSpPr/>
          <p:nvPr/>
        </p:nvSpPr>
        <p:spPr>
          <a:xfrm>
            <a:off x="1285852" y="4357693"/>
            <a:ext cx="6572296" cy="1938992"/>
          </a:xfrm>
          <a:prstGeom prst="rect">
            <a:avLst/>
          </a:prstGeom>
          <a:ln>
            <a:solidFill>
              <a:schemeClr val="bg1"/>
            </a:solidFill>
          </a:ln>
          <a:effectLst>
            <a:glow rad="228600">
              <a:schemeClr val="accent2">
                <a:satMod val="175000"/>
                <a:alpha val="40000"/>
              </a:schemeClr>
            </a:glow>
          </a:effectLst>
          <a:scene3d>
            <a:camera prst="perspectiveBelow"/>
            <a:lightRig rig="threePt" dir="t"/>
          </a:scene3d>
        </p:spPr>
        <p:txBody>
          <a:bodyPr wrap="square">
            <a:spAutoFit/>
          </a:bodyPr>
          <a:lstStyle/>
          <a:p>
            <a:pPr algn="r"/>
            <a:r>
              <a:rPr lang="ar-SA" sz="2400" b="1" dirty="0" smtClean="0">
                <a:ln>
                  <a:solidFill>
                    <a:schemeClr val="tx2">
                      <a:lumMod val="50000"/>
                    </a:schemeClr>
                  </a:solidFill>
                </a:ln>
                <a:solidFill>
                  <a:schemeClr val="bg1"/>
                </a:solidFill>
                <a:effectLst/>
              </a:rPr>
              <a:t>عن مالك : أن عمر أرسل إلى أبي عبيدة بأربعة آلاف ، أو بأربع مائة دينار ، وقال للرسول : انظر ما يصنع بها ، قال : فقسمها أبو عبيدة ، ثم أرسل إلى معاذ بمثلها ، قال : فقسمها ، إلا شيئا قالت له امرأته نحتاج إليه ، فلما أخبر الرسول عمر ، قال : </a:t>
            </a:r>
            <a:r>
              <a:rPr lang="ar-SA" sz="2400" b="1" dirty="0" smtClean="0">
                <a:ln>
                  <a:solidFill>
                    <a:schemeClr val="tx2">
                      <a:lumMod val="50000"/>
                    </a:schemeClr>
                  </a:solidFill>
                </a:ln>
                <a:effectLst/>
              </a:rPr>
              <a:t>الحمد لله الذي جعل في الإسلام من يصنع</a:t>
            </a:r>
            <a:r>
              <a:rPr lang="ar-SA" b="1" dirty="0" smtClean="0">
                <a:ln>
                  <a:solidFill>
                    <a:schemeClr val="tx2">
                      <a:lumMod val="50000"/>
                    </a:schemeClr>
                  </a:solidFill>
                </a:ln>
                <a:effectLst/>
              </a:rPr>
              <a:t> </a:t>
            </a:r>
            <a:r>
              <a:rPr lang="ar-SA" sz="2400" b="1" dirty="0" smtClean="0">
                <a:ln>
                  <a:solidFill>
                    <a:schemeClr val="tx2">
                      <a:lumMod val="50000"/>
                    </a:schemeClr>
                  </a:solidFill>
                </a:ln>
                <a:effectLst/>
              </a:rPr>
              <a:t>هذا      </a:t>
            </a:r>
            <a:endParaRPr lang="fr-FR" sz="2400" dirty="0">
              <a:ln>
                <a:solidFill>
                  <a:schemeClr val="tx2">
                    <a:lumMod val="50000"/>
                  </a:schemeClr>
                </a:solidFill>
              </a:ln>
              <a:effectLst/>
            </a:endParaRPr>
          </a:p>
        </p:txBody>
      </p:sp>
      <p:sp>
        <p:nvSpPr>
          <p:cNvPr id="4" name="Titre 3"/>
          <p:cNvSpPr>
            <a:spLocks noGrp="1"/>
          </p:cNvSpPr>
          <p:nvPr>
            <p:ph type="title"/>
          </p:nvPr>
        </p:nvSpPr>
        <p:spPr>
          <a:xfrm>
            <a:off x="3178959" y="142852"/>
            <a:ext cx="3384000" cy="936000"/>
          </a:xfrm>
          <a:ln w="57150"/>
        </p:spPr>
        <p:style>
          <a:lnRef idx="3">
            <a:schemeClr val="lt1"/>
          </a:lnRef>
          <a:fillRef idx="1">
            <a:schemeClr val="accent2"/>
          </a:fillRef>
          <a:effectRef idx="1">
            <a:schemeClr val="accent2"/>
          </a:effectRef>
          <a:fontRef idx="minor">
            <a:schemeClr val="lt1"/>
          </a:fontRef>
        </p:style>
        <p:txBody>
          <a:bodyPr>
            <a:normAutofit fontScale="90000"/>
          </a:bodyPr>
          <a:lstStyle/>
          <a:p>
            <a:r>
              <a:rPr lang="ar-SA" sz="6600" b="1" dirty="0" smtClean="0">
                <a:ln w="19050">
                  <a:solidFill>
                    <a:schemeClr val="bg1"/>
                  </a:solidFill>
                </a:ln>
                <a:solidFill>
                  <a:srgbClr val="C00000"/>
                </a:solidFill>
                <a:latin typeface="Arial" pitchFamily="34" charset="0"/>
              </a:rPr>
              <a:t>حق أمين</a:t>
            </a:r>
            <a:endParaRPr lang="fr-FR" sz="6600" b="1" dirty="0">
              <a:ln w="19050">
                <a:solidFill>
                  <a:schemeClr val="bg1"/>
                </a:solidFill>
              </a:ln>
              <a:solidFill>
                <a:srgbClr val="C0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elight-electric-green-power-point-background-graphics-delight-electric-green-power-pointdelight-electric-green-power-point-297393.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3036083" y="188640"/>
            <a:ext cx="3384000" cy="936000"/>
          </a:xfrm>
          <a:ln w="38100"/>
        </p:spPr>
        <p:style>
          <a:lnRef idx="3">
            <a:schemeClr val="lt1"/>
          </a:lnRef>
          <a:fillRef idx="1">
            <a:schemeClr val="accent3"/>
          </a:fillRef>
          <a:effectRef idx="1">
            <a:schemeClr val="accent3"/>
          </a:effectRef>
          <a:fontRef idx="minor">
            <a:schemeClr val="lt1"/>
          </a:fontRef>
        </p:style>
        <p:txBody>
          <a:bodyPr>
            <a:noAutofit/>
          </a:bodyPr>
          <a:lstStyle/>
          <a:p>
            <a:r>
              <a:rPr lang="ar-SA" sz="6600" b="1" dirty="0" smtClean="0">
                <a:ln w="19050">
                  <a:solidFill>
                    <a:schemeClr val="bg1"/>
                  </a:solidFill>
                </a:ln>
                <a:solidFill>
                  <a:srgbClr val="006600"/>
                </a:solidFill>
                <a:latin typeface="Arial" pitchFamily="34" charset="0"/>
              </a:rPr>
              <a:t>حق أمين</a:t>
            </a:r>
            <a:endParaRPr lang="fr-FR" sz="6600" b="1" dirty="0">
              <a:ln w="19050">
                <a:solidFill>
                  <a:schemeClr val="bg1"/>
                </a:solidFill>
              </a:ln>
              <a:solidFill>
                <a:srgbClr val="006600"/>
              </a:solidFill>
            </a:endParaRPr>
          </a:p>
        </p:txBody>
      </p:sp>
      <p:sp>
        <p:nvSpPr>
          <p:cNvPr id="4" name="Rectangle 3"/>
          <p:cNvSpPr/>
          <p:nvPr/>
        </p:nvSpPr>
        <p:spPr>
          <a:xfrm>
            <a:off x="971600" y="1268760"/>
            <a:ext cx="7200000" cy="1569660"/>
          </a:xfrm>
          <a:prstGeom prst="rect">
            <a:avLst/>
          </a:prstGeom>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2400" b="1" dirty="0" smtClean="0"/>
              <a:t>وعن أبي ثعلبة – رضي الله عنه- قال : لقيتُ رسول الله – صل الله عليه وسلم – فقلتُ : يا رسول الله، ادفعني إلى رجل حسن التعليم ، فدفعني إلى أبي عبيدة بن الجراح – رضي الله عنه- ، ثم قال : " دفعتُكَ إلى رَجُلٍ يُحسن تعليمك وأدبك "</a:t>
            </a:r>
            <a:endParaRPr lang="fr-FR" sz="2400" dirty="0"/>
          </a:p>
        </p:txBody>
      </p:sp>
      <p:sp>
        <p:nvSpPr>
          <p:cNvPr id="5" name="Rectangle 4"/>
          <p:cNvSpPr/>
          <p:nvPr/>
        </p:nvSpPr>
        <p:spPr>
          <a:xfrm>
            <a:off x="972000" y="2996952"/>
            <a:ext cx="7200000" cy="1138773"/>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a:spAutoFit/>
          </a:bodyPr>
          <a:lstStyle/>
          <a:p>
            <a:pPr lvl="0" algn="ctr" fontAlgn="base">
              <a:spcBef>
                <a:spcPct val="0"/>
              </a:spcBef>
              <a:spcAft>
                <a:spcPct val="0"/>
              </a:spcAft>
            </a:pPr>
            <a:r>
              <a:rPr lang="ar-SA" sz="2000" b="1" dirty="0" smtClean="0">
                <a:solidFill>
                  <a:srgbClr val="000000"/>
                </a:solidFill>
                <a:latin typeface="Arial" pitchFamily="34" charset="0"/>
                <a:cs typeface="Arial" pitchFamily="34" charset="0"/>
              </a:rPr>
              <a:t>أهل الشام قالوا لأبي عبيدة بن الجراح ”خذ من خيلنا صدقة“ فأبى ثم فكتب إلي عمر بن الخطاب فأبى,فكلموه أيضا فكتب إلى عمر بن الخطاب,فكتب إليه عمر بن الخطاب “إن أحبوا فخذها منهم، وارددها عليهم، وارزق رقيقهم “</a:t>
            </a:r>
            <a:r>
              <a:rPr lang="ar-SA" sz="2800" b="1" dirty="0" smtClean="0">
                <a:solidFill>
                  <a:srgbClr val="000000"/>
                </a:solidFill>
                <a:latin typeface="Arial" pitchFamily="34" charset="0"/>
                <a:cs typeface="Arial" pitchFamily="34" charset="0"/>
              </a:rPr>
              <a:t> </a:t>
            </a:r>
          </a:p>
        </p:txBody>
      </p:sp>
      <p:sp>
        <p:nvSpPr>
          <p:cNvPr id="7" name="Rectangle 6"/>
          <p:cNvSpPr/>
          <p:nvPr/>
        </p:nvSpPr>
        <p:spPr>
          <a:xfrm>
            <a:off x="972000" y="4221088"/>
            <a:ext cx="7200000" cy="2308324"/>
          </a:xfrm>
          <a:prstGeom prst="rect">
            <a:avLst/>
          </a:prstGeom>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2400" b="1" dirty="0" smtClean="0"/>
              <a:t>بلغ عمر أن أبا عبيدة حصر بالشام ونال منه العدو فكتب إليه عمر أما بعد فإنه ما نزل بعبد مؤمن شدة إلا جعل الله بعدها فرجا وإنه لا يغلب عسر يسرين " يا أيها الذين آمنوا اصبروا وصابروا ورابطوا " فكتب إليه أبو عبيدة أما بعد فإن الله يقول " إنما الحياة الدنيا لعب ولهو " إلى قوله " متاع الغرور " قال فخرج عمر بكتابه فقرأه على المنبر فقال يا أهل المدينة إنما يعرض بكم أبو عبيدة أو بي ارغبوا في الجهاد</a:t>
            </a:r>
            <a:endParaRPr lang="fr-FR"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png"/>
          <p:cNvPicPr>
            <a:picLocks noChangeAspect="1"/>
          </p:cNvPicPr>
          <p:nvPr/>
        </p:nvPicPr>
        <p:blipFill>
          <a:blip r:embed="rId2" cstate="print"/>
          <a:stretch>
            <a:fillRect/>
          </a:stretch>
        </p:blipFill>
        <p:spPr>
          <a:xfrm>
            <a:off x="0" y="0"/>
            <a:ext cx="9144000" cy="6858000"/>
          </a:xfrm>
          <a:prstGeom prst="rect">
            <a:avLst/>
          </a:prstGeom>
        </p:spPr>
      </p:pic>
      <p:sp>
        <p:nvSpPr>
          <p:cNvPr id="3" name="Titre 2"/>
          <p:cNvSpPr>
            <a:spLocks noGrp="1"/>
          </p:cNvSpPr>
          <p:nvPr>
            <p:ph type="title"/>
          </p:nvPr>
        </p:nvSpPr>
        <p:spPr>
          <a:xfrm>
            <a:off x="457200" y="274638"/>
            <a:ext cx="8229600" cy="1143000"/>
          </a:xfrm>
        </p:spPr>
        <p:txBody>
          <a:bodyPr>
            <a:normAutofit/>
          </a:bodyPr>
          <a:lstStyle/>
          <a:p>
            <a:r>
              <a:rPr lang="ar-SA" sz="6600" b="1" dirty="0" smtClean="0">
                <a:solidFill>
                  <a:srgbClr val="FF0066"/>
                </a:solidFill>
                <a:latin typeface="Arial" pitchFamily="34" charset="0"/>
                <a:cs typeface="Arial" pitchFamily="34" charset="0"/>
              </a:rPr>
              <a:t>مواقف</a:t>
            </a:r>
            <a:r>
              <a:rPr lang="ar-MA" sz="6600" b="1" dirty="0" smtClean="0">
                <a:solidFill>
                  <a:srgbClr val="FF0066"/>
                </a:solidFill>
                <a:latin typeface="Arial" pitchFamily="34" charset="0"/>
                <a:cs typeface="Arial" pitchFamily="34" charset="0"/>
              </a:rPr>
              <a:t> ابو عبيدة</a:t>
            </a:r>
            <a:endParaRPr lang="fr-FR" sz="6600" b="1" dirty="0">
              <a:solidFill>
                <a:srgbClr val="FF0066"/>
              </a:solidFill>
              <a:latin typeface="Arial" pitchFamily="34" charset="0"/>
              <a:cs typeface="Arial" pitchFamily="34" charset="0"/>
            </a:endParaRPr>
          </a:p>
        </p:txBody>
      </p:sp>
      <p:sp>
        <p:nvSpPr>
          <p:cNvPr id="4" name="ZoneTexte 3"/>
          <p:cNvSpPr txBox="1"/>
          <p:nvPr/>
        </p:nvSpPr>
        <p:spPr>
          <a:xfrm>
            <a:off x="2915816" y="1844824"/>
            <a:ext cx="3312368" cy="3323987"/>
          </a:xfrm>
          <a:prstGeom prst="rect">
            <a:avLst/>
          </a:prstGeom>
          <a:noFill/>
        </p:spPr>
        <p:txBody>
          <a:bodyPr wrap="square" rtlCol="0">
            <a:spAutoFit/>
          </a:bodyPr>
          <a:lstStyle/>
          <a:p>
            <a:pPr algn="r"/>
            <a:r>
              <a:rPr lang="ar-MA" sz="3200" b="1" dirty="0" smtClean="0"/>
              <a:t>غزوة بدر</a:t>
            </a:r>
          </a:p>
          <a:p>
            <a:pPr algn="r"/>
            <a:r>
              <a:rPr lang="ar-MA" sz="3200" b="1" dirty="0" smtClean="0"/>
              <a:t>غزوة أحد</a:t>
            </a:r>
          </a:p>
          <a:p>
            <a:pPr algn="r"/>
            <a:r>
              <a:rPr lang="ar-MA" sz="3200" b="1" dirty="0" smtClean="0"/>
              <a:t>غزوة الخبط</a:t>
            </a:r>
          </a:p>
          <a:p>
            <a:pPr marL="971550" lvl="1" indent="-514350" algn="r">
              <a:buClr>
                <a:srgbClr val="C00000"/>
              </a:buClr>
              <a:buSzPct val="100000"/>
            </a:pPr>
            <a:r>
              <a:rPr lang="ar-MA" sz="3200" b="1" dirty="0" smtClean="0"/>
              <a:t>غزوة ذات</a:t>
            </a:r>
            <a:r>
              <a:rPr lang="ar-SA" sz="3200" b="1" dirty="0" smtClean="0"/>
              <a:t> </a:t>
            </a:r>
            <a:r>
              <a:rPr lang="ar-MA" sz="3200" b="1" dirty="0" smtClean="0"/>
              <a:t>السلاسل</a:t>
            </a:r>
          </a:p>
          <a:p>
            <a:pPr marL="971550" lvl="1" indent="-514350" algn="r">
              <a:buClr>
                <a:srgbClr val="C00000"/>
              </a:buClr>
              <a:buSzPct val="100000"/>
            </a:pPr>
            <a:r>
              <a:rPr lang="ar-MA" sz="3200" b="1" dirty="0" smtClean="0"/>
              <a:t>يوم السقيفة</a:t>
            </a:r>
          </a:p>
          <a:p>
            <a:pPr algn="r"/>
            <a:r>
              <a:rPr lang="ar-MA" sz="3200" b="1" dirty="0" smtClean="0"/>
              <a:t>عام الطاعون</a:t>
            </a:r>
            <a:endParaRPr lang="ar-MA" b="1" dirty="0" smtClean="0"/>
          </a:p>
          <a:p>
            <a:pPr algn="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 (1).png"/>
          <p:cNvPicPr>
            <a:picLocks noChangeAspect="1"/>
          </p:cNvPicPr>
          <p:nvPr/>
        </p:nvPicPr>
        <p:blipFill>
          <a:blip r:embed="rId2" cstate="print">
            <a:lum bright="-10000"/>
          </a:blip>
          <a:stretch>
            <a:fillRect/>
          </a:stretch>
        </p:blipFill>
        <p:spPr>
          <a:xfrm rot="5400000">
            <a:off x="1143000" y="-1143000"/>
            <a:ext cx="6858000" cy="9144000"/>
          </a:xfrm>
          <a:prstGeom prst="rect">
            <a:avLst/>
          </a:prstGeom>
        </p:spPr>
      </p:pic>
      <p:sp>
        <p:nvSpPr>
          <p:cNvPr id="30721" name="Rectangle 1"/>
          <p:cNvSpPr>
            <a:spLocks noChangeArrowheads="1"/>
          </p:cNvSpPr>
          <p:nvPr/>
        </p:nvSpPr>
        <p:spPr bwMode="auto">
          <a:xfrm>
            <a:off x="827584" y="687184"/>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raditional Arabic" pitchFamily="18" charset="-78"/>
              </a:rPr>
              <a:t>في غزوة بدر </a:t>
            </a:r>
            <a:r>
              <a:rPr kumimoji="0" lang="ar-SA" sz="2400" b="1" i="0" u="none" strike="noStrike" cap="none" normalizeH="0" baseline="0" dirty="0" smtClean="0">
                <a:ln>
                  <a:noFill/>
                </a:ln>
                <a:solidFill>
                  <a:srgbClr val="000000"/>
                </a:solidFill>
                <a:effectLst/>
                <a:latin typeface="Traditional Arabic" pitchFamily="18" charset="-78"/>
              </a:rPr>
              <a:t>جعل أبو (أبو عبيدة) يتصدّى لأبي عبيدة، فجعل أبو عبيدة يحيد عنه، فلمّا أكثر قصدَه فقتله، فأنزل الله هذه الآية</a:t>
            </a:r>
            <a:endParaRPr kumimoji="0" lang="en-US" sz="2400" b="0" i="0" u="none" strike="noStrike" cap="none" normalizeH="0" baseline="0" dirty="0" smtClean="0">
              <a:ln>
                <a:noFill/>
              </a:ln>
              <a:solidFill>
                <a:srgbClr val="000000"/>
              </a:solidFill>
              <a:effectLst/>
              <a:latin typeface="Traditional Arabic" pitchFamily="18" charset="-78"/>
            </a:endParaRPr>
          </a:p>
          <a:p>
            <a:pPr marL="0" marR="0" lvl="0" indent="179388" algn="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raditional Arabic" pitchFamily="18" charset="-78"/>
              </a:rPr>
              <a:t>  </a:t>
            </a:r>
            <a:endParaRPr kumimoji="0" lang="en-US" sz="24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827584" y="3284984"/>
            <a:ext cx="7776864" cy="3416320"/>
          </a:xfrm>
          <a:prstGeom prst="rect">
            <a:avLst/>
          </a:prstGeom>
          <a:solidFill>
            <a:schemeClr val="bg1"/>
          </a:solidFill>
        </p:spPr>
        <p:txBody>
          <a:bodyPr wrap="square">
            <a:spAutoFit/>
          </a:bodyPr>
          <a:lstStyle/>
          <a:p>
            <a:pPr algn="r" rtl="1"/>
            <a:r>
              <a:rPr lang="ar-SA" sz="2400" b="1" dirty="0" smtClean="0"/>
              <a:t>قول أبوبكر الصديق -رضي الله عنه-: { </a:t>
            </a:r>
            <a:r>
              <a:rPr lang="ar-SA" sz="2400" b="1" dirty="0" smtClean="0">
                <a:solidFill>
                  <a:srgbClr val="FF0000"/>
                </a:solidFill>
              </a:rPr>
              <a:t>لما كان يوم أحد، </a:t>
            </a:r>
            <a:r>
              <a:rPr lang="ar-SA" sz="2400" b="1" dirty="0" smtClean="0"/>
              <a:t>ورمي الرسول –صل</a:t>
            </a:r>
            <a:r>
              <a:rPr lang="fr-FR" sz="2400" b="1" dirty="0" smtClean="0"/>
              <a:t> </a:t>
            </a:r>
            <a:r>
              <a:rPr lang="ar-SA" sz="2400" b="1" dirty="0" smtClean="0"/>
              <a:t> الله عليه وسلم- حتى دخلت في وجنته حلقتان من المغفر، أقبلت أسعى إلى رسول الله –صل</a:t>
            </a:r>
            <a:r>
              <a:rPr lang="fr-FR" sz="2400" b="1" dirty="0" smtClean="0"/>
              <a:t> </a:t>
            </a:r>
            <a:r>
              <a:rPr lang="ar-SA" sz="2400" b="1" dirty="0" smtClean="0"/>
              <a:t>الله عليه وسلم-، وإنسان قد أقبل من قبل المشرق </a:t>
            </a:r>
            <a:r>
              <a:rPr lang="ar-SA" sz="2400" b="1" u="sng" dirty="0" smtClean="0">
                <a:solidFill>
                  <a:srgbClr val="FF0000"/>
                </a:solidFill>
              </a:rPr>
              <a:t>يطير طيرانا، </a:t>
            </a:r>
            <a:r>
              <a:rPr lang="ar-SA" sz="2400" b="1" dirty="0" smtClean="0"/>
              <a:t>فقلت: اللهم اجعله طاعة، حتى إذا توافينا إلى رسول الله –صل</a:t>
            </a:r>
            <a:r>
              <a:rPr lang="fr-FR" sz="2400" b="1" dirty="0" smtClean="0"/>
              <a:t> </a:t>
            </a:r>
            <a:r>
              <a:rPr lang="ar-SA" sz="2400" b="1" dirty="0" smtClean="0"/>
              <a:t>الله عليه وسلم- إذا هو أبو عبيدة بن الجراح قد سبقني، فقال: </a:t>
            </a:r>
            <a:r>
              <a:rPr lang="ar-MA" sz="2400" b="1" dirty="0" smtClean="0">
                <a:solidFill>
                  <a:srgbClr val="FF0066"/>
                </a:solidFill>
              </a:rPr>
              <a:t>أ</a:t>
            </a:r>
            <a:r>
              <a:rPr lang="ar-SA" sz="2400" b="1" dirty="0" smtClean="0">
                <a:solidFill>
                  <a:srgbClr val="FF0066"/>
                </a:solidFill>
              </a:rPr>
              <a:t>سألك بالله يا أبا بكر أن تتركني فأنزعها من وجه رسول الله –صل</a:t>
            </a:r>
            <a:r>
              <a:rPr lang="fr-FR" sz="2400" b="1" dirty="0" smtClean="0">
                <a:solidFill>
                  <a:srgbClr val="FF0066"/>
                </a:solidFill>
              </a:rPr>
              <a:t> </a:t>
            </a:r>
            <a:r>
              <a:rPr lang="ar-SA" sz="2400" b="1" dirty="0" smtClean="0">
                <a:solidFill>
                  <a:srgbClr val="FF0066"/>
                </a:solidFill>
              </a:rPr>
              <a:t> الله عليه وسلم</a:t>
            </a:r>
            <a:r>
              <a:rPr lang="ar-SA" sz="2400" b="1" dirty="0" smtClean="0"/>
              <a:t>، فتركته، فأخذ أبو عبيدة بثنيته إحدى حلقتي المغفر، فنزعها وسقط على الأرض وسقطت ثنيته معه، ثم أخذ الحلقة الأخرى بثنيته الأخرى فسقطت، </a:t>
            </a:r>
            <a:r>
              <a:rPr lang="ar-SA" sz="2400" b="1" dirty="0" smtClean="0">
                <a:solidFill>
                  <a:srgbClr val="FF0066"/>
                </a:solidFill>
              </a:rPr>
              <a:t>فكان أبو عبيدة في الناس أثرم }.</a:t>
            </a:r>
            <a:endParaRPr lang="ar-SA" sz="2400" dirty="0">
              <a:solidFill>
                <a:srgbClr val="FF0066"/>
              </a:solidFill>
            </a:endParaRPr>
          </a:p>
        </p:txBody>
      </p:sp>
      <p:sp>
        <p:nvSpPr>
          <p:cNvPr id="5" name="Rectangle 4"/>
          <p:cNvSpPr/>
          <p:nvPr/>
        </p:nvSpPr>
        <p:spPr>
          <a:xfrm>
            <a:off x="899592" y="1412776"/>
            <a:ext cx="7704856" cy="1569660"/>
          </a:xfrm>
          <a:prstGeom prst="rect">
            <a:avLst/>
          </a:prstGeom>
          <a:solidFill>
            <a:schemeClr val="bg1"/>
          </a:solidFill>
        </p:spPr>
        <p:txBody>
          <a:bodyPr wrap="square">
            <a:spAutoFit/>
          </a:bodyPr>
          <a:lstStyle/>
          <a:p>
            <a:pPr algn="r"/>
            <a:r>
              <a:rPr lang="ar-MA" sz="2400" b="1" dirty="0" smtClean="0">
                <a:solidFill>
                  <a:srgbClr val="FF0066"/>
                </a:solidFill>
              </a:rPr>
              <a:t>{لَا تَجِدُ قَوْمًا يُؤْمِنُونَ بِاللَّهِ وَالْيَوْمِ الْآخِرِ يُوَادُّونَ مَنْ حَادَّ اللَّهَ وَرَسُولَهُ وَلَوْ كَانُوا آبَاءَهُمْ أَوْ أَبْنَاءَهُمْ أَوْ إِخْوَانَهُمْ أَوْ عَشِيرَتَهُمْ أُولَئِكَ كَتَبَ فِي قُلُوبِهِمُ الْإِيمَانَ وَأَيَّدَهُمْ بِرُوحٍ مِنْهُ وَيُدْخِلُهُمْ جَنَّاتٍ تَجْرِي مِنْ تَحْتِهَا الْأَنْهَارُ خَالِدِينَ فِيهَا رَضِيَ اللَّهُ عَنْهُمْ وَرَضُوا عَنْهُ أُولَئِكَ حِزْبُ اللَّهِ أَلَا إِنَّ حِزْبَ اللَّهِ هُمُ الْمُفْلِحُونَ}</a:t>
            </a:r>
            <a:endParaRPr lang="fr-FR" sz="24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Rectangle 1"/>
          <p:cNvSpPr/>
          <p:nvPr/>
        </p:nvSpPr>
        <p:spPr>
          <a:xfrm>
            <a:off x="0" y="332656"/>
            <a:ext cx="9144000" cy="6124754"/>
          </a:xfrm>
          <a:prstGeom prst="rect">
            <a:avLst/>
          </a:prstGeom>
        </p:spPr>
        <p:txBody>
          <a:bodyPr wrap="square">
            <a:spAutoFit/>
          </a:bodyPr>
          <a:lstStyle/>
          <a:p>
            <a:pPr algn="r"/>
            <a:r>
              <a:rPr lang="ar-MA" sz="2800" b="1" dirty="0" smtClean="0"/>
              <a:t>عَنْ جَابِرٍ رضي الله عنه قَالَ : بَعَثَنَا رَسُولُ اللَّهِ صل الله عليه وسلم وَأَمَّرَ عَلَيْنَا أَبَا عُبَيْدَةَ نَتَلَقَّى عِيراً لِقُرَيْشٍ وَزَوَّدَنَا جِرَاباً مِنْ تَمْرٍ لَمْ يَجِدْ لَنَا غَيْرَهُ فَكَانَ أَبُو عُبَيْدَةَ يُعْطِينَا تَمْرَةً تَمْرَةً - قَالَ - فَقُلْتُ كَيْفَ كُنْتُمْ تَصْنَعُونَ بِهَا قَالَ نَمَصُّهَا كَمَا يَمَصُّ الصَّبِىُّ ثُمَّ نَشْرَبُ عَلَيْهَا مِنَ الْمَاءِ فَتَكْفِينَا يَوْمَنَا إِلَى اللَّيْلِ وَكُنَّا نَضْرِبُ بِعِصِيِّنَا</a:t>
            </a:r>
            <a:r>
              <a:rPr lang="ar-MA" sz="2800" b="1" u="sng" dirty="0" smtClean="0"/>
              <a:t> </a:t>
            </a:r>
            <a:r>
              <a:rPr lang="ar-MA" sz="2800" b="1" u="sng" dirty="0" smtClean="0">
                <a:solidFill>
                  <a:schemeClr val="bg1"/>
                </a:solidFill>
              </a:rPr>
              <a:t>الْخَبَطَ</a:t>
            </a:r>
            <a:r>
              <a:rPr lang="ar-MA" sz="2800" b="1" u="sng" dirty="0" smtClean="0"/>
              <a:t> </a:t>
            </a:r>
            <a:r>
              <a:rPr lang="ar-MA" sz="2800" b="1" dirty="0" smtClean="0"/>
              <a:t>ثُمَّ نَبُلُّهُ بِالْمَاءِ فَنَأْكُلُهُ قَالَ وَانْطَلَقْنَا عَلَى سَاحِلِ الْبَحْرِ فَرُفِعَ لَنَا عَلَى سَاحِلِ الْبَحْرِ كَهَيْئَةِ الْكَثِيبِ الضَّخْمِ فَأَتَيْنَاهُ فَإِذَا هِىَ دَابَّةٌ تُدْعَى الْعَنْبَرَ قَالَ قَالَ أَبُو عُبَيْدَةَ مَيْتَةٌ ثُمَّ قَالَ لاَ بَلْ نَحْنُ رُسُلُ رَسُولِ اللَّهِ صل الله عليه وسلم وَفِى سَبِيلِ اللَّهِ وَقَدِ اضْطُرِرْتُمْ فَكُلُوا قَالَ فَأَقَمْنَا عَلَيْهِ شَهْراً وَنَحْنُ ثَلاَثُ مِائَةٍ حَتَّى سَمِنَّا قَالَ وَلَقَدْ رَأَيْتُنَا نَغْتَرِفُ مِنْ وَقْبِ عَيْنِهِ بِالْقِلاَلِ الدُّهْنَ وَنَقْتَطِعُ مِنْهُ الْفِدَرَ كَالثَّوْرِ - أَوْ كَقَدْرِ الثَّوْرِ - فَلَقَدْ أَخَذَ مِنَّا أَبُو عُبَيْدَةَ ثَلاَثَةَ عَشَرَ رَجُلاً فَأَقْعَدَهُمْ فِى وَقْبِ عَيْنِهِ وَأَخَذَ ضِلَعاً مِنْ أَضْلاَعِهِ فَأَقَامَهَا ثُمَّ رَحَلَ أَعْظَمَ بَعِيرٍ مَعَنَا فَمَرَّ مِنْ تَحْتِهَا وَتَزَوَّدْنَا مِنْ لَحْمِهِ وَشَائِقَ فَلَمَّا قَدِمْنَا الْمَدِينَةَ أَتَيْنَا رَسُولَ اللَّهِ صل الله عليه وسلم فَذَكَرْنَا ذَلِكَ لَهُ فَقَالَ « هُوَ رِزْقٌ أَخْرَجَهُ اللَّهُ لَكُمْ فَهَلْ مَعَكُمْ مِنْ لَحْمِهِ شَيْءٌ فَتُطْعِمُونَا ؟ قَالَ : فَأَرْسَلْنَا إِلَى رَسُولِ اللَّهِ صل الله عليه وسلم مِنْهُ فَأَكَلَهُ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 (1).png"/>
          <p:cNvPicPr>
            <a:picLocks noChangeAspect="1"/>
          </p:cNvPicPr>
          <p:nvPr/>
        </p:nvPicPr>
        <p:blipFill>
          <a:blip r:embed="rId2" cstate="print">
            <a:lum bright="-10000"/>
          </a:blip>
          <a:stretch>
            <a:fillRect/>
          </a:stretch>
        </p:blipFill>
        <p:spPr>
          <a:xfrm rot="5400000">
            <a:off x="1143000" y="-1143000"/>
            <a:ext cx="6858000" cy="9144000"/>
          </a:xfrm>
          <a:prstGeom prst="rect">
            <a:avLst/>
          </a:prstGeom>
        </p:spPr>
      </p:pic>
      <p:sp>
        <p:nvSpPr>
          <p:cNvPr id="29697" name="Rectangle 1"/>
          <p:cNvSpPr>
            <a:spLocks noChangeArrowheads="1"/>
          </p:cNvSpPr>
          <p:nvPr/>
        </p:nvSpPr>
        <p:spPr bwMode="auto">
          <a:xfrm>
            <a:off x="899592" y="684932"/>
            <a:ext cx="734481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ar-SA" sz="2800" b="1" i="0" u="none" strike="noStrike" cap="none" normalizeH="0" baseline="0" dirty="0" smtClean="0">
                <a:ln>
                  <a:noFill/>
                </a:ln>
                <a:solidFill>
                  <a:srgbClr val="000000"/>
                </a:solidFill>
                <a:effectLst/>
                <a:latin typeface="Arial" pitchFamily="34" charset="0"/>
                <a:cs typeface="Arial" pitchFamily="34" charset="0"/>
              </a:rPr>
              <a:t>عمرو بن العاص قال لأبي عبيدة: "إنما قدمت عليَّ مددًا لي، وليس لك أن تؤُمَّنِي، وأنا الأمير، وإنما أرسلك النبي</a:t>
            </a:r>
            <a:r>
              <a:rPr kumimoji="0" lang="ar-MA" sz="2800" b="1" i="0" u="none" strike="noStrike" cap="none" normalizeH="0" baseline="0" dirty="0" smtClean="0">
                <a:ln>
                  <a:noFill/>
                </a:ln>
                <a:solidFill>
                  <a:srgbClr val="000000"/>
                </a:solidFill>
                <a:effectLst/>
                <a:latin typeface="Arial" pitchFamily="34" charset="0"/>
                <a:cs typeface="Arial" pitchFamily="34" charset="0"/>
              </a:rPr>
              <a:t> صل الله عليه وسلم </a:t>
            </a:r>
            <a:r>
              <a:rPr lang="ar-SA" sz="2800" b="1" dirty="0" smtClean="0">
                <a:solidFill>
                  <a:srgbClr val="000000"/>
                </a:solidFill>
                <a:latin typeface="Arial" pitchFamily="34" charset="0"/>
                <a:cs typeface="Arial" pitchFamily="34" charset="0"/>
              </a:rPr>
              <a:t>إليَّ مددًا</a:t>
            </a:r>
            <a:r>
              <a:rPr lang="ar-MA" sz="2800" b="1" dirty="0" smtClean="0">
                <a:solidFill>
                  <a:srgbClr val="000000"/>
                </a:solidFill>
                <a:latin typeface="Arial" pitchFamily="34" charset="0"/>
                <a:cs typeface="Arial" pitchFamily="34" charset="0"/>
              </a:rPr>
              <a:t>“</a:t>
            </a:r>
            <a:r>
              <a:rPr lang="fr-FR" sz="2800" dirty="0" smtClean="0">
                <a:latin typeface="Arial" pitchFamily="34" charset="0"/>
                <a:cs typeface="Arial" pitchFamily="34" charset="0"/>
              </a:rPr>
              <a:t> </a:t>
            </a:r>
            <a:r>
              <a:rPr kumimoji="0" lang="fr-FR" sz="1200" b="1" i="0" u="none" strike="noStrike" cap="none" normalizeH="0" baseline="0" dirty="0" smtClean="0">
                <a:ln>
                  <a:noFill/>
                </a:ln>
                <a:solidFill>
                  <a:srgbClr val="000000"/>
                </a:solidFill>
                <a:effectLst/>
                <a:latin typeface="Arial" pitchFamily="34" charset="0"/>
                <a:cs typeface="Arial" pitchFamily="34" charset="0"/>
              </a:rPr>
              <a:t>    </a:t>
            </a:r>
          </a:p>
        </p:txBody>
      </p:sp>
      <p:sp>
        <p:nvSpPr>
          <p:cNvPr id="5" name="Rectangle 4"/>
          <p:cNvSpPr/>
          <p:nvPr/>
        </p:nvSpPr>
        <p:spPr>
          <a:xfrm>
            <a:off x="1079612" y="2708920"/>
            <a:ext cx="6984776" cy="954107"/>
          </a:xfrm>
          <a:prstGeom prst="rect">
            <a:avLst/>
          </a:prstGeom>
        </p:spPr>
        <p:txBody>
          <a:bodyPr wrap="square">
            <a:spAutoFit/>
          </a:bodyPr>
          <a:lstStyle/>
          <a:p>
            <a:pPr algn="ctr"/>
            <a:r>
              <a:rPr lang="ar-MA" sz="2800" b="1" dirty="0" smtClean="0"/>
              <a:t>فتكلم المهاجرون فقالوا لعمرو: "كلا، بل أنت أمير أصحابك وهو أمير أصحابه".</a:t>
            </a:r>
            <a:endParaRPr lang="fr-FR" sz="2800" dirty="0"/>
          </a:p>
        </p:txBody>
      </p:sp>
      <p:sp>
        <p:nvSpPr>
          <p:cNvPr id="29699" name="Rectangle 3"/>
          <p:cNvSpPr>
            <a:spLocks noChangeArrowheads="1"/>
          </p:cNvSpPr>
          <p:nvPr/>
        </p:nvSpPr>
        <p:spPr bwMode="auto">
          <a:xfrm>
            <a:off x="863588" y="3913331"/>
            <a:ext cx="7416824" cy="14465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MA" sz="2400" b="1" i="0" u="none" strike="noStrike" cap="none" normalizeH="0" baseline="0" dirty="0" smtClean="0">
                <a:ln>
                  <a:noFill/>
                </a:ln>
                <a:solidFill>
                  <a:srgbClr val="000000"/>
                </a:solidFill>
                <a:effectLst/>
                <a:latin typeface="Arial" pitchFamily="34" charset="0"/>
                <a:cs typeface="Arial" pitchFamily="34" charset="0"/>
              </a:rPr>
              <a:t>ل</a:t>
            </a:r>
            <a:r>
              <a:rPr kumimoji="0" lang="ar-SA" sz="2400" b="1" i="0" u="none" strike="noStrike" cap="none" normalizeH="0" baseline="0" dirty="0" smtClean="0">
                <a:ln>
                  <a:noFill/>
                </a:ln>
                <a:solidFill>
                  <a:srgbClr val="000000"/>
                </a:solidFill>
                <a:effectLst/>
                <a:latin typeface="Arial" pitchFamily="34" charset="0"/>
                <a:cs typeface="Arial" pitchFamily="34" charset="0"/>
              </a:rPr>
              <a:t>تطمئن يا عمرو، ولتعلمَنَّ أن آخر ما عهد إليَّ رسول الل</a:t>
            </a:r>
            <a:r>
              <a:rPr lang="ar-MA" sz="2400" b="1" dirty="0" smtClean="0">
                <a:solidFill>
                  <a:srgbClr val="000000"/>
                </a:solidFill>
                <a:latin typeface="Arial" pitchFamily="34" charset="0"/>
                <a:cs typeface="Arial" pitchFamily="34" charset="0"/>
              </a:rPr>
              <a:t>ه صل عليه وسلم أن قال</a:t>
            </a:r>
            <a:r>
              <a:rPr lang="ar-MA" sz="2800" b="1" dirty="0" smtClean="0">
                <a:latin typeface="Arial" pitchFamily="34" charset="0"/>
                <a:cs typeface="Arial" pitchFamily="34" charset="0"/>
              </a:rPr>
              <a:t>”إذ</a:t>
            </a:r>
            <a:r>
              <a:rPr kumimoji="0" lang="ar-SA" sz="2800" b="1" i="0" u="none" strike="noStrike" cap="none" normalizeH="0" baseline="0" dirty="0" smtClean="0">
                <a:ln>
                  <a:noFill/>
                </a:ln>
                <a:effectLst/>
                <a:latin typeface="Arial" pitchFamily="34" charset="0"/>
                <a:cs typeface="Arial" pitchFamily="34" charset="0"/>
              </a:rPr>
              <a:t>َا قَدِمْتَ عَلَى صَاحِبِكَ فَتَطَاوَعَا وَلاَ تَخْتَلِفَا</a:t>
            </a:r>
            <a:r>
              <a:rPr kumimoji="0" lang="ar-MA" sz="2800" b="1" i="0" u="none" strike="noStrike" cap="none" normalizeH="0" baseline="0" dirty="0" smtClean="0">
                <a:ln>
                  <a:noFill/>
                </a:ln>
                <a:effectLst/>
                <a:latin typeface="Arial" pitchFamily="34" charset="0"/>
                <a:cs typeface="Arial" pitchFamily="34" charset="0"/>
              </a:rPr>
              <a:t>“</a:t>
            </a:r>
            <a:r>
              <a:rPr kumimoji="0" lang="fr-FR" sz="2800" b="1" i="0" u="none" strike="noStrike" cap="none" normalizeH="0" baseline="0" dirty="0" smtClean="0">
                <a:ln>
                  <a:noFill/>
                </a:ln>
                <a:effectLst/>
                <a:latin typeface="Arial" pitchFamily="34" charset="0"/>
                <a:cs typeface="Arial" pitchFamily="34" charset="0"/>
              </a:rPr>
              <a:t> </a:t>
            </a:r>
            <a:r>
              <a:rPr kumimoji="0" lang="ar-MA" sz="2800" b="1" i="0" u="none" strike="noStrike" cap="none" normalizeH="0" baseline="0" dirty="0" smtClean="0">
                <a:ln>
                  <a:noFill/>
                </a:ln>
                <a:effectLst/>
                <a:latin typeface="Arial" pitchFamily="34" charset="0"/>
                <a:cs typeface="Arial" pitchFamily="34" charset="0"/>
              </a:rPr>
              <a:t>          </a:t>
            </a:r>
            <a:r>
              <a:rPr kumimoji="0" lang="ar-SA" sz="2800" b="1" i="0" u="none" strike="noStrike" cap="none" normalizeH="0" baseline="0" dirty="0" smtClean="0">
                <a:ln>
                  <a:noFill/>
                </a:ln>
                <a:solidFill>
                  <a:srgbClr val="008000"/>
                </a:solidFill>
                <a:effectLst/>
                <a:latin typeface="Arial" pitchFamily="34" charset="0"/>
                <a:cs typeface="Arial" pitchFamily="34" charset="0"/>
              </a:rPr>
              <a:t>وإنك والله إن عصيتني لأطيعنَّك</a:t>
            </a:r>
            <a:endParaRPr kumimoji="0" lang="ar-MA" sz="2800" b="1" i="0" u="none" strike="noStrike" cap="none" normalizeH="0" baseline="0" dirty="0" smtClean="0">
              <a:ln>
                <a:noFill/>
              </a:ln>
              <a:solidFill>
                <a:srgbClr val="008000"/>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200" b="1"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 (1).png"/>
          <p:cNvPicPr>
            <a:picLocks noChangeAspect="1"/>
          </p:cNvPicPr>
          <p:nvPr/>
        </p:nvPicPr>
        <p:blipFill>
          <a:blip r:embed="rId2" cstate="print">
            <a:lum bright="-10000"/>
          </a:blip>
          <a:stretch>
            <a:fillRect/>
          </a:stretch>
        </p:blipFill>
        <p:spPr>
          <a:xfrm rot="16200000">
            <a:off x="1143000" y="-1143000"/>
            <a:ext cx="6858000" cy="9144000"/>
          </a:xfrm>
          <a:prstGeom prst="rect">
            <a:avLst/>
          </a:prstGeom>
        </p:spPr>
      </p:pic>
      <p:sp>
        <p:nvSpPr>
          <p:cNvPr id="31746" name="AutoShape 2" descr="http://islamstory.com/sites/all/themes/islamstory/images/t_20.jpg"/>
          <p:cNvSpPr>
            <a:spLocks noChangeAspect="1" noChangeArrowheads="1"/>
          </p:cNvSpPr>
          <p:nvPr/>
        </p:nvSpPr>
        <p:spPr bwMode="auto">
          <a:xfrm>
            <a:off x="2586038" y="-2349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31750" name="Picture 6" descr="http://islamstory.com/sites/all/themes/islamstory/images/t_20.jpg"/>
          <p:cNvPicPr>
            <a:picLocks noChangeAspect="1" noChangeArrowheads="1"/>
          </p:cNvPicPr>
          <p:nvPr/>
        </p:nvPicPr>
        <p:blipFill>
          <a:blip r:embed="rId3" cstate="print"/>
          <a:srcRect/>
          <a:stretch>
            <a:fillRect/>
          </a:stretch>
        </p:blipFill>
        <p:spPr bwMode="auto">
          <a:xfrm>
            <a:off x="15076488" y="-234950"/>
            <a:ext cx="190500" cy="190500"/>
          </a:xfrm>
          <a:prstGeom prst="rect">
            <a:avLst/>
          </a:prstGeom>
          <a:noFill/>
        </p:spPr>
      </p:pic>
      <p:sp>
        <p:nvSpPr>
          <p:cNvPr id="16" name="Rectangle 15"/>
          <p:cNvSpPr/>
          <p:nvPr/>
        </p:nvSpPr>
        <p:spPr>
          <a:xfrm>
            <a:off x="1079612" y="1052736"/>
            <a:ext cx="6984776" cy="830997"/>
          </a:xfrm>
          <a:prstGeom prst="rect">
            <a:avLst/>
          </a:prstGeom>
          <a:solidFill>
            <a:schemeClr val="bg1"/>
          </a:solidFill>
          <a:ln>
            <a:solidFill>
              <a:srgbClr val="FF00FF"/>
            </a:solidFill>
          </a:ln>
        </p:spPr>
        <p:txBody>
          <a:bodyPr wrap="square">
            <a:spAutoFit/>
          </a:bodyPr>
          <a:lstStyle/>
          <a:p>
            <a:pPr algn="ctr"/>
            <a:r>
              <a:rPr lang="ar-SA" sz="2400" b="1" dirty="0" smtClean="0">
                <a:solidFill>
                  <a:srgbClr val="D60093"/>
                </a:solidFill>
              </a:rPr>
              <a:t>قال يوم السقيفة: </a:t>
            </a:r>
            <a:r>
              <a:rPr lang="ar-MA" sz="2400" b="1" dirty="0" smtClean="0">
                <a:solidFill>
                  <a:srgbClr val="D60093"/>
                </a:solidFill>
              </a:rPr>
              <a:t>(</a:t>
            </a:r>
            <a:r>
              <a:rPr lang="ar-SA" sz="2400" b="1" dirty="0" smtClean="0">
                <a:solidFill>
                  <a:srgbClr val="D60093"/>
                </a:solidFill>
              </a:rPr>
              <a:t>يا معشر الأنصار، إنكم أول من نصر وآزر، فلا تكونوا أول من بدل وغيَّر</a:t>
            </a:r>
            <a:r>
              <a:rPr lang="ar-MA" sz="2400" b="1" dirty="0" smtClean="0">
                <a:solidFill>
                  <a:srgbClr val="D60093"/>
                </a:solidFill>
              </a:rPr>
              <a:t>)</a:t>
            </a:r>
            <a:endParaRPr lang="fr-FR" b="1" dirty="0">
              <a:solidFill>
                <a:srgbClr val="D60093"/>
              </a:solidFill>
            </a:endParaRPr>
          </a:p>
        </p:txBody>
      </p:sp>
      <p:sp>
        <p:nvSpPr>
          <p:cNvPr id="9" name="Rectangle 8"/>
          <p:cNvSpPr/>
          <p:nvPr/>
        </p:nvSpPr>
        <p:spPr>
          <a:xfrm>
            <a:off x="1071538" y="2420888"/>
            <a:ext cx="7000924" cy="1200329"/>
          </a:xfrm>
          <a:prstGeom prst="rect">
            <a:avLst/>
          </a:prstGeom>
          <a:solidFill>
            <a:schemeClr val="bg1"/>
          </a:solidFill>
          <a:ln>
            <a:solidFill>
              <a:srgbClr val="FF00FF"/>
            </a:solidFill>
          </a:ln>
        </p:spPr>
        <p:txBody>
          <a:bodyPr wrap="square">
            <a:spAutoFit/>
          </a:bodyPr>
          <a:lstStyle/>
          <a:p>
            <a:pPr algn="ctr" rtl="1"/>
            <a:r>
              <a:rPr lang="ar-SA" sz="2400" b="1" dirty="0" smtClean="0">
                <a:solidFill>
                  <a:srgbClr val="0000FF"/>
                </a:solidFill>
              </a:rPr>
              <a:t>(إني بَدَتْ لي إليك حاجة، لا غِنى لي عنك فيها، فإنْ أتاك كِتابي هذا، إنْ أتاكَ ليْلاً فإني أعْزِمُ عليك ألاَّ تُصْبِحُ حتى تَرْكَبَ إلَيَّ، وإنْ أتاك كِتابي نهاراً فإني أعْزِمُ عليك ألاَّ تُمْسي حتى ترْكَبَ إلَيَّ</a:t>
            </a:r>
            <a:r>
              <a:rPr lang="ar-MA" sz="2400" b="1" dirty="0" smtClean="0">
                <a:solidFill>
                  <a:srgbClr val="0000FF"/>
                </a:solidFill>
                <a:latin typeface="Arial" pitchFamily="34" charset="0"/>
                <a:cs typeface="Arial" pitchFamily="34" charset="0"/>
              </a:rPr>
              <a:t>)</a:t>
            </a:r>
            <a:endParaRPr lang="ar-SA" sz="2400" dirty="0">
              <a:solidFill>
                <a:srgbClr val="0000FF"/>
              </a:solidFill>
            </a:endParaRPr>
          </a:p>
        </p:txBody>
      </p:sp>
      <p:sp>
        <p:nvSpPr>
          <p:cNvPr id="8" name="Rectangle 7"/>
          <p:cNvSpPr/>
          <p:nvPr/>
        </p:nvSpPr>
        <p:spPr>
          <a:xfrm>
            <a:off x="1007604" y="4077072"/>
            <a:ext cx="7128792" cy="1938992"/>
          </a:xfrm>
          <a:prstGeom prst="rect">
            <a:avLst/>
          </a:prstGeom>
          <a:solidFill>
            <a:schemeClr val="bg1"/>
          </a:solidFill>
          <a:ln>
            <a:solidFill>
              <a:srgbClr val="D60093"/>
            </a:solidFill>
          </a:ln>
        </p:spPr>
        <p:txBody>
          <a:bodyPr wrap="square">
            <a:spAutoFit/>
          </a:bodyPr>
          <a:lstStyle/>
          <a:p>
            <a:pPr algn="ctr"/>
            <a:r>
              <a:rPr lang="ar-SA" sz="2400" b="1" dirty="0" smtClean="0">
                <a:solidFill>
                  <a:srgbClr val="D60093"/>
                </a:solidFill>
              </a:rPr>
              <a:t>(قد علمتُ حاجة أمير المؤمنين إليّ، فَهُو يُريد أنْ يسْتَبْقي ما هو ليس بِبَاقٍ, ثمَّ كتب يقول: يا أمير المؤمنين, إني قد عَرَفْتُ حاجَتَك إلَيّ، وإني في جُنْدٍ من المُسْلمين، ولا أجد بِنَفْسي رَغْبَةً عن الذي يُصيبُهم ,ولا أريد فِراقهم حتى يَقْضِيَ الله فيَّ وفيهم أمره، فإذا أتاك كِتابي هذا فَحَلِّلْني من عزْمك، وأْذَنْ لي بالبَقاء)</a:t>
            </a:r>
            <a:endParaRPr lang="fr-FR" sz="2400" dirty="0">
              <a:solidFill>
                <a:srgbClr val="D6009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أصحابي.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hare (1).png"/>
          <p:cNvPicPr>
            <a:picLocks noChangeAspect="1"/>
          </p:cNvPicPr>
          <p:nvPr/>
        </p:nvPicPr>
        <p:blipFill>
          <a:blip r:embed="rId2" cstate="print">
            <a:lum bright="-1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style>
          <a:lnRef idx="1">
            <a:schemeClr val="accent3"/>
          </a:lnRef>
          <a:fillRef idx="2">
            <a:schemeClr val="accent3"/>
          </a:fillRef>
          <a:effectRef idx="1">
            <a:schemeClr val="accent3"/>
          </a:effectRef>
          <a:fontRef idx="minor">
            <a:schemeClr val="dk1"/>
          </a:fontRef>
        </p:style>
      </p:pic>
      <p:sp>
        <p:nvSpPr>
          <p:cNvPr id="3" name="Rectangle 2"/>
          <p:cNvSpPr/>
          <p:nvPr/>
        </p:nvSpPr>
        <p:spPr>
          <a:xfrm>
            <a:off x="1547664" y="1268760"/>
            <a:ext cx="604867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MA" sz="2800" b="1" dirty="0" smtClean="0">
                <a:solidFill>
                  <a:srgbClr val="006600"/>
                </a:solidFill>
              </a:rPr>
              <a:t>”وما سلطان الدنيا نريد، ولا للدنيا نعمل، كلنا في </a:t>
            </a:r>
            <a:r>
              <a:rPr lang="ar-SA" sz="2800" b="1" dirty="0" smtClean="0">
                <a:solidFill>
                  <a:srgbClr val="006600"/>
                </a:solidFill>
              </a:rPr>
              <a:t>الله</a:t>
            </a:r>
            <a:r>
              <a:rPr lang="ar-MA" sz="2800" b="1" dirty="0" smtClean="0">
                <a:solidFill>
                  <a:srgbClr val="006600"/>
                </a:solidFill>
              </a:rPr>
              <a:t> أخوة".</a:t>
            </a:r>
            <a:endParaRPr lang="fr-FR" sz="2800" b="1" dirty="0">
              <a:solidFill>
                <a:srgbClr val="006600"/>
              </a:solidFill>
            </a:endParaRPr>
          </a:p>
        </p:txBody>
      </p:sp>
      <p:sp>
        <p:nvSpPr>
          <p:cNvPr id="4" name="Rectangle 3"/>
          <p:cNvSpPr/>
          <p:nvPr/>
        </p:nvSpPr>
        <p:spPr>
          <a:xfrm>
            <a:off x="1547664" y="2428868"/>
            <a:ext cx="6048672"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MA" sz="2800" b="1" dirty="0" smtClean="0">
                <a:solidFill>
                  <a:srgbClr val="006600"/>
                </a:solidFill>
              </a:rPr>
              <a:t>”وإنك والله إن عصيتني لأطيعنَّك“</a:t>
            </a:r>
            <a:endParaRPr lang="fr-FR" sz="2800" dirty="0">
              <a:solidFill>
                <a:srgbClr val="006600"/>
              </a:solidFill>
            </a:endParaRPr>
          </a:p>
        </p:txBody>
      </p:sp>
      <p:sp>
        <p:nvSpPr>
          <p:cNvPr id="11" name="Rectangle 10"/>
          <p:cNvSpPr/>
          <p:nvPr/>
        </p:nvSpPr>
        <p:spPr>
          <a:xfrm>
            <a:off x="500034" y="5301208"/>
            <a:ext cx="8143932"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ar-MA" sz="2400" b="1" dirty="0" smtClean="0">
                <a:solidFill>
                  <a:srgbClr val="009900"/>
                </a:solidFill>
              </a:rPr>
              <a:t>(أقيموا الصلاة، وصوموا رمضان، وتصَدَّقوا، وحُجُّوا، واعْتَمِروا، وتواصوا, وانْصحوا لأُمرائِكم ولا تغُشُّوهم، ولا تُلْهِكم الدنيا، فإنَّ المرء لو عُمِّر ألف حَوْلٍ ما كان له بُدٌّ من أن يصير إلى مصْرعي هذا الذي تَرَوْن)</a:t>
            </a:r>
            <a:endParaRPr lang="fr-FR" sz="2400" b="1" dirty="0">
              <a:solidFill>
                <a:srgbClr val="009900"/>
              </a:solidFill>
            </a:endParaRPr>
          </a:p>
        </p:txBody>
      </p:sp>
      <p:sp>
        <p:nvSpPr>
          <p:cNvPr id="7" name="Rectangle 6"/>
          <p:cNvSpPr/>
          <p:nvPr/>
        </p:nvSpPr>
        <p:spPr>
          <a:xfrm>
            <a:off x="1571604" y="3143248"/>
            <a:ext cx="6000792"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MA" sz="2400" b="1" dirty="0" smtClean="0">
                <a:solidFill>
                  <a:srgbClr val="008000"/>
                </a:solidFill>
              </a:rPr>
              <a:t>أبرَّ صدْراً ولا أبعد غائِلَةً، ولا أشدَّ حُباً للعاقِبَة، ولا أنصح للعامَّة منه</a:t>
            </a:r>
            <a:endParaRPr lang="fr-FR" sz="2400" dirty="0">
              <a:solidFill>
                <a:srgbClr val="008000"/>
              </a:solidFill>
            </a:endParaRPr>
          </a:p>
        </p:txBody>
      </p:sp>
      <p:sp>
        <p:nvSpPr>
          <p:cNvPr id="8" name="Titre 7"/>
          <p:cNvSpPr>
            <a:spLocks noGrp="1"/>
          </p:cNvSpPr>
          <p:nvPr>
            <p:ph type="title"/>
          </p:nvPr>
        </p:nvSpPr>
        <p:spPr>
          <a:xfrm>
            <a:off x="1547664" y="188640"/>
            <a:ext cx="6048672" cy="936104"/>
          </a:xfrm>
          <a:ln/>
        </p:spPr>
        <p:style>
          <a:lnRef idx="1">
            <a:schemeClr val="accent3"/>
          </a:lnRef>
          <a:fillRef idx="2">
            <a:schemeClr val="accent3"/>
          </a:fillRef>
          <a:effectRef idx="1">
            <a:schemeClr val="accent3"/>
          </a:effectRef>
          <a:fontRef idx="minor">
            <a:schemeClr val="dk1"/>
          </a:fontRef>
        </p:style>
        <p:txBody>
          <a:bodyPr>
            <a:noAutofit/>
          </a:bodyPr>
          <a:lstStyle/>
          <a:p>
            <a:pPr algn="ctr"/>
            <a:r>
              <a:rPr lang="ar-MA" sz="6000" dirty="0" smtClean="0">
                <a:solidFill>
                  <a:srgbClr val="FF0066"/>
                </a:solidFill>
              </a:rPr>
              <a:t>علاقات ناجحة</a:t>
            </a:r>
            <a:endParaRPr lang="fr-FR" sz="6000" dirty="0">
              <a:solidFill>
                <a:srgbClr val="FF0066"/>
              </a:solidFill>
            </a:endParaRPr>
          </a:p>
        </p:txBody>
      </p:sp>
      <p:sp>
        <p:nvSpPr>
          <p:cNvPr id="9" name="Rectangle 8"/>
          <p:cNvSpPr/>
          <p:nvPr/>
        </p:nvSpPr>
        <p:spPr>
          <a:xfrm>
            <a:off x="539552" y="4149081"/>
            <a:ext cx="813690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b="1" dirty="0" smtClean="0">
                <a:solidFill>
                  <a:srgbClr val="009900"/>
                </a:solidFill>
              </a:rPr>
              <a:t>ألا رب مبيض لثيابه ، مدنس لدينه! ألا رب مكرم لنفسه وهو لها مهين! بادروا السيئات القديمات بالحسنات الحديثات</a:t>
            </a:r>
            <a:endParaRPr lang="fr-FR" sz="2400" dirty="0">
              <a:solidFill>
                <a:srgbClr val="0099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2x0nn0v.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115616" y="1628800"/>
            <a:ext cx="6912768" cy="3477875"/>
          </a:xfrm>
          <a:prstGeom prst="rect">
            <a:avLst/>
          </a:prstGeom>
          <a:noFill/>
          <a:ln>
            <a:noFill/>
          </a:ln>
        </p:spPr>
        <p:txBody>
          <a:bodyPr wrap="square">
            <a:spAutoFit/>
          </a:bodyPr>
          <a:lstStyle/>
          <a:p>
            <a:pPr algn="ctr"/>
            <a:r>
              <a:rPr lang="ar-SA" sz="1600" b="1" dirty="0" smtClean="0">
                <a:solidFill>
                  <a:schemeClr val="bg1"/>
                </a:solidFill>
              </a:rPr>
              <a:t>(</a:t>
            </a:r>
            <a:r>
              <a:rPr lang="ar-SA" sz="2000" b="1" dirty="0" smtClean="0">
                <a:solidFill>
                  <a:schemeClr val="bg1"/>
                </a:solidFill>
              </a:rPr>
              <a:t>وقل إن خير الناس بعد محمد ... وزيراه قدماً ثم عثمان الأرجح)</a:t>
            </a:r>
            <a:r>
              <a:rPr lang="ar-SA" sz="1600" b="1" dirty="0" smtClean="0">
                <a:solidFill>
                  <a:schemeClr val="bg1"/>
                </a:solidFill>
              </a:rPr>
              <a:t/>
            </a:r>
            <a:br>
              <a:rPr lang="ar-SA" sz="1600" b="1" dirty="0" smtClean="0">
                <a:solidFill>
                  <a:schemeClr val="bg1"/>
                </a:solidFill>
              </a:rPr>
            </a:br>
            <a:r>
              <a:rPr lang="ar-SA" sz="2000" b="1" dirty="0" smtClean="0">
                <a:solidFill>
                  <a:schemeClr val="bg1"/>
                </a:solidFill>
              </a:rPr>
              <a:t> </a:t>
            </a:r>
          </a:p>
          <a:p>
            <a:pPr algn="ctr"/>
            <a:r>
              <a:rPr lang="ar-SA" sz="2000" b="1" dirty="0" smtClean="0">
                <a:solidFill>
                  <a:schemeClr val="bg1"/>
                </a:solidFill>
              </a:rPr>
              <a:t>(ورابعهم خير البرية بعدهم ... عليٌ حليف الخير بالخير منجح)</a:t>
            </a:r>
            <a:r>
              <a:rPr lang="ar-SA" sz="1600" b="1" dirty="0" smtClean="0">
                <a:solidFill>
                  <a:schemeClr val="bg1"/>
                </a:solidFill>
              </a:rPr>
              <a:t/>
            </a:r>
            <a:br>
              <a:rPr lang="ar-SA" sz="1600" b="1" dirty="0" smtClean="0">
                <a:solidFill>
                  <a:schemeClr val="bg1"/>
                </a:solidFill>
              </a:rPr>
            </a:br>
            <a:r>
              <a:rPr lang="ar-SA" sz="2000" b="1" dirty="0" smtClean="0">
                <a:solidFill>
                  <a:schemeClr val="bg1"/>
                </a:solidFill>
              </a:rPr>
              <a:t> </a:t>
            </a:r>
          </a:p>
          <a:p>
            <a:pPr algn="ctr"/>
            <a:r>
              <a:rPr lang="ar-SA" sz="2000" b="1" dirty="0" smtClean="0">
                <a:solidFill>
                  <a:schemeClr val="bg1"/>
                </a:solidFill>
              </a:rPr>
              <a:t>(وإنهم للرهط لا ريب فيهم ... على نجب الفردوس بالنور تسرح)</a:t>
            </a:r>
            <a:r>
              <a:rPr lang="ar-SA" sz="1600" b="1" dirty="0" smtClean="0">
                <a:solidFill>
                  <a:schemeClr val="bg1"/>
                </a:solidFill>
              </a:rPr>
              <a:t/>
            </a:r>
            <a:br>
              <a:rPr lang="ar-SA" sz="1600" b="1" dirty="0" smtClean="0">
                <a:solidFill>
                  <a:schemeClr val="bg1"/>
                </a:solidFill>
              </a:rPr>
            </a:br>
            <a:r>
              <a:rPr lang="ar-SA" sz="2000" b="1" dirty="0" smtClean="0">
                <a:solidFill>
                  <a:schemeClr val="bg1"/>
                </a:solidFill>
              </a:rPr>
              <a:t> </a:t>
            </a:r>
          </a:p>
          <a:p>
            <a:pPr algn="ctr"/>
            <a:r>
              <a:rPr lang="ar-SA" sz="2000" b="1" dirty="0" smtClean="0">
                <a:solidFill>
                  <a:schemeClr val="bg1"/>
                </a:solidFill>
              </a:rPr>
              <a:t>(سعيدٌ وسعدٌ وابن عوفٍ وطلحة ... وعامر فهرٍ والزبير الممدح)</a:t>
            </a:r>
            <a:br>
              <a:rPr lang="ar-SA" sz="2000" b="1" dirty="0" smtClean="0">
                <a:solidFill>
                  <a:schemeClr val="bg1"/>
                </a:solidFill>
              </a:rPr>
            </a:br>
            <a:r>
              <a:rPr lang="ar-SA" sz="2000" b="1" dirty="0" smtClean="0">
                <a:solidFill>
                  <a:schemeClr val="bg1"/>
                </a:solidFill>
              </a:rPr>
              <a:t> </a:t>
            </a:r>
          </a:p>
          <a:p>
            <a:pPr algn="ctr"/>
            <a:r>
              <a:rPr lang="ar-SA" sz="2000" b="1" dirty="0" smtClean="0">
                <a:solidFill>
                  <a:schemeClr val="bg1"/>
                </a:solidFill>
              </a:rPr>
              <a:t>(وقل خير قولٍ في الصحابة كلهم ... ولا تك طعاناً تعيب وتجرح)</a:t>
            </a:r>
            <a:br>
              <a:rPr lang="ar-SA" sz="2000" b="1" dirty="0" smtClean="0">
                <a:solidFill>
                  <a:schemeClr val="bg1"/>
                </a:solidFill>
              </a:rPr>
            </a:br>
            <a:r>
              <a:rPr lang="ar-SA" sz="2000" b="1" dirty="0" smtClean="0">
                <a:solidFill>
                  <a:schemeClr val="bg1"/>
                </a:solidFill>
              </a:rPr>
              <a:t> </a:t>
            </a:r>
          </a:p>
          <a:p>
            <a:pPr algn="ctr"/>
            <a:r>
              <a:rPr lang="ar-SA" sz="2000" b="1" dirty="0" smtClean="0">
                <a:solidFill>
                  <a:schemeClr val="bg1"/>
                </a:solidFill>
              </a:rPr>
              <a:t>(فقد نطق الوحي المبين بفضلهم ... وفي الفتح آي للصحابة تمدح)</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71090_667690956580856_157839990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94215_10151736248258249_1674169348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lum contrast="40000"/>
          </a:blip>
          <a:srcRect t="2940" b="8841"/>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esigns Extended20131221113026.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431540" y="692697"/>
            <a:ext cx="8280920" cy="2954655"/>
          </a:xfrm>
          <a:prstGeom prst="rect">
            <a:avLst/>
          </a:prstGeom>
          <a:noFill/>
        </p:spPr>
        <p:txBody>
          <a:bodyPr wrap="square">
            <a:spAutoFit/>
          </a:bodyPr>
          <a:lstStyle/>
          <a:p>
            <a:pPr algn="r"/>
            <a:r>
              <a:rPr lang="ar-MA" sz="2400" b="1" dirty="0" smtClean="0">
                <a:latin typeface="Arial" pitchFamily="34" charset="0"/>
                <a:cs typeface="Arial" pitchFamily="34" charset="0"/>
              </a:rPr>
              <a:t> قالوا في صفته: كان وضيء الوجه، بَهِيَّ الطلْعَة، نحيل الجِسْم، طويل القامة، خفيف العارِضَيْن، ترْتاحُ العَيْنُ لِمَرْآه، وتأنَسُ النفْسُ بِلُقْياه، ويطْمَئِنّ الفؤاد إليه، وكان رقيق الحاشِيَة جمَّ التواضع، شديد الحياء لكنه كان إذا حزب الأمر، وجدَّ الجِدّ يغْدو كاللّيْث، لا يلْوي على شيء ، رِقَّةٌ ما بعدها رِقَّة، وبهاءٌ ما بعده بهاء، إشْراقُ وجْهٍ ما بعده إشْراق .</a:t>
            </a:r>
            <a:br>
              <a:rPr lang="ar-MA" sz="2400" b="1" dirty="0" smtClean="0">
                <a:latin typeface="Arial" pitchFamily="34" charset="0"/>
                <a:cs typeface="Arial" pitchFamily="34" charset="0"/>
              </a:rPr>
            </a:br>
            <a:r>
              <a:rPr lang="ar-MA" sz="2400" b="1" dirty="0" smtClean="0">
                <a:latin typeface="Arial" pitchFamily="34" charset="0"/>
                <a:cs typeface="Arial" pitchFamily="34" charset="0"/>
              </a:rPr>
              <a:t> قالوا: كان يُشْبِهُ نصْل السيْف، رَوْنَقاً وبهاءً، ويحْكيهِ حِدَّةً ومضاءً </a:t>
            </a:r>
            <a:br>
              <a:rPr lang="ar-MA" sz="2400" b="1" dirty="0" smtClean="0">
                <a:latin typeface="Arial" pitchFamily="34" charset="0"/>
                <a:cs typeface="Arial" pitchFamily="34" charset="0"/>
              </a:rPr>
            </a:br>
            <a:r>
              <a:rPr lang="ar-MA" sz="2400" b="1" dirty="0" smtClean="0">
                <a:latin typeface="Arial" pitchFamily="34" charset="0"/>
                <a:cs typeface="Arial" pitchFamily="34" charset="0"/>
              </a:rPr>
              <a:t> </a:t>
            </a:r>
            <a:r>
              <a:rPr lang="ar-MA" dirty="0" smtClean="0"/>
              <a:t/>
            </a:r>
            <a:br>
              <a:rPr lang="ar-MA" dirty="0" smtClean="0"/>
            </a:br>
            <a:endParaRPr lang="fr-FR" dirty="0"/>
          </a:p>
        </p:txBody>
      </p:sp>
      <p:sp>
        <p:nvSpPr>
          <p:cNvPr id="4" name="Rectangle 3"/>
          <p:cNvSpPr/>
          <p:nvPr/>
        </p:nvSpPr>
        <p:spPr>
          <a:xfrm>
            <a:off x="431540" y="3140968"/>
            <a:ext cx="8280920" cy="2677656"/>
          </a:xfrm>
          <a:prstGeom prst="rect">
            <a:avLst/>
          </a:prstGeom>
        </p:spPr>
        <p:txBody>
          <a:bodyPr wrap="square">
            <a:spAutoFit/>
          </a:bodyPr>
          <a:lstStyle/>
          <a:p>
            <a:pPr algn="r"/>
            <a:r>
              <a:rPr lang="ar-MA" sz="2400" b="1" dirty="0" smtClean="0">
                <a:latin typeface="Arial" pitchFamily="34" charset="0"/>
                <a:cs typeface="Arial" pitchFamily="34" charset="0"/>
              </a:rPr>
              <a:t>سيّدنا عبد الله بن عمر وَصَفهُ, فقال:</a:t>
            </a:r>
          </a:p>
          <a:p>
            <a:pPr algn="r"/>
            <a:r>
              <a:rPr lang="ar-MA" sz="2400" b="1" dirty="0" smtClean="0">
                <a:solidFill>
                  <a:srgbClr val="0000FF"/>
                </a:solidFill>
                <a:latin typeface="Arial" pitchFamily="34" charset="0"/>
                <a:cs typeface="Arial" pitchFamily="34" charset="0"/>
              </a:rPr>
              <a:t>(ثلاثة من قريش أصبح الناس وُجوهاً، وأحْسنها أخلاقاً، وأثْبَتُها حياءً، إنْ حَدَّثوك لم يكْذِبوك، وإنْ حَدَّثْتهم لم يُكَذِّبوك, إنهم أبو بكرٍ الصديق، وعثمان بن عفان، وأبو عُبَيْدة ابن الجَراح)</a:t>
            </a:r>
          </a:p>
          <a:p>
            <a:pPr algn="r"/>
            <a:r>
              <a:rPr lang="ar-MA" sz="2400" dirty="0" smtClean="0">
                <a:latin typeface="Arial" pitchFamily="34" charset="0"/>
                <a:cs typeface="Arial" pitchFamily="34" charset="0"/>
              </a:rPr>
              <a:t> </a:t>
            </a:r>
            <a:r>
              <a:rPr lang="ar-MA" sz="2400" b="1" dirty="0" smtClean="0">
                <a:latin typeface="Arial" pitchFamily="34" charset="0"/>
                <a:cs typeface="Arial" pitchFamily="34" charset="0"/>
              </a:rPr>
              <a:t>وهكذا وصف النبي المؤمن, فقال</a:t>
            </a:r>
            <a:r>
              <a:rPr lang="ar-MA" sz="2400" b="1" dirty="0" smtClean="0">
                <a:solidFill>
                  <a:srgbClr val="0000FF"/>
                </a:solidFill>
                <a:latin typeface="Arial" pitchFamily="34" charset="0"/>
                <a:cs typeface="Arial" pitchFamily="34" charset="0"/>
              </a:rPr>
              <a:t>:(من عامل الناس فلم يظْلمهم، وحَدَّثَهُم فلم يكْذِبْهم، ووعَدَهُم فلم يخْلِفْهُم، فَهُوَ ممن كَمُلَتْ مُروءته، وظهرَتْ عدالته ، ووجَبَتْ أُخُوَّتُه، وحرُمَت غيْبته)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hare.png"/>
          <p:cNvPicPr>
            <a:picLocks noChangeAspect="1"/>
          </p:cNvPicPr>
          <p:nvPr/>
        </p:nvPicPr>
        <p:blipFill>
          <a:blip r:embed="rId2" cstate="print"/>
          <a:srcRect t="4851"/>
          <a:stretch>
            <a:fillRect/>
          </a:stretch>
        </p:blipFill>
        <p:spPr>
          <a:xfrm>
            <a:off x="0" y="0"/>
            <a:ext cx="9144000" cy="6858000"/>
          </a:xfrm>
          <a:prstGeom prst="rect">
            <a:avLst/>
          </a:prstGeom>
        </p:spPr>
      </p:pic>
      <p:pic>
        <p:nvPicPr>
          <p:cNvPr id="2" name="Image 1" descr="images.jpg"/>
          <p:cNvPicPr>
            <a:picLocks noChangeAspect="1"/>
          </p:cNvPicPr>
          <p:nvPr/>
        </p:nvPicPr>
        <p:blipFill>
          <a:blip r:embed="rId3" cstate="print">
            <a:lum contrast="10000"/>
          </a:blip>
          <a:srcRect l="8263" t="17528" r="9051" b="10358"/>
          <a:stretch>
            <a:fillRect/>
          </a:stretch>
        </p:blipFill>
        <p:spPr>
          <a:xfrm>
            <a:off x="3214678" y="0"/>
            <a:ext cx="5929322"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hare.pn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3455368" y="1074510"/>
            <a:ext cx="5402912" cy="4893647"/>
          </a:xfrm>
          <a:prstGeom prst="rect">
            <a:avLst/>
          </a:prstGeom>
        </p:spPr>
        <p:txBody>
          <a:bodyPr wrap="square">
            <a:spAutoFit/>
          </a:bodyPr>
          <a:lstStyle/>
          <a:p>
            <a:pPr algn="r"/>
            <a:endParaRPr lang="ar-MA" sz="2400" b="1" u="sng" dirty="0" smtClean="0"/>
          </a:p>
          <a:p>
            <a:pPr algn="r"/>
            <a:r>
              <a:rPr lang="ar-MA" sz="3600" b="1" dirty="0" smtClean="0"/>
              <a:t>عامر بن عبد الله بن الجراح بن هلال بن أُهيب بن ضَبة بن الحارث بن فِهْر [ ويجتمع في النسب مع النبي ص</a:t>
            </a:r>
            <a:r>
              <a:rPr lang="ar-SA" sz="3600" b="1" dirty="0" smtClean="0"/>
              <a:t>ل</a:t>
            </a:r>
            <a:r>
              <a:rPr lang="ar-MA" sz="3600" b="1" dirty="0" smtClean="0"/>
              <a:t> الله عليه في فهر ] بن مالك بن النَّضر بن كنانة بن خزيمة بن مدركة بن إلياس بن مضر بن نزار بن معد بن عدنان القرشي الفهري المكي </a:t>
            </a:r>
            <a:r>
              <a:rPr lang="ar-MA" sz="2400" b="1"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WPFRQZSN.jpg"/>
          <p:cNvPicPr>
            <a:picLocks noChangeAspect="1"/>
          </p:cNvPicPr>
          <p:nvPr/>
        </p:nvPicPr>
        <p:blipFill>
          <a:blip r:embed="rId2" cstate="print"/>
          <a:stretch>
            <a:fillRect/>
          </a:stretch>
        </p:blipFill>
        <p:spPr>
          <a:xfrm>
            <a:off x="0" y="0"/>
            <a:ext cx="9144000" cy="6858000"/>
          </a:xfrm>
          <a:prstGeom prst="rect">
            <a:avLst/>
          </a:prstGeom>
        </p:spPr>
      </p:pic>
      <p:pic>
        <p:nvPicPr>
          <p:cNvPr id="2" name="Image 1" descr="image002.jpg"/>
          <p:cNvPicPr>
            <a:picLocks noChangeAspect="1"/>
          </p:cNvPicPr>
          <p:nvPr/>
        </p:nvPicPr>
        <p:blipFill>
          <a:blip r:embed="rId3" cstate="print"/>
          <a:srcRect/>
          <a:stretch>
            <a:fillRect/>
          </a:stretch>
        </p:blipFill>
        <p:spPr>
          <a:xfrm>
            <a:off x="0" y="0"/>
            <a:ext cx="9144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hare (1).png"/>
          <p:cNvPicPr>
            <a:picLocks noChangeAspect="1"/>
          </p:cNvPicPr>
          <p:nvPr/>
        </p:nvPicPr>
        <p:blipFill>
          <a:blip r:embed="rId2" cstate="print">
            <a:lum bright="-10000"/>
          </a:blip>
          <a:stretch>
            <a:fillRect/>
          </a:stretch>
        </p:blipFill>
        <p:spPr>
          <a:xfrm>
            <a:off x="0" y="0"/>
            <a:ext cx="9144000" cy="6858000"/>
          </a:xfrm>
          <a:prstGeom prst="rect">
            <a:avLst/>
          </a:prstGeom>
        </p:spPr>
      </p:pic>
      <p:sp>
        <p:nvSpPr>
          <p:cNvPr id="34817" name="Rectangle 1"/>
          <p:cNvSpPr>
            <a:spLocks noChangeArrowheads="1"/>
          </p:cNvSpPr>
          <p:nvPr/>
        </p:nvSpPr>
        <p:spPr bwMode="auto">
          <a:xfrm>
            <a:off x="503549" y="642918"/>
            <a:ext cx="8136903" cy="1569660"/>
          </a:xfrm>
          <a:prstGeom prst="rect">
            <a:avLst/>
          </a:prstGeom>
          <a:solidFill>
            <a:schemeClr val="bg1"/>
          </a:solidFill>
          <a:ln w="9525">
            <a:solidFill>
              <a:srgbClr val="D60093"/>
            </a:solid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sz="2400" b="1" i="0" u="none" strike="noStrike" cap="none" normalizeH="0" baseline="0" dirty="0" smtClean="0">
                <a:ln>
                  <a:noFill/>
                </a:ln>
                <a:solidFill>
                  <a:srgbClr val="006600"/>
                </a:solidFill>
                <a:effectLst/>
                <a:latin typeface="Arial Black" pitchFamily="34" charset="0"/>
                <a:ea typeface="Times New Roman" pitchFamily="18" charset="0"/>
                <a:cs typeface="+mj-cs"/>
              </a:rPr>
              <a:t>كان من </a:t>
            </a:r>
            <a:r>
              <a:rPr kumimoji="0" lang="ar-SA" sz="2400" b="1" i="0" u="none" strike="noStrike" cap="none" normalizeH="0" baseline="0" dirty="0" smtClean="0">
                <a:ln>
                  <a:noFill/>
                </a:ln>
                <a:solidFill>
                  <a:srgbClr val="D60093"/>
                </a:solidFill>
                <a:effectLst/>
                <a:latin typeface="Arial Black" pitchFamily="34" charset="0"/>
                <a:ea typeface="Times New Roman" pitchFamily="18" charset="0"/>
                <a:cs typeface="+mj-cs"/>
              </a:rPr>
              <a:t>السابقين السابقين</a:t>
            </a:r>
            <a:r>
              <a:rPr kumimoji="0" lang="ar-SA" sz="2400" b="1" i="0" u="none" strike="noStrike" cap="none" normalizeH="0" baseline="0" dirty="0" smtClean="0">
                <a:ln>
                  <a:noFill/>
                </a:ln>
                <a:solidFill>
                  <a:srgbClr val="006600"/>
                </a:solidFill>
                <a:effectLst/>
                <a:latin typeface="Arial Black" pitchFamily="34" charset="0"/>
                <a:ea typeface="Times New Roman" pitchFamily="18" charset="0"/>
                <a:cs typeface="+mj-cs"/>
              </a:rPr>
              <a:t>، </a:t>
            </a:r>
            <a:r>
              <a:rPr kumimoji="0" lang="ar-SA" sz="2400" b="1" i="0" u="none" strike="noStrike" cap="none" normalizeH="0" baseline="0" dirty="0" smtClean="0">
                <a:ln>
                  <a:noFill/>
                </a:ln>
                <a:solidFill>
                  <a:srgbClr val="D60093"/>
                </a:solidFill>
                <a:effectLst/>
                <a:latin typeface="Arial Black" pitchFamily="34" charset="0"/>
                <a:ea typeface="Times New Roman" pitchFamily="18" charset="0"/>
                <a:cs typeface="+mj-cs"/>
              </a:rPr>
              <a:t>أسلم في اليوم الثاني لإسلام أبي بكرٍ رضي الله عنه، </a:t>
            </a:r>
            <a:r>
              <a:rPr kumimoji="0" lang="ar-SA" sz="2400" b="1" i="0" u="none" strike="noStrike" cap="none" normalizeH="0" baseline="0" dirty="0" smtClean="0">
                <a:ln>
                  <a:noFill/>
                </a:ln>
                <a:solidFill>
                  <a:srgbClr val="006600"/>
                </a:solidFill>
                <a:effectLst/>
                <a:latin typeface="Arial Black" pitchFamily="34" charset="0"/>
                <a:ea typeface="Calibri" pitchFamily="34" charset="0"/>
                <a:cs typeface="+mj-cs"/>
              </a:rPr>
              <a:t>فَمَضى به وبِعَبْد الرحمن بن عَوْف وبِعُثمان بن مظعون </a:t>
            </a:r>
            <a:r>
              <a:rPr lang="ar-SA" sz="2400" b="1" dirty="0" smtClean="0">
                <a:solidFill>
                  <a:srgbClr val="006600"/>
                </a:solidFill>
                <a:latin typeface="Arial Black" pitchFamily="34" charset="0"/>
                <a:cs typeface="+mj-cs"/>
              </a:rPr>
              <a:t>وأبو سلمة بن عبد الأسد</a:t>
            </a:r>
            <a:r>
              <a:rPr lang="fr-FR" sz="2400" b="1" dirty="0" smtClean="0">
                <a:solidFill>
                  <a:srgbClr val="006600"/>
                </a:solidFill>
                <a:latin typeface="Arial Black" pitchFamily="34" charset="0"/>
                <a:cs typeface="+mj-cs"/>
              </a:rPr>
              <a:t> </a:t>
            </a:r>
            <a:r>
              <a:rPr kumimoji="0" lang="ar-SA" sz="2400" b="1" i="0" u="none" strike="noStrike" cap="none" normalizeH="0" baseline="0" dirty="0" smtClean="0">
                <a:ln>
                  <a:noFill/>
                </a:ln>
                <a:solidFill>
                  <a:srgbClr val="006600"/>
                </a:solidFill>
                <a:effectLst/>
                <a:latin typeface="Arial Black" pitchFamily="34" charset="0"/>
                <a:ea typeface="Calibri" pitchFamily="34" charset="0"/>
                <a:cs typeface="+mj-cs"/>
              </a:rPr>
              <a:t>وبِالأرقم بن أبي الأرقم إلى النبي صل الله عليه وسلّم، فأعْلنوا على يدَيْه كلمة الحق، </a:t>
            </a:r>
            <a:r>
              <a:rPr kumimoji="0" lang="ar-SA" sz="2400" b="1" i="0" u="none" strike="noStrike" cap="none" normalizeH="0" baseline="0" dirty="0" smtClean="0">
                <a:ln>
                  <a:noFill/>
                </a:ln>
                <a:solidFill>
                  <a:srgbClr val="D60093"/>
                </a:solidFill>
                <a:effectLst/>
                <a:latin typeface="Arial Black" pitchFamily="34" charset="0"/>
                <a:ea typeface="Calibri" pitchFamily="34" charset="0"/>
                <a:cs typeface="+mj-cs"/>
              </a:rPr>
              <a:t>وكانوا القواعد الأولى التي أُقيم عليها صَرْحُ هذا الدِّين</a:t>
            </a:r>
            <a:r>
              <a:rPr kumimoji="0" lang="fr-FR" sz="2400" b="1" i="0" u="none" strike="noStrike" cap="none" normalizeH="0" baseline="0" dirty="0" smtClean="0">
                <a:ln>
                  <a:noFill/>
                </a:ln>
                <a:solidFill>
                  <a:srgbClr val="D60093"/>
                </a:solidFill>
                <a:effectLst/>
                <a:latin typeface="Arial Black" pitchFamily="34" charset="0"/>
                <a:ea typeface="Calibri" pitchFamily="34" charset="0"/>
                <a:cs typeface="+mj-cs"/>
              </a:rPr>
              <a:t> </a:t>
            </a:r>
            <a:endParaRPr kumimoji="0" lang="fr-FR" sz="2400" b="1" i="0" u="none" strike="noStrike" cap="none" normalizeH="0" baseline="0" dirty="0" smtClean="0">
              <a:ln>
                <a:noFill/>
              </a:ln>
              <a:solidFill>
                <a:srgbClr val="D60093"/>
              </a:solidFill>
              <a:effectLst/>
              <a:latin typeface="Arial Black" pitchFamily="34" charset="0"/>
              <a:cs typeface="+mj-cs"/>
            </a:endParaRPr>
          </a:p>
        </p:txBody>
      </p:sp>
      <p:sp>
        <p:nvSpPr>
          <p:cNvPr id="3" name="ZoneTexte 2"/>
          <p:cNvSpPr txBox="1"/>
          <p:nvPr/>
        </p:nvSpPr>
        <p:spPr>
          <a:xfrm>
            <a:off x="571472" y="3214685"/>
            <a:ext cx="8001056" cy="34163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endParaRPr lang="ar-SA" sz="2400" b="1" dirty="0" smtClean="0">
              <a:noFill/>
              <a:cs typeface="+mj-cs"/>
            </a:endParaRPr>
          </a:p>
          <a:p>
            <a:pPr algn="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a:t>
            </a:r>
            <a:r>
              <a:rPr lang="ar-M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 (ولد سنة 40 قبل الهجرة)</a:t>
            </a: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 </a:t>
            </a:r>
            <a:r>
              <a:rPr lang="ar-MA" sz="2400" b="1" u="sng" dirty="0" smtClean="0">
                <a:ln w="18415" cmpd="sng">
                  <a:noFill/>
                  <a:prstDash val="solid"/>
                </a:ln>
                <a:solidFill>
                  <a:srgbClr val="D60093"/>
                </a:solidFill>
                <a:effectLst>
                  <a:outerShdw blurRad="63500" dir="3600000" algn="tl" rotWithShape="0">
                    <a:srgbClr val="000000">
                      <a:alpha val="70000"/>
                    </a:srgbClr>
                  </a:outerShdw>
                </a:effectLst>
                <a:latin typeface="Arial Black" pitchFamily="34" charset="0"/>
              </a:rPr>
              <a:t>اسلم وعمره 27 سنة</a:t>
            </a:r>
            <a:endParaRPr lang="ar-MA" sz="2400" b="1" dirty="0" smtClean="0">
              <a:ln w="18415" cmpd="sng">
                <a:noFill/>
                <a:prstDash val="solid"/>
              </a:ln>
              <a:solidFill>
                <a:srgbClr val="D60093"/>
              </a:solidFill>
              <a:effectLst>
                <a:outerShdw blurRad="63500" dir="3600000" algn="tl" rotWithShape="0">
                  <a:srgbClr val="000000">
                    <a:alpha val="70000"/>
                  </a:srgbClr>
                </a:outerShdw>
              </a:effectLst>
              <a:latin typeface="Arial Black" pitchFamily="34" charset="0"/>
            </a:endParaRPr>
          </a:p>
          <a:p>
            <a:pPr algn="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 </a:t>
            </a:r>
            <a:r>
              <a:rPr lang="ar-M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توفي عن 58 سنة (18 للهجرة)</a:t>
            </a:r>
          </a:p>
          <a:p>
            <a:pPr algn="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 </a:t>
            </a:r>
            <a:r>
              <a:rPr lang="ar-M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هاجر الهجرتين</a:t>
            </a:r>
          </a:p>
          <a:p>
            <a:pPr algn="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a:t>
            </a:r>
            <a:r>
              <a:rPr lang="ar-M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وكان أبو عبيدة معدودا فيمن جمع القرآن العظيم</a:t>
            </a:r>
            <a:endPar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endParaRPr>
          </a:p>
          <a:p>
            <a:pPr algn="r"/>
            <a:r>
              <a:rPr lang="ar-SA" sz="2400" b="1" dirty="0" smtClean="0">
                <a:ln w="18415" cmpd="sng">
                  <a:noFill/>
                  <a:prstDash val="solid"/>
                </a:ln>
                <a:solidFill>
                  <a:srgbClr val="008000"/>
                </a:solidFill>
                <a:effectLst>
                  <a:outerShdw blurRad="63500" dir="3600000" algn="tl" rotWithShape="0">
                    <a:srgbClr val="000000">
                      <a:alpha val="70000"/>
                    </a:srgbClr>
                  </a:outerShdw>
                </a:effectLst>
                <a:latin typeface="Arial Black" pitchFamily="34" charset="0"/>
              </a:rPr>
              <a:t>*له في ”صحيح مسلم“حديث واحد,وله في ”جامع أبي عيسى“ حديث, وفي“مسند بقي“له خمسة عشر حديثا</a:t>
            </a:r>
            <a:r>
              <a:rPr lang="ar-MA" sz="2400" dirty="0" smtClean="0">
                <a:ln w="18415" cmpd="sng">
                  <a:noFill/>
                  <a:prstDash val="solid"/>
                </a:ln>
                <a:solidFill>
                  <a:srgbClr val="008000"/>
                </a:solidFill>
                <a:effectLst>
                  <a:outerShdw blurRad="63500" dir="3600000" algn="tl" rotWithShape="0">
                    <a:srgbClr val="000000">
                      <a:alpha val="70000"/>
                    </a:srgbClr>
                  </a:outerShdw>
                </a:effectLst>
                <a:cs typeface="+mj-cs"/>
              </a:rPr>
              <a:t> </a:t>
            </a:r>
            <a:r>
              <a:rPr lang="ar-MA" sz="2400" b="1" dirty="0" smtClean="0">
                <a:solidFill>
                  <a:srgbClr val="006600"/>
                </a:solidFill>
              </a:rPr>
              <a:t> </a:t>
            </a:r>
          </a:p>
          <a:p>
            <a:pPr algn="r"/>
            <a:endParaRPr lang="ar-MA" sz="2400" b="1" dirty="0" smtClean="0">
              <a:solidFill>
                <a:srgbClr val="006600"/>
              </a:solidFill>
            </a:endParaRPr>
          </a:p>
          <a:p>
            <a:pPr algn="r"/>
            <a:endParaRPr lang="fr-FR" sz="2400" b="1" dirty="0">
              <a:solidFill>
                <a:srgbClr val="0066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hare (1).png"/>
          <p:cNvPicPr>
            <a:picLocks noChangeAspect="1"/>
          </p:cNvPicPr>
          <p:nvPr/>
        </p:nvPicPr>
        <p:blipFill>
          <a:blip r:embed="rId2" cstate="print">
            <a:lum bright="-10000"/>
          </a:blip>
          <a:stretch>
            <a:fillRect/>
          </a:stretch>
        </p:blipFill>
        <p:spPr>
          <a:xfrm rot="16200000">
            <a:off x="1143000" y="-1143000"/>
            <a:ext cx="6858000" cy="9144000"/>
          </a:xfrm>
          <a:prstGeom prst="rect">
            <a:avLst/>
          </a:prstGeom>
        </p:spPr>
      </p:pic>
      <p:sp>
        <p:nvSpPr>
          <p:cNvPr id="3" name="Rectangle 2"/>
          <p:cNvSpPr/>
          <p:nvPr/>
        </p:nvSpPr>
        <p:spPr>
          <a:xfrm>
            <a:off x="428596" y="2357430"/>
            <a:ext cx="8286808"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MA" sz="2800" b="1" dirty="0" smtClean="0"/>
              <a:t>"نِعْمَ الرجل </a:t>
            </a:r>
            <a:r>
              <a:rPr lang="ar-MA" sz="2800" b="1" dirty="0" smtClean="0">
                <a:solidFill>
                  <a:srgbClr val="D60093"/>
                </a:solidFill>
              </a:rPr>
              <a:t>أبو بكر</a:t>
            </a:r>
            <a:r>
              <a:rPr lang="ar-MA" sz="2800" b="1" dirty="0" smtClean="0"/>
              <a:t>، نعم الرجل </a:t>
            </a:r>
            <a:r>
              <a:rPr lang="ar-MA" sz="2800" b="1" dirty="0" smtClean="0">
                <a:solidFill>
                  <a:srgbClr val="D60093"/>
                </a:solidFill>
              </a:rPr>
              <a:t>عمر</a:t>
            </a:r>
            <a:r>
              <a:rPr lang="ar-MA" sz="2800" b="1" dirty="0" smtClean="0">
                <a:solidFill>
                  <a:srgbClr val="C00000"/>
                </a:solidFill>
              </a:rPr>
              <a:t>، </a:t>
            </a:r>
            <a:r>
              <a:rPr lang="ar-MA" sz="2800" b="1" dirty="0" smtClean="0">
                <a:solidFill>
                  <a:schemeClr val="tx1"/>
                </a:solidFill>
              </a:rPr>
              <a:t>نعم الرجل </a:t>
            </a:r>
            <a:r>
              <a:rPr lang="ar-MA" sz="2800" b="1" dirty="0" smtClean="0">
                <a:solidFill>
                  <a:srgbClr val="D60093"/>
                </a:solidFill>
              </a:rPr>
              <a:t>أبو عبيدة بن الجراح</a:t>
            </a:r>
            <a:r>
              <a:rPr lang="ar-MA" sz="2800" b="1" dirty="0" smtClean="0">
                <a:solidFill>
                  <a:srgbClr val="C00000"/>
                </a:solidFill>
              </a:rPr>
              <a:t>، </a:t>
            </a:r>
            <a:r>
              <a:rPr lang="ar-MA" sz="2800" b="1" dirty="0" smtClean="0"/>
              <a:t>نعم الرجل أسيد بن حضير، نعم الرجل ثابت بن قيس بن شماس، نعم الرجل معاذ بن جبل، نعم الرجل معاذ بن عمرو بن الجموح".</a:t>
            </a:r>
            <a:endParaRPr lang="fr-FR" sz="2800" dirty="0"/>
          </a:p>
        </p:txBody>
      </p:sp>
      <p:sp>
        <p:nvSpPr>
          <p:cNvPr id="1025" name="Rectangle 1"/>
          <p:cNvSpPr>
            <a:spLocks noChangeArrowheads="1"/>
          </p:cNvSpPr>
          <p:nvPr/>
        </p:nvSpPr>
        <p:spPr bwMode="auto">
          <a:xfrm>
            <a:off x="214282" y="357166"/>
            <a:ext cx="8643998" cy="138499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MA" sz="2800" b="1" dirty="0" smtClean="0">
                <a:solidFill>
                  <a:srgbClr val="000000"/>
                </a:solidFill>
                <a:latin typeface="Arial" pitchFamily="34" charset="0"/>
                <a:cs typeface="Arial" pitchFamily="34" charset="0"/>
              </a:rPr>
              <a:t>سئلت </a:t>
            </a:r>
            <a:r>
              <a:rPr lang="ar-SA" sz="2800" b="1" dirty="0" smtClean="0">
                <a:solidFill>
                  <a:srgbClr val="000000"/>
                </a:solidFill>
                <a:latin typeface="Arial" pitchFamily="34" charset="0"/>
                <a:cs typeface="Arial" pitchFamily="34" charset="0"/>
              </a:rPr>
              <a:t>عائشة رضي الله عنها</a:t>
            </a:r>
            <a:r>
              <a:rPr lang="ar-SA" sz="2800" b="1" dirty="0" smtClean="0">
                <a:solidFill>
                  <a:schemeClr val="tx1"/>
                </a:solidFill>
                <a:latin typeface="Arial" pitchFamily="34" charset="0"/>
                <a:cs typeface="Arial" pitchFamily="34" charset="0"/>
              </a:rPr>
              <a:t>:</a:t>
            </a:r>
            <a:r>
              <a:rPr lang="ar-SA" sz="2800" b="1" dirty="0" smtClean="0">
                <a:solidFill>
                  <a:schemeClr val="bg1"/>
                </a:solidFill>
                <a:latin typeface="Arial" pitchFamily="34" charset="0"/>
                <a:cs typeface="Arial" pitchFamily="34" charset="0"/>
              </a:rPr>
              <a:t> </a:t>
            </a:r>
            <a:r>
              <a:rPr lang="ar-MA" sz="2800" b="1" dirty="0" smtClean="0">
                <a:solidFill>
                  <a:srgbClr val="D60093"/>
                </a:solidFill>
                <a:latin typeface="Arial" pitchFamily="34" charset="0"/>
                <a:cs typeface="Arial" pitchFamily="34" charset="0"/>
              </a:rPr>
              <a:t>أي</a:t>
            </a:r>
            <a:r>
              <a:rPr lang="ar-SA" sz="2800" b="1" dirty="0" smtClean="0">
                <a:solidFill>
                  <a:srgbClr val="D60093"/>
                </a:solidFill>
                <a:latin typeface="Arial" pitchFamily="34" charset="0"/>
                <a:cs typeface="Arial" pitchFamily="34" charset="0"/>
              </a:rPr>
              <a:t> أصحاب رسول الله</a:t>
            </a:r>
            <a:r>
              <a:rPr lang="ar-MA" sz="2800" b="1" dirty="0" smtClean="0">
                <a:solidFill>
                  <a:srgbClr val="D60093"/>
                </a:solidFill>
                <a:latin typeface="Arial" pitchFamily="34" charset="0"/>
                <a:cs typeface="Arial" pitchFamily="34" charset="0"/>
              </a:rPr>
              <a:t> كان </a:t>
            </a:r>
            <a:r>
              <a:rPr lang="ar-SA" sz="2800" b="1" dirty="0" smtClean="0">
                <a:solidFill>
                  <a:srgbClr val="D60093"/>
                </a:solidFill>
                <a:latin typeface="Arial" pitchFamily="34" charset="0"/>
                <a:cs typeface="Arial" pitchFamily="34" charset="0"/>
              </a:rPr>
              <a:t>أحب إلى رسول </a:t>
            </a:r>
            <a:r>
              <a:rPr lang="ar-MA" sz="2800" b="1" dirty="0" smtClean="0">
                <a:solidFill>
                  <a:srgbClr val="D60093"/>
                </a:solidFill>
                <a:latin typeface="Arial" pitchFamily="34" charset="0"/>
                <a:cs typeface="Arial" pitchFamily="34" charset="0"/>
              </a:rPr>
              <a:t>الله؟ </a:t>
            </a:r>
            <a:r>
              <a:rPr lang="ar-SA" sz="2800" b="1" dirty="0" smtClean="0">
                <a:solidFill>
                  <a:srgbClr val="000000"/>
                </a:solidFill>
                <a:latin typeface="Arial" pitchFamily="34" charset="0"/>
                <a:cs typeface="Arial" pitchFamily="34" charset="0"/>
              </a:rPr>
              <a:t>قالت: </a:t>
            </a:r>
            <a:r>
              <a:rPr lang="ar-SA" sz="2800" b="1" dirty="0" smtClean="0">
                <a:solidFill>
                  <a:srgbClr val="D60093"/>
                </a:solidFill>
                <a:latin typeface="Arial" pitchFamily="34" charset="0"/>
                <a:cs typeface="Arial" pitchFamily="34" charset="0"/>
              </a:rPr>
              <a:t>أبو بكر</a:t>
            </a:r>
            <a:r>
              <a:rPr lang="ar-SA" sz="2800" b="1" dirty="0" smtClean="0">
                <a:solidFill>
                  <a:srgbClr val="000000"/>
                </a:solidFill>
                <a:latin typeface="Arial" pitchFamily="34" charset="0"/>
                <a:cs typeface="Arial" pitchFamily="34" charset="0"/>
              </a:rPr>
              <a:t>. قلت: ثم مَن؟ قالت: </a:t>
            </a:r>
            <a:r>
              <a:rPr lang="ar-SA" sz="2800" b="1" dirty="0" smtClean="0">
                <a:solidFill>
                  <a:srgbClr val="D60093"/>
                </a:solidFill>
                <a:latin typeface="Arial" pitchFamily="34" charset="0"/>
                <a:cs typeface="Arial" pitchFamily="34" charset="0"/>
              </a:rPr>
              <a:t>عمر</a:t>
            </a:r>
            <a:r>
              <a:rPr lang="ar-SA" sz="2800" b="1" dirty="0" smtClean="0">
                <a:solidFill>
                  <a:srgbClr val="000000"/>
                </a:solidFill>
                <a:latin typeface="Arial" pitchFamily="34" charset="0"/>
                <a:cs typeface="Arial" pitchFamily="34" charset="0"/>
              </a:rPr>
              <a:t>. قلت: ثم من؟ قالت: </a:t>
            </a:r>
            <a:endParaRPr lang="ar-MA" sz="2800" b="1" dirty="0" smtClean="0">
              <a:solidFill>
                <a:srgbClr val="000000"/>
              </a:solidFill>
              <a:latin typeface="Arial" pitchFamily="34" charset="0"/>
              <a:cs typeface="Arial" pitchFamily="34" charset="0"/>
            </a:endParaRPr>
          </a:p>
          <a:p>
            <a:pPr lvl="0" algn="r" fontAlgn="base">
              <a:spcBef>
                <a:spcPct val="0"/>
              </a:spcBef>
              <a:spcAft>
                <a:spcPct val="0"/>
              </a:spcAft>
            </a:pPr>
            <a:r>
              <a:rPr lang="ar-SA" sz="2800" b="1" dirty="0" smtClean="0">
                <a:solidFill>
                  <a:srgbClr val="000000"/>
                </a:solidFill>
                <a:latin typeface="Arial" pitchFamily="34" charset="0"/>
                <a:cs typeface="Arial" pitchFamily="34" charset="0"/>
              </a:rPr>
              <a:t>          ثم </a:t>
            </a:r>
            <a:r>
              <a:rPr lang="ar-SA" sz="2800" b="1" dirty="0" smtClean="0">
                <a:solidFill>
                  <a:srgbClr val="D60093"/>
                </a:solidFill>
                <a:latin typeface="Arial" pitchFamily="34" charset="0"/>
                <a:cs typeface="Arial" pitchFamily="34" charset="0"/>
              </a:rPr>
              <a:t>أبو عبيدة بن الجراح</a:t>
            </a:r>
            <a:r>
              <a:rPr lang="ar-SA" sz="2800" b="1" dirty="0" smtClean="0">
                <a:solidFill>
                  <a:srgbClr val="000000"/>
                </a:solidFill>
                <a:latin typeface="Arial" pitchFamily="34" charset="0"/>
                <a:cs typeface="Arial" pitchFamily="34" charset="0"/>
              </a:rPr>
              <a:t>. قلت: ثم من؟ قال: فسكتت  </a:t>
            </a:r>
            <a:r>
              <a:rPr lang="fr-FR" sz="2800" b="1" dirty="0" smtClean="0">
                <a:latin typeface="Arial" pitchFamily="34" charset="0"/>
                <a:cs typeface="Arial" pitchFamily="34" charset="0"/>
              </a:rPr>
              <a:t> </a:t>
            </a:r>
            <a:r>
              <a:rPr lang="fr-FR" sz="1200" b="1" dirty="0" smtClean="0">
                <a:solidFill>
                  <a:srgbClr val="000000"/>
                </a:solidFill>
                <a:latin typeface="Arial" pitchFamily="34" charset="0"/>
                <a:cs typeface="Arial" pitchFamily="34" charset="0"/>
              </a:rPr>
              <a:t> </a:t>
            </a:r>
            <a:endParaRPr kumimoji="0" lang="fr-FR" sz="1200" b="1" i="0" u="none" strike="noStrike" cap="none" normalizeH="0" baseline="0" dirty="0" smtClean="0">
              <a:ln>
                <a:noFill/>
              </a:ln>
              <a:solidFill>
                <a:srgbClr val="000000"/>
              </a:solidFill>
              <a:effectLst/>
              <a:latin typeface="Arial" pitchFamily="34" charset="0"/>
              <a:cs typeface="Arial" pitchFamily="34" charset="0"/>
            </a:endParaRPr>
          </a:p>
        </p:txBody>
      </p:sp>
      <p:sp>
        <p:nvSpPr>
          <p:cNvPr id="8" name="Rectangle 7"/>
          <p:cNvSpPr/>
          <p:nvPr/>
        </p:nvSpPr>
        <p:spPr>
          <a:xfrm>
            <a:off x="535753" y="5429264"/>
            <a:ext cx="807249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r"/>
            <a:r>
              <a:rPr lang="ar-SA" sz="2800" b="1" dirty="0" smtClean="0"/>
              <a:t>    ”</a:t>
            </a:r>
            <a:r>
              <a:rPr lang="ar-MA" sz="2800" b="1" dirty="0" smtClean="0"/>
              <a:t> ما من أصحابي أحد إلا لو شئت أخذت عليه ، إلا أبا عبيدة </a:t>
            </a:r>
            <a:r>
              <a:rPr lang="ar-SA" sz="2800" b="1" dirty="0" smtClean="0"/>
              <a:t>”</a:t>
            </a:r>
            <a:r>
              <a:rPr lang="ar-MA" sz="2400" b="1" dirty="0" smtClean="0"/>
              <a:t>  </a:t>
            </a:r>
            <a:endParaRPr lang="fr-FR" sz="2400" b="1" dirty="0"/>
          </a:p>
        </p:txBody>
      </p:sp>
      <p:sp>
        <p:nvSpPr>
          <p:cNvPr id="7" name="Rectangle 6"/>
          <p:cNvSpPr/>
          <p:nvPr/>
        </p:nvSpPr>
        <p:spPr>
          <a:xfrm>
            <a:off x="500034" y="4286256"/>
            <a:ext cx="814393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r"/>
            <a:r>
              <a:rPr lang="ar-SA" sz="2800" b="1" dirty="0" smtClean="0"/>
              <a:t>     ”لأبعثن معكم رجلا أمينا حق أمين  حق أمين  حق أمين“     </a:t>
            </a:r>
            <a:endParaRPr lang="fr-FR"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3224</TotalTime>
  <Words>1295</Words>
  <Application>Microsoft Office PowerPoint</Application>
  <PresentationFormat>Affichage à l'écran (4:3)</PresentationFormat>
  <Paragraphs>79</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سلسلة موكب النور مع المبشرين بالجنة </vt:lpstr>
      <vt:lpstr>Diapositive 2</vt:lpstr>
      <vt:lpstr>Diapositive 3</vt:lpstr>
      <vt:lpstr>Diapositive 4</vt:lpstr>
      <vt:lpstr>Diapositive 5</vt:lpstr>
      <vt:lpstr>Diapositive 6</vt:lpstr>
      <vt:lpstr>Diapositive 7</vt:lpstr>
      <vt:lpstr>Diapositive 8</vt:lpstr>
      <vt:lpstr>Diapositive 9</vt:lpstr>
      <vt:lpstr>Diapositive 10</vt:lpstr>
      <vt:lpstr>حق أمين</vt:lpstr>
      <vt:lpstr>حق أمين</vt:lpstr>
      <vt:lpstr>حق أمين</vt:lpstr>
      <vt:lpstr>حق أمين</vt:lpstr>
      <vt:lpstr>مواقف ابو عبيدة</vt:lpstr>
      <vt:lpstr>Diapositive 16</vt:lpstr>
      <vt:lpstr>Diapositive 17</vt:lpstr>
      <vt:lpstr>Diapositive 18</vt:lpstr>
      <vt:lpstr>Diapositive 19</vt:lpstr>
      <vt:lpstr>علاقات ناجحة</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M.Alaoui</cp:lastModifiedBy>
  <cp:revision>197</cp:revision>
  <dcterms:created xsi:type="dcterms:W3CDTF">2016-01-11T16:49:22Z</dcterms:created>
  <dcterms:modified xsi:type="dcterms:W3CDTF">2016-04-02T13:16:00Z</dcterms:modified>
</cp:coreProperties>
</file>