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8" r:id="rId7"/>
    <p:sldId id="269" r:id="rId8"/>
    <p:sldId id="272" r:id="rId9"/>
    <p:sldId id="273" r:id="rId10"/>
    <p:sldId id="275" r:id="rId11"/>
    <p:sldId id="267" r:id="rId12"/>
    <p:sldId id="276" r:id="rId13"/>
    <p:sldId id="289" r:id="rId14"/>
    <p:sldId id="285" r:id="rId15"/>
    <p:sldId id="286" r:id="rId16"/>
    <p:sldId id="277" r:id="rId17"/>
    <p:sldId id="278" r:id="rId18"/>
    <p:sldId id="290" r:id="rId19"/>
    <p:sldId id="291" r:id="rId20"/>
    <p:sldId id="284" r:id="rId21"/>
    <p:sldId id="282" r:id="rId22"/>
    <p:sldId id="28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57" autoAdjust="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FC26-92CB-4FD2-8321-FAB51FFC75E0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E24F-2504-4EBC-82C1-25C503EAC9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admin\Bureau\rahmat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-71462"/>
            <a:ext cx="8229600" cy="6998839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buNone/>
            </a:pPr>
            <a:r>
              <a:rPr lang="ar-SA" sz="3600" b="1" dirty="0" smtClean="0">
                <a:solidFill>
                  <a:srgbClr val="FF0066"/>
                </a:solidFill>
              </a:rPr>
              <a:t>لا </a:t>
            </a:r>
            <a:r>
              <a:rPr lang="ar-SA" sz="3600" b="1" dirty="0" smtClean="0">
                <a:solidFill>
                  <a:srgbClr val="FF0066"/>
                </a:solidFill>
              </a:rPr>
              <a:t>تقنطوا من رحمة اللَّه </a:t>
            </a:r>
            <a:r>
              <a:rPr lang="ar-SA" sz="3600" b="1" dirty="0" smtClean="0">
                <a:solidFill>
                  <a:srgbClr val="FF0066"/>
                </a:solidFill>
              </a:rPr>
              <a:t>:</a:t>
            </a:r>
            <a:endParaRPr lang="ar-SA" sz="3600" b="1" dirty="0" smtClean="0">
              <a:solidFill>
                <a:srgbClr val="FF0066"/>
              </a:solidFill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SA" sz="2800" b="1" dirty="0" smtClean="0">
                <a:solidFill>
                  <a:srgbClr val="002060"/>
                </a:solidFill>
              </a:rPr>
              <a:t>قال تعالى : { قُلْ يَا عِبَادِيَ الَّذِينَ أَسْرَفُوا عَلَى أَنْفُسِهِمْ لاَ تَقْنَطُوا مِنْ رَحْمَةِ اللَّهِ إِنَّ اللَّهَ يَغْفِرُ الذُّنُوبَ جَمِيعًا إِنَّهُ هُوَ الْغَفُورُ الرَّحِيمُ } [ الزمر : 53 ] . قال النبي صلى الله عليه وسلم : (( لو يعلم المؤمن ما عند اللَّه من العقوبة ما طمع بجنته أحد ، ولو يعلم الكافر ما عند اللَّه من الرحمة ما قنط من جنته أحد ))(</a:t>
            </a:r>
            <a:r>
              <a:rPr lang="ar-SA" sz="2800" b="1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800" b="1" dirty="0" smtClean="0">
                <a:solidFill>
                  <a:srgbClr val="002060"/>
                </a:solidFill>
              </a:rPr>
              <a:t>رواه مسلم </a:t>
            </a:r>
            <a:r>
              <a:rPr lang="ar-SA" sz="2800" b="1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800" b="1" dirty="0" smtClean="0">
                <a:solidFill>
                  <a:srgbClr val="002060"/>
                </a:solidFill>
              </a:rPr>
              <a:t>) 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SA" sz="2800" b="1" dirty="0" smtClean="0">
                <a:solidFill>
                  <a:srgbClr val="002060"/>
                </a:solidFill>
              </a:rPr>
              <a:t>قال </a:t>
            </a:r>
            <a:r>
              <a:rPr lang="ar-SA" sz="2800" b="1" dirty="0" smtClean="0">
                <a:solidFill>
                  <a:srgbClr val="002060"/>
                </a:solidFill>
              </a:rPr>
              <a:t>تعالى : { وَمَنْ يَقْنَطُ مِنْ رَحْمَةِ رَبِّهِ إِلاَّ الضَّالُّونَ } [ الحجرات : 56 ] 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SA" sz="2800" b="1" dirty="0" smtClean="0">
                <a:solidFill>
                  <a:srgbClr val="002060"/>
                </a:solidFill>
              </a:rPr>
              <a:t>{</a:t>
            </a:r>
            <a:r>
              <a:rPr lang="ar-SA" sz="2800" b="1" dirty="0" smtClean="0">
                <a:solidFill>
                  <a:srgbClr val="002060"/>
                </a:solidFill>
              </a:rPr>
              <a:t> وَلاَ تَيْئَسُوا مِنْ رَوْحِ اللَّهِ إِنَّهُ لاَ يَيْئَسُ مِنْ رَوْحِ اللَّهِ إِلاَّ الْقَوْمُ الْكَافِرُونَ } [ يوسف : 87 ] </a:t>
            </a:r>
            <a:r>
              <a:rPr lang="ar-SA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9732"/>
            <a:ext cx="8229600" cy="4278094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80000"/>
              </a:lnSpc>
              <a:buNone/>
            </a:pPr>
            <a:r>
              <a:rPr lang="ar-SA" sz="3600" b="1" dirty="0" smtClean="0">
                <a:solidFill>
                  <a:srgbClr val="FF0066"/>
                </a:solidFill>
                <a:latin typeface="Franklin Gothic Heavy" pitchFamily="34" charset="0"/>
              </a:rPr>
              <a:t>النبوة </a:t>
            </a:r>
            <a:r>
              <a:rPr lang="ar-SA" sz="3600" b="1" dirty="0" smtClean="0">
                <a:solidFill>
                  <a:srgbClr val="FF0066"/>
                </a:solidFill>
                <a:latin typeface="Franklin Gothic Heavy" pitchFamily="34" charset="0"/>
              </a:rPr>
              <a:t>والرسالة رحمة :</a:t>
            </a:r>
            <a:endParaRPr lang="ar-SA" sz="3600" dirty="0" smtClean="0">
              <a:solidFill>
                <a:srgbClr val="FF0066"/>
              </a:solidFill>
              <a:latin typeface="Franklin Gothic Heavy" pitchFamily="34" charset="0"/>
            </a:endParaRPr>
          </a:p>
          <a:p>
            <a:pPr algn="ctr" rtl="1" eaLnBrk="1" hangingPunct="1">
              <a:lnSpc>
                <a:spcPct val="80000"/>
              </a:lnSpc>
            </a:pP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فقد سُمَّيت النبوة والوحي رحمة كما في قوله تعالى مخبرًا عن نوح عليه السلام : { </a:t>
            </a:r>
            <a:r>
              <a:rPr lang="ar-SA" sz="2800" b="1" dirty="0" smtClean="0">
                <a:solidFill>
                  <a:srgbClr val="002060"/>
                </a:solidFill>
                <a:latin typeface="Franklin Gothic Heavy" pitchFamily="34" charset="0"/>
              </a:rPr>
              <a:t>قَالَ</a:t>
            </a: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  <a:latin typeface="Franklin Gothic Heavy" pitchFamily="34" charset="0"/>
              </a:rPr>
              <a:t>يَا قَوْمِ أَرَأَيْتُمْ إِنْ كُنْتُ عَلَى بَيِّنَةٍ مِنْ رَبِّي وَآتَانِي رَحْمَةً مِنْ عِنْدِهِ</a:t>
            </a: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 } [ هود : 28 ] </a:t>
            </a: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.</a:t>
            </a:r>
            <a:endParaRPr lang="fr-FR" sz="2800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algn="ctr" rtl="1" eaLnBrk="1" hangingPunct="1">
              <a:lnSpc>
                <a:spcPct val="80000"/>
              </a:lnSpc>
              <a:buNone/>
            </a:pPr>
            <a:endParaRPr lang="ar-EG" sz="2800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algn="ctr" rtl="1" eaLnBrk="1" hangingPunct="1">
              <a:lnSpc>
                <a:spcPct val="80000"/>
              </a:lnSpc>
              <a:buNone/>
            </a:pPr>
            <a:r>
              <a:rPr lang="ar-SA" sz="2800" b="1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ar-SA" sz="3600" b="1" dirty="0" smtClean="0">
                <a:solidFill>
                  <a:srgbClr val="FF0066"/>
                </a:solidFill>
                <a:latin typeface="Franklin Gothic Heavy" pitchFamily="34" charset="0"/>
              </a:rPr>
              <a:t>إرسال النبيِّ صلى الله عليه وسلم :</a:t>
            </a:r>
            <a:endParaRPr lang="ar-SA" sz="3600" dirty="0" smtClean="0">
              <a:solidFill>
                <a:srgbClr val="FF0066"/>
              </a:solidFill>
              <a:latin typeface="Franklin Gothic Heavy" pitchFamily="34" charset="0"/>
            </a:endParaRPr>
          </a:p>
          <a:p>
            <a:pPr algn="ctr" rtl="1" eaLnBrk="1" hangingPunct="1">
              <a:lnSpc>
                <a:spcPct val="80000"/>
              </a:lnSpc>
            </a:pP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قال تعالى : { </a:t>
            </a:r>
            <a:r>
              <a:rPr lang="ar-SA" sz="2800" b="1" dirty="0" smtClean="0">
                <a:solidFill>
                  <a:srgbClr val="002060"/>
                </a:solidFill>
                <a:latin typeface="Franklin Gothic Heavy" pitchFamily="34" charset="0"/>
              </a:rPr>
              <a:t>وَمَا أَرْسَلْنَاكَ إِلاَّ رَحْمَةً لِلْعَالَمِينَ</a:t>
            </a: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 } [ الأنبياء : 107 ] . </a:t>
            </a:r>
            <a:endParaRPr lang="fr-FR" sz="2800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algn="ctr" rtl="1">
              <a:lnSpc>
                <a:spcPct val="80000"/>
              </a:lnSpc>
            </a:pP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﴿ فَبِمَا رَحْمَةٍ مِنَ اللَّهِ لِنْتَ لَهُمْ وَلَوْ كُنْتَ فَظّاً غَلِيظَ الْقَلْبِ لَانْفَضُّوا مِنْ حَوْلِكَ فَاعْفُ عَنْهُمْ وَاسْتَغْفِرْ لَهُمْ وَشَاوِرْهُمْ فِي الْأَمْرِ ﴾</a:t>
            </a:r>
            <a:endParaRPr lang="fr-FR" sz="2800" dirty="0" smtClean="0">
              <a:solidFill>
                <a:srgbClr val="002060"/>
              </a:solidFill>
              <a:latin typeface="Franklin Gothic Heavy" pitchFamily="34" charset="0"/>
            </a:endParaRPr>
          </a:p>
          <a:p>
            <a:pPr algn="ctr" rtl="1">
              <a:lnSpc>
                <a:spcPct val="80000"/>
              </a:lnSpc>
              <a:buNone/>
            </a:pP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سورة </a:t>
            </a:r>
            <a:r>
              <a:rPr lang="ar-SA" sz="2800" dirty="0" smtClean="0">
                <a:solidFill>
                  <a:srgbClr val="002060"/>
                </a:solidFill>
                <a:latin typeface="Franklin Gothic Heavy" pitchFamily="34" charset="0"/>
              </a:rPr>
              <a:t>آل عمران الآية: 159</a:t>
            </a:r>
            <a:r>
              <a:rPr lang="fr-FR" sz="2800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fr-FR" sz="2800" dirty="0" smtClean="0">
                <a:solidFill>
                  <a:srgbClr val="002060"/>
                </a:solidFill>
                <a:latin typeface="Franklin Gothic Heavy" pitchFamily="34" charset="0"/>
              </a:rPr>
              <a:t>]</a:t>
            </a:r>
            <a:endParaRPr lang="en-US" sz="2800" dirty="0" smtClean="0">
              <a:solidFill>
                <a:srgbClr val="002060"/>
              </a:solidFill>
              <a:latin typeface="Franklin Gothic Heavy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152180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20000"/>
              </a:lnSpc>
              <a:buNone/>
            </a:pPr>
            <a:r>
              <a:rPr lang="ar-SA" sz="3600" b="1" dirty="0" smtClean="0">
                <a:solidFill>
                  <a:srgbClr val="FF0066"/>
                </a:solidFill>
              </a:rPr>
              <a:t>أسباب رحمة اللَّه لخلقه </a:t>
            </a:r>
            <a:r>
              <a:rPr lang="ar-SA" sz="3600" b="1" dirty="0" smtClean="0">
                <a:solidFill>
                  <a:srgbClr val="FF0066"/>
                </a:solidFill>
              </a:rPr>
              <a:t>:</a:t>
            </a:r>
            <a:endParaRPr lang="ar-SA" sz="3600" b="1" dirty="0" smtClean="0">
              <a:solidFill>
                <a:srgbClr val="FF0066"/>
              </a:solidFill>
            </a:endParaRPr>
          </a:p>
          <a:p>
            <a:pPr algn="ctr" rtl="1" eaLnBrk="1" hangingPunct="1">
              <a:lnSpc>
                <a:spcPct val="120000"/>
              </a:lnSpc>
              <a:buNone/>
            </a:pPr>
            <a:r>
              <a:rPr lang="fr-FR" sz="2800" b="1" dirty="0" smtClean="0">
                <a:solidFill>
                  <a:srgbClr val="002060"/>
                </a:solidFill>
              </a:rPr>
              <a:t>1</a:t>
            </a:r>
            <a:r>
              <a:rPr lang="ar-SA" sz="2800" b="1" dirty="0" smtClean="0">
                <a:solidFill>
                  <a:srgbClr val="002060"/>
                </a:solidFill>
              </a:rPr>
              <a:t>- </a:t>
            </a:r>
            <a:r>
              <a:rPr lang="ar-SA" sz="2800" b="1" dirty="0" smtClean="0">
                <a:solidFill>
                  <a:srgbClr val="002060"/>
                </a:solidFill>
              </a:rPr>
              <a:t>طاعة اللَّه ورسوله :</a:t>
            </a:r>
            <a:endParaRPr lang="ar-SA" sz="2800" dirty="0" smtClean="0">
              <a:solidFill>
                <a:srgbClr val="002060"/>
              </a:solidFill>
            </a:endParaRPr>
          </a:p>
          <a:p>
            <a:pPr algn="r" rtl="1">
              <a:lnSpc>
                <a:spcPct val="12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فكلما كان العبدُ أكثر طاعة لله تبارك وتعالى ورسوله صلى الله عليه وسلم كلما كان أكثر استحقاقًا لرحمة اللَّه عز وجل . قال تعالى : { </a:t>
            </a:r>
            <a:r>
              <a:rPr lang="ar-SA" sz="2800" b="1" dirty="0" smtClean="0">
                <a:solidFill>
                  <a:srgbClr val="002060"/>
                </a:solidFill>
              </a:rPr>
              <a:t>وَأَطِيعُوا اللَّهَ وَالرَّسُولَ لَعَلَّكُمْ تُرْحَمُونَ</a:t>
            </a:r>
            <a:r>
              <a:rPr lang="ar-SA" sz="2800" dirty="0" smtClean="0">
                <a:solidFill>
                  <a:srgbClr val="002060"/>
                </a:solidFill>
              </a:rPr>
              <a:t> } [ آل عمران : 132 ] . وقال عز وجل : { </a:t>
            </a:r>
            <a:r>
              <a:rPr lang="ar-SA" sz="2800" b="1" dirty="0" smtClean="0">
                <a:solidFill>
                  <a:srgbClr val="002060"/>
                </a:solidFill>
              </a:rPr>
              <a:t>وَهَذَا كِتَابٌ أَنْزَلْنَاهُ مُبَارَكٌ فَاتَّبِعُوهُ وَاتَّقُوا لَعَلَّكُمْ تُرْحَمُونَ</a:t>
            </a:r>
            <a:r>
              <a:rPr lang="ar-SA" sz="2800" dirty="0" smtClean="0">
                <a:solidFill>
                  <a:srgbClr val="002060"/>
                </a:solidFill>
              </a:rPr>
              <a:t> } [ الأنعام : 155 ] .</a:t>
            </a:r>
            <a:endParaRPr lang="fr-FR" sz="2800" dirty="0" smtClean="0">
              <a:solidFill>
                <a:srgbClr val="002060"/>
              </a:solidFill>
            </a:endParaRPr>
          </a:p>
          <a:p>
            <a:pPr algn="r" rtl="1">
              <a:lnSpc>
                <a:spcPct val="120000"/>
              </a:lnSpc>
            </a:pPr>
            <a:r>
              <a:rPr lang="ar-SA" sz="2800" b="1" dirty="0" smtClean="0">
                <a:solidFill>
                  <a:srgbClr val="002060"/>
                </a:solidFill>
              </a:rPr>
              <a:t> وَإِذِ اعْتَزَلْتُمُوهُمْ وَمَا يَعْبُدُونَ إِلا اللَّهَ فَأْوُوا إِلَى الْكَهْفِ يَنْشُرْ لَكُمْ رَبُّكُمْ مِنْ رَحْمَتِهِ وَيُهَيِّئْ لَكُمْ مِنْ أَمْرِكُمْ مِرْفَقًا ( 16 </a:t>
            </a:r>
            <a:r>
              <a:rPr lang="ar-SA" sz="2800" b="1" dirty="0" smtClean="0">
                <a:solidFill>
                  <a:srgbClr val="002060"/>
                </a:solidFill>
              </a:rPr>
              <a:t>)</a:t>
            </a:r>
            <a:endParaRPr lang="fr-F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14"/>
            <a:ext cx="8229600" cy="4118050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20000"/>
              </a:lnSpc>
              <a:buNone/>
            </a:pPr>
            <a:r>
              <a:rPr lang="ar-SA" sz="3600" b="1" dirty="0" smtClean="0">
                <a:solidFill>
                  <a:srgbClr val="FF0066"/>
                </a:solidFill>
              </a:rPr>
              <a:t>أسباب رحمة اللَّه لخلقه </a:t>
            </a:r>
            <a:r>
              <a:rPr lang="ar-SA" sz="3600" b="1" dirty="0" smtClean="0">
                <a:solidFill>
                  <a:srgbClr val="FF0066"/>
                </a:solidFill>
              </a:rPr>
              <a:t>:</a:t>
            </a:r>
            <a:endParaRPr lang="ar-SA" sz="2800" b="1" dirty="0" smtClean="0"/>
          </a:p>
          <a:p>
            <a:pPr algn="ctr" rtl="1" eaLnBrk="1" hangingPunct="1">
              <a:lnSpc>
                <a:spcPct val="120000"/>
              </a:lnSpc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2- الإحسان :</a:t>
            </a:r>
            <a:endParaRPr lang="ar-SA" sz="2800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12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قال اللَّه تبارك وتعالى : { </a:t>
            </a:r>
            <a:r>
              <a:rPr lang="ar-SA" sz="2800" b="1" dirty="0" smtClean="0">
                <a:solidFill>
                  <a:srgbClr val="002060"/>
                </a:solidFill>
              </a:rPr>
              <a:t>إِنَّ رَحْمَةَ اللَّهِ قَرِيبٌ مِنَ الْمُحْسِنِينَ</a:t>
            </a:r>
            <a:r>
              <a:rPr lang="ar-SA" sz="2800" dirty="0" smtClean="0">
                <a:solidFill>
                  <a:srgbClr val="002060"/>
                </a:solidFill>
              </a:rPr>
              <a:t> } [ الأعراف : 56 ] </a:t>
            </a:r>
            <a:r>
              <a:rPr lang="ar-SA" sz="2800" dirty="0" smtClean="0">
                <a:solidFill>
                  <a:srgbClr val="002060"/>
                </a:solidFill>
              </a:rPr>
              <a:t>،</a:t>
            </a:r>
            <a:endParaRPr lang="fr-FR" sz="2800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12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>
                <a:solidFill>
                  <a:srgbClr val="002060"/>
                </a:solidFill>
              </a:rPr>
              <a:t>وقال النبي صلى الله عليه وسلم : (( </a:t>
            </a:r>
            <a:r>
              <a:rPr lang="ar-SA" sz="2800" b="1" dirty="0" smtClean="0">
                <a:solidFill>
                  <a:srgbClr val="002060"/>
                </a:solidFill>
              </a:rPr>
              <a:t>إن اللَّه كتب الإحسان على كل شيء ، فإذا قتلتم فأحسنوا القِتْلة ، وإذا ذبحتم فأحسنوا الذبحة ...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r>
              <a:rPr lang="ar-SA" sz="2800" dirty="0" smtClean="0">
                <a:solidFill>
                  <a:srgbClr val="002060"/>
                </a:solidFill>
              </a:rPr>
              <a:t>)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ar-SA" sz="2800" dirty="0" smtClean="0">
                <a:solidFill>
                  <a:srgbClr val="002060"/>
                </a:solidFill>
              </a:rPr>
              <a:t>رواه </a:t>
            </a:r>
            <a:r>
              <a:rPr lang="ar-SA" sz="2800" dirty="0" smtClean="0">
                <a:solidFill>
                  <a:srgbClr val="002060"/>
                </a:solidFill>
              </a:rPr>
              <a:t>مسلم .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العلم طريقٌ لرحمة الل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رحمة الله تأتي من تلاوة القرآن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www.fatemaelshikh.info</a:t>
            </a:r>
          </a:p>
        </p:txBody>
      </p:sp>
      <p:sp>
        <p:nvSpPr>
          <p:cNvPr id="3789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44FDE-3498-4E6B-9E83-123FC6FA078B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719322"/>
            <a:ext cx="8229600" cy="528144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أسباب رحمة اللَّه لخلقه :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rtl="1">
              <a:lnSpc>
                <a:spcPct val="150000"/>
              </a:lnSpc>
            </a:pPr>
            <a:r>
              <a:rPr lang="fr-FR" sz="2800" b="1" dirty="0" smtClean="0">
                <a:solidFill>
                  <a:srgbClr val="002060"/>
                </a:solidFill>
              </a:rPr>
              <a:t>3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تقوى </a:t>
            </a:r>
            <a:r>
              <a:rPr lang="ar-SA" sz="2800" b="1" dirty="0" smtClean="0">
                <a:solidFill>
                  <a:srgbClr val="002060"/>
                </a:solidFill>
              </a:rPr>
              <a:t>اللَّه تبارك وتعالى :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solidFill>
                  <a:srgbClr val="002060"/>
                </a:solidFill>
              </a:rPr>
              <a:t>فإن كانت رحمة اللَّه قد وسعتْ كل شيء وشملت البر والفاجر ، والمسلم والكافر ، فما من أحد إلا وهو يتقلب في رحمة اللَّه آناء الليل وأطراف النهار وهذا في الدنيا وتلك هي الرحمة العامة ، أما الرحمة الخاصة بدخول الجنة في الآخرة فهي للمؤمنين والمتقين وحدهم . قال تعالى : { وَرَحْمَتِي وَسِعَتْ كُلَّ شَيْءٍ فَسَأَكْتُبُهَا لِلَّذِينَ يَتَّقُونَ وَيُؤْتُونَ الزَّكَاةَ وَالَّذِينَ هُمْ بِآيَاتِنَا يُؤْمِنُونَ } [ الأعراف : 156 ] .</a:t>
            </a:r>
            <a:endParaRPr lang="ar-SA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571480"/>
            <a:ext cx="8229600" cy="563231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1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أسباب رحمة اللَّه لخلقه :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 rtl="1"/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4- صلة الرحم :</a:t>
            </a:r>
          </a:p>
          <a:p>
            <a:pPr algn="r" rtl="1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عن </a:t>
            </a:r>
            <a:r>
              <a:rPr lang="ar-SA" sz="2800" b="1" dirty="0" smtClean="0">
                <a:solidFill>
                  <a:srgbClr val="002060"/>
                </a:solidFill>
              </a:rPr>
              <a:t>عبد الرحمن بن عوف رضي الله عنه قال : سمعت رسول الله صلى الله عليه وسلم يقول : (( قال اللَّه : أنا اللَّه ، وأنا الرحمن ، خلقتُ الرَّحِمَ وشققتُ لها اسمًا من اسمي ، فَمَنْ وصلها وَصلتُه ، ومن قطعها </a:t>
            </a:r>
            <a:r>
              <a:rPr lang="ar-SA" sz="2800" b="1" dirty="0" err="1" smtClean="0">
                <a:solidFill>
                  <a:srgbClr val="002060"/>
                </a:solidFill>
              </a:rPr>
              <a:t>بتَتُّه</a:t>
            </a:r>
            <a:r>
              <a:rPr lang="ar-SA" sz="2800" b="1" dirty="0" smtClean="0">
                <a:solidFill>
                  <a:srgbClr val="002060"/>
                </a:solidFill>
              </a:rPr>
              <a:t> </a:t>
            </a:r>
            <a:r>
              <a:rPr lang="ar-SA" sz="2800" b="1" dirty="0" smtClean="0">
                <a:solidFill>
                  <a:srgbClr val="002060"/>
                </a:solidFill>
              </a:rPr>
              <a:t>)</a:t>
            </a:r>
            <a:endParaRPr lang="fr-FR" sz="2800" b="1" dirty="0" smtClean="0">
              <a:solidFill>
                <a:srgbClr val="00206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وعن </a:t>
            </a:r>
            <a:r>
              <a:rPr lang="ar-SA" sz="2800" b="1" dirty="0" smtClean="0">
                <a:solidFill>
                  <a:srgbClr val="002060"/>
                </a:solidFill>
              </a:rPr>
              <a:t>أبي هريرة عن النبي صلى الله عليه وسلم أنه قال : إن الرحم </a:t>
            </a:r>
            <a:r>
              <a:rPr lang="ar-SA" sz="2800" b="1" dirty="0" err="1" smtClean="0">
                <a:solidFill>
                  <a:srgbClr val="002060"/>
                </a:solidFill>
              </a:rPr>
              <a:t>مشْجَنَةٌ</a:t>
            </a:r>
            <a:r>
              <a:rPr lang="ar-SA" sz="2800" b="1" dirty="0" smtClean="0">
                <a:solidFill>
                  <a:srgbClr val="002060"/>
                </a:solidFill>
              </a:rPr>
              <a:t> من الرحمن ، تقول : يا ربِّ ، إني قُطِعْتُ ، يا ربِّ إني ظُلمتُ ، يا ربِّ إني أُسئَ إليَّ ، يا ربِّ ، يا ربِّ ، فيُجِيبُها ربُّها عز وجل ، فيقولُ : (( أما تَرْضَيْنَ أن أصِل من وصلك وأقطع من قطعك ؟ ) </a:t>
            </a:r>
            <a:endParaRPr lang="fr-FR" sz="2800" b="1" dirty="0" smtClean="0">
              <a:solidFill>
                <a:srgbClr val="00206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SA" sz="2800" b="1" dirty="0" smtClean="0">
                <a:solidFill>
                  <a:srgbClr val="002060"/>
                </a:solidFill>
              </a:rPr>
              <a:t> {</a:t>
            </a:r>
            <a:r>
              <a:rPr lang="ar-SA" sz="2800" b="1" dirty="0" smtClean="0">
                <a:solidFill>
                  <a:srgbClr val="002060"/>
                </a:solidFill>
              </a:rPr>
              <a:t> فَهَلْ </a:t>
            </a:r>
            <a:r>
              <a:rPr lang="ar-SA" sz="2800" b="1" dirty="0" err="1" smtClean="0">
                <a:solidFill>
                  <a:srgbClr val="002060"/>
                </a:solidFill>
              </a:rPr>
              <a:t>عَسَيْتُمْ</a:t>
            </a:r>
            <a:r>
              <a:rPr lang="ar-SA" sz="2800" b="1" dirty="0" smtClean="0">
                <a:solidFill>
                  <a:srgbClr val="002060"/>
                </a:solidFill>
              </a:rPr>
              <a:t> إِنْ تَوَلَّيْتُمْ أَنْ تُفْسِدُوا فِي الأَرْضِ وَتُقَطِّعُوا أَرْحَامَكُمْ } [ محمد : 22 ]</a:t>
            </a:r>
            <a:r>
              <a:rPr lang="ar-SA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r" rtl="1"/>
            <a:endParaRPr lang="en-US" sz="1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785794"/>
            <a:ext cx="8229600" cy="48874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أسباب رحمة اللَّه لخلقه :</a:t>
            </a:r>
            <a:endParaRPr lang="fr-FR" sz="2800" b="1" dirty="0" smtClean="0"/>
          </a:p>
          <a:p>
            <a:pPr marL="342900" marR="0" lvl="0" indent="-342900" algn="ct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800" b="1" dirty="0" smtClean="0">
                <a:solidFill>
                  <a:srgbClr val="002060"/>
                </a:solidFill>
              </a:rPr>
              <a:t>5</a:t>
            </a:r>
            <a:r>
              <a:rPr lang="ar-SA" sz="2800" b="1" dirty="0" smtClean="0">
                <a:solidFill>
                  <a:srgbClr val="002060"/>
                </a:solidFill>
              </a:rPr>
              <a:t>- </a:t>
            </a:r>
            <a:r>
              <a:rPr lang="ar-SA" sz="2800" b="1" dirty="0" smtClean="0">
                <a:solidFill>
                  <a:srgbClr val="002060"/>
                </a:solidFill>
              </a:rPr>
              <a:t>الصبر على الابتلاء :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قال </a:t>
            </a:r>
            <a:r>
              <a:rPr lang="ar-SA" sz="2800" b="1" dirty="0" smtClean="0">
                <a:solidFill>
                  <a:srgbClr val="002060"/>
                </a:solidFill>
              </a:rPr>
              <a:t>تعالى : { وَبَشِّرِ الصَّابِرِينَ (155) الَّذِينَ إِذَا أَصَابَتْهُمْ مُصِيبَةٌ قَالُوا إِنَّا لِلَّهِ وَإِنَّا إِلَيْهِ رَاجِعُونَ (156) أُولَئِكَ عَلَيْهِمْ صَلَوَاتٌ مِنْ رَبِّهِمْ وَرَحْمَةٌ وَأُولَئِكَ هُمُ الْمُهْتَدُونَ } [ البقرة : 155- 157 ] </a:t>
            </a:r>
            <a:r>
              <a:rPr lang="ar-SA" sz="2800" b="1" dirty="0" smtClean="0">
                <a:solidFill>
                  <a:srgbClr val="002060"/>
                </a:solidFill>
              </a:rPr>
              <a:t>.</a:t>
            </a:r>
            <a:endParaRPr lang="fr-FR" sz="2800" b="1" dirty="0" smtClean="0">
              <a:solidFill>
                <a:srgbClr val="002060"/>
              </a:solidFill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 smtClean="0">
                <a:solidFill>
                  <a:srgbClr val="002060"/>
                </a:solidFill>
              </a:rPr>
              <a:t>قال </a:t>
            </a:r>
            <a:r>
              <a:rPr lang="ar-SA" sz="2800" b="1" dirty="0" smtClean="0">
                <a:solidFill>
                  <a:srgbClr val="002060"/>
                </a:solidFill>
              </a:rPr>
              <a:t>ابن كثير : { أُولَئِكَ عَلَيْهِمْ صَلَوَاتٌ مِنْ رَبِّهِمْ وَرَحْمَةٌ } أي : ثناءً عليهم ، وقال سعيد بن </a:t>
            </a:r>
            <a:r>
              <a:rPr lang="ar-SA" sz="2800" b="1" dirty="0" err="1" smtClean="0">
                <a:solidFill>
                  <a:srgbClr val="002060"/>
                </a:solidFill>
              </a:rPr>
              <a:t>جبير</a:t>
            </a:r>
            <a:r>
              <a:rPr lang="ar-SA" sz="2800" b="1" dirty="0" smtClean="0">
                <a:solidFill>
                  <a:srgbClr val="002060"/>
                </a:solidFill>
              </a:rPr>
              <a:t> : أي أمَنَة من </a:t>
            </a:r>
            <a:r>
              <a:rPr lang="ar-SA" sz="2800" b="1" dirty="0" smtClean="0">
                <a:solidFill>
                  <a:srgbClr val="002060"/>
                </a:solidFill>
              </a:rPr>
              <a:t>العذاب</a:t>
            </a:r>
            <a:r>
              <a:rPr lang="ar-SA" sz="2800" b="1" dirty="0" smtClean="0">
                <a:solidFill>
                  <a:srgbClr val="002060"/>
                </a:solidFill>
              </a:rPr>
              <a:t> 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785794"/>
            <a:ext cx="8229600" cy="504138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ctr" defTabSz="914400" rtl="1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أسباب رحمة اللَّه لخلقه :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800" b="1" dirty="0" smtClean="0">
                <a:solidFill>
                  <a:srgbClr val="002060"/>
                </a:solidFill>
              </a:rPr>
              <a:t>6</a:t>
            </a:r>
            <a:r>
              <a:rPr lang="ar-SA" sz="2800" b="1" dirty="0" smtClean="0">
                <a:solidFill>
                  <a:srgbClr val="002060"/>
                </a:solidFill>
              </a:rPr>
              <a:t>- </a:t>
            </a:r>
            <a:r>
              <a:rPr lang="ar-SA" sz="2800" b="1" dirty="0" smtClean="0">
                <a:solidFill>
                  <a:srgbClr val="002060"/>
                </a:solidFill>
              </a:rPr>
              <a:t>رحمة الناس :</a:t>
            </a:r>
            <a:endParaRPr lang="ar-SA" sz="2800" dirty="0" smtClean="0">
              <a:solidFill>
                <a:srgbClr val="00206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>
                <a:solidFill>
                  <a:srgbClr val="002060"/>
                </a:solidFill>
              </a:rPr>
              <a:t>((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r>
              <a:rPr lang="ar-SA" sz="2800" b="1" dirty="0" smtClean="0">
                <a:solidFill>
                  <a:srgbClr val="002060"/>
                </a:solidFill>
              </a:rPr>
              <a:t>ارحموا تُرْحَمُوا ، واغفروا يَغْفِر اللَّهُ لكم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r>
              <a:rPr lang="ar-SA" sz="2800" dirty="0" smtClean="0">
                <a:solidFill>
                  <a:srgbClr val="002060"/>
                </a:solidFill>
              </a:rPr>
              <a:t>)) 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endParaRPr lang="fr-FR" sz="2800" dirty="0" smtClean="0">
              <a:solidFill>
                <a:srgbClr val="00206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>
                <a:solidFill>
                  <a:srgbClr val="002060"/>
                </a:solidFill>
              </a:rPr>
              <a:t>((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r>
              <a:rPr lang="ar-SA" sz="2800" b="1" dirty="0" smtClean="0">
                <a:solidFill>
                  <a:srgbClr val="002060"/>
                </a:solidFill>
              </a:rPr>
              <a:t>إنما يرحمُ اللَّه من عباده الرحماء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r>
              <a:rPr lang="ar-SA" sz="2800" dirty="0" smtClean="0">
                <a:solidFill>
                  <a:srgbClr val="002060"/>
                </a:solidFill>
              </a:rPr>
              <a:t>))</a:t>
            </a:r>
            <a:endParaRPr lang="fr-FR" sz="2800" dirty="0" smtClean="0">
              <a:solidFill>
                <a:srgbClr val="00206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>
                <a:solidFill>
                  <a:srgbClr val="002060"/>
                </a:solidFill>
              </a:rPr>
              <a:t>((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r>
              <a:rPr lang="ar-SA" sz="2800" b="1" dirty="0" smtClean="0">
                <a:solidFill>
                  <a:srgbClr val="002060"/>
                </a:solidFill>
              </a:rPr>
              <a:t>حُوسِب رجلٌ ممن كان قبلكم ، فلم يوجد له من الخير شيءٌ إلا أنه كان يخالطُ الناس ، وكان موسرًا ، فكان يأمر غلمانه أن يتجاوزوا عن المعسر ، قال : قال اللَّه عز وجل : نحن أحق بذلك منه ، تجاوزوا عنه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r>
              <a:rPr lang="ar-SA" sz="2800" dirty="0" smtClean="0">
                <a:solidFill>
                  <a:srgbClr val="002060"/>
                </a:solidFill>
              </a:rPr>
              <a:t>))</a:t>
            </a:r>
            <a:endParaRPr lang="fr-FR" sz="2800" dirty="0" smtClean="0">
              <a:solidFill>
                <a:srgbClr val="00206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ar-SA" sz="2800" dirty="0" smtClean="0">
                <a:solidFill>
                  <a:srgbClr val="002060"/>
                </a:solidFill>
              </a:rPr>
              <a:t>فعن </a:t>
            </a:r>
            <a:r>
              <a:rPr lang="ar-SA" sz="2800" dirty="0" smtClean="0">
                <a:solidFill>
                  <a:srgbClr val="002060"/>
                </a:solidFill>
              </a:rPr>
              <a:t>أبي هريرة رضي الله عنه قال : قال النبي صلى الله عليه وسلم : (( </a:t>
            </a:r>
            <a:r>
              <a:rPr lang="ar-SA" sz="2800" b="1" dirty="0" smtClean="0">
                <a:solidFill>
                  <a:srgbClr val="002060"/>
                </a:solidFill>
              </a:rPr>
              <a:t>بينما كلب </a:t>
            </a:r>
            <a:r>
              <a:rPr lang="ar-SA" sz="2800" b="1" dirty="0" err="1" smtClean="0">
                <a:solidFill>
                  <a:srgbClr val="002060"/>
                </a:solidFill>
              </a:rPr>
              <a:t>يُطَيِّفُ</a:t>
            </a:r>
            <a:r>
              <a:rPr lang="ar-SA" sz="2800" b="1" dirty="0" smtClean="0">
                <a:solidFill>
                  <a:srgbClr val="002060"/>
                </a:solidFill>
              </a:rPr>
              <a:t> بَركِيَّةٍ قد كاد يقتله العطشُ إذ رأته بَغِيُّ من بغايا بني إسرائيل ، فنزعت </a:t>
            </a:r>
            <a:r>
              <a:rPr lang="ar-SA" sz="2800" b="1" dirty="0" err="1" smtClean="0">
                <a:solidFill>
                  <a:srgbClr val="002060"/>
                </a:solidFill>
              </a:rPr>
              <a:t>موقها</a:t>
            </a:r>
            <a:r>
              <a:rPr lang="ar-SA" sz="2800" b="1" dirty="0" smtClean="0">
                <a:solidFill>
                  <a:srgbClr val="002060"/>
                </a:solidFill>
              </a:rPr>
              <a:t> فاستقت له </a:t>
            </a:r>
            <a:r>
              <a:rPr lang="ar-SA" sz="2800" b="1" dirty="0" err="1" smtClean="0">
                <a:solidFill>
                  <a:srgbClr val="002060"/>
                </a:solidFill>
              </a:rPr>
              <a:t>به</a:t>
            </a:r>
            <a:r>
              <a:rPr lang="ar-SA" sz="2800" b="1" dirty="0" smtClean="0">
                <a:solidFill>
                  <a:srgbClr val="002060"/>
                </a:solidFill>
              </a:rPr>
              <a:t> فسقته ، فَغُفِر لها </a:t>
            </a:r>
            <a:r>
              <a:rPr lang="ar-SA" sz="2800" b="1" dirty="0" err="1" smtClean="0">
                <a:solidFill>
                  <a:srgbClr val="002060"/>
                </a:solidFill>
              </a:rPr>
              <a:t>به</a:t>
            </a:r>
            <a:r>
              <a:rPr lang="ar-SA" sz="2800" dirty="0" smtClean="0">
                <a:solidFill>
                  <a:srgbClr val="002060"/>
                </a:solidFill>
              </a:rPr>
              <a:t> </a:t>
            </a:r>
            <a:r>
              <a:rPr lang="ar-SA" sz="2800" dirty="0" smtClean="0">
                <a:solidFill>
                  <a:srgbClr val="002060"/>
                </a:solidFill>
              </a:rPr>
              <a:t>)) </a:t>
            </a:r>
            <a:r>
              <a:rPr lang="ar-SA" sz="2800" dirty="0" smtClean="0">
                <a:solidFill>
                  <a:srgbClr val="002060"/>
                </a:solidFill>
              </a:rPr>
              <a:t> .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C:\Documents and Settings\admin\Bureau\الرحمة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7478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أي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أُذكركم أيها الأخوة بأن الله سبحانه وتعالى حينما قال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﴿ وَلِلَّهِ الْأَسْمَاءُ الْحُسْنَى فَادْعُوهُ بِهَا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﴾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 </a:t>
            </a:r>
            <a:r>
              <a:rPr kumimoji="0" lang="ar-S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سورة الأعراف الآية: 180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]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mage 2" descr="أفضل وسيلةٍ للتقرب إلى الله تعالى أن ترحم عباد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349157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80000"/>
              </a:lnSpc>
              <a:buNone/>
            </a:pPr>
            <a:r>
              <a:rPr lang="ar-SA" sz="2800" b="1" dirty="0" smtClean="0">
                <a:solidFill>
                  <a:srgbClr val="FF0066"/>
                </a:solidFill>
              </a:rPr>
              <a:t>سابعًا </a:t>
            </a:r>
            <a:r>
              <a:rPr lang="ar-SA" sz="2800" b="1" dirty="0" smtClean="0">
                <a:solidFill>
                  <a:srgbClr val="FF0066"/>
                </a:solidFill>
              </a:rPr>
              <a:t>: دعاء </a:t>
            </a:r>
            <a:r>
              <a:rPr lang="ar-SA" sz="2800" b="1" dirty="0" smtClean="0">
                <a:solidFill>
                  <a:srgbClr val="FF0066"/>
                </a:solidFill>
              </a:rPr>
              <a:t>اللَّه</a:t>
            </a:r>
            <a:endParaRPr lang="fr-FR" sz="2800" b="1" dirty="0" smtClean="0">
              <a:solidFill>
                <a:srgbClr val="FF0066"/>
              </a:solidFill>
            </a:endParaRPr>
          </a:p>
          <a:p>
            <a:pPr algn="ctr" rtl="1" eaLnBrk="1" hangingPunct="1">
              <a:lnSpc>
                <a:spcPct val="80000"/>
              </a:lnSpc>
              <a:buNone/>
            </a:pPr>
            <a:endParaRPr lang="ar-SA" sz="2800" b="1" dirty="0" smtClean="0">
              <a:solidFill>
                <a:srgbClr val="FF0066"/>
              </a:solidFill>
            </a:endParaRPr>
          </a:p>
          <a:p>
            <a:pPr algn="ctr" rtl="1" eaLnBrk="1" hangingPunct="1">
              <a:lnSpc>
                <a:spcPct val="80000"/>
              </a:lnSpc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1- دعاء الثناء والحمد :</a:t>
            </a:r>
            <a:endParaRPr lang="ar-SA" sz="2800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عن أبي هريرة رضي الله عنه عن النبي صلى الله عليه وسلم أنه قال : قال اللَّه تعالى : (( </a:t>
            </a:r>
            <a:r>
              <a:rPr lang="ar-SA" sz="2800" b="1" dirty="0" smtClean="0">
                <a:solidFill>
                  <a:srgbClr val="002060"/>
                </a:solidFill>
              </a:rPr>
              <a:t>قسمت الصلاة بيني وبين عبدي نصفين ، ولعبدي ما سأل ، فإذا قال العبد : الحمد لله رب العالمين ، قال اللَّه تعالى : حمدني عبدي ، وإذا قال : الرحمن الرحيم . قال اللَّه : أثنى عليَّ </a:t>
            </a:r>
            <a:r>
              <a:rPr lang="ar-SA" sz="2800" b="1" dirty="0" err="1" smtClean="0">
                <a:solidFill>
                  <a:srgbClr val="002060"/>
                </a:solidFill>
              </a:rPr>
              <a:t>عبدى</a:t>
            </a:r>
            <a:r>
              <a:rPr lang="ar-SA" sz="2800" b="1" dirty="0" smtClean="0">
                <a:solidFill>
                  <a:srgbClr val="002060"/>
                </a:solidFill>
              </a:rPr>
              <a:t> ...</a:t>
            </a:r>
            <a:r>
              <a:rPr lang="ar-SA" sz="2800" dirty="0" smtClean="0">
                <a:solidFill>
                  <a:srgbClr val="002060"/>
                </a:solidFill>
              </a:rPr>
              <a:t> ))(</a:t>
            </a:r>
            <a:r>
              <a:rPr lang="ar-SA" sz="2800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800" dirty="0" smtClean="0">
                <a:solidFill>
                  <a:srgbClr val="002060"/>
                </a:solidFill>
              </a:rPr>
              <a:t>أخرجه مسلم </a:t>
            </a:r>
            <a:r>
              <a:rPr lang="ar-SA" sz="2800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800" dirty="0" smtClean="0">
                <a:solidFill>
                  <a:srgbClr val="002060"/>
                </a:solidFill>
              </a:rPr>
              <a:t>)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br>
              <a:rPr lang="en-US" sz="2800" dirty="0" smtClean="0">
                <a:solidFill>
                  <a:srgbClr val="002060"/>
                </a:solidFill>
              </a:rPr>
            </a:br>
            <a:endParaRPr lang="ar-EG" sz="2800" dirty="0" smtClean="0">
              <a:solidFill>
                <a:srgbClr val="002060"/>
              </a:solidFill>
            </a:endParaRPr>
          </a:p>
          <a:p>
            <a:pPr algn="ctr" rtl="1" eaLnBrk="1" hangingPunct="1">
              <a:lnSpc>
                <a:spcPct val="80000"/>
              </a:lnSpc>
              <a:buNone/>
            </a:pPr>
            <a:r>
              <a:rPr lang="ar-EG" sz="2800" b="1" dirty="0" smtClean="0">
                <a:solidFill>
                  <a:srgbClr val="002060"/>
                </a:solidFill>
              </a:rPr>
              <a:t>2</a:t>
            </a:r>
            <a:r>
              <a:rPr lang="ar-SA" sz="2800" b="1" dirty="0" smtClean="0">
                <a:solidFill>
                  <a:srgbClr val="002060"/>
                </a:solidFill>
              </a:rPr>
              <a:t>- ومن ذلك أيضًا دعاء المسألة والطلب :</a:t>
            </a:r>
            <a:endParaRPr lang="ar-SA" sz="2800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8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قال ابن كثير : قال ابن المبارك : الرحمن إذا سُئِل أعطى ، والرحيم إذا لم يُسأل يغضب ، وهذا كما جاء في الحديث عن أبي هريرة رضي الله عنه قال : قال رسول الله صلى الله عليه وسلم : (( </a:t>
            </a:r>
            <a:r>
              <a:rPr lang="ar-SA" sz="2800" b="1" dirty="0" smtClean="0">
                <a:solidFill>
                  <a:srgbClr val="002060"/>
                </a:solidFill>
              </a:rPr>
              <a:t>من لم يسأل اللَّهَ يغضب عليه</a:t>
            </a:r>
            <a:r>
              <a:rPr lang="ar-SA" sz="2800" dirty="0" smtClean="0">
                <a:solidFill>
                  <a:srgbClr val="002060"/>
                </a:solidFill>
              </a:rPr>
              <a:t> ))(</a:t>
            </a:r>
            <a:r>
              <a:rPr lang="ar-SA" sz="2800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800" dirty="0" smtClean="0">
                <a:solidFill>
                  <a:srgbClr val="002060"/>
                </a:solidFill>
              </a:rPr>
              <a:t>رواه الترمذي </a:t>
            </a:r>
            <a:r>
              <a:rPr lang="ar-SA" sz="2800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800" dirty="0" smtClean="0">
                <a:solidFill>
                  <a:srgbClr val="002060"/>
                </a:solidFill>
              </a:rPr>
              <a:t>) </a:t>
            </a:r>
            <a:r>
              <a:rPr lang="ar-SA" sz="2800" smtClean="0">
                <a:solidFill>
                  <a:srgbClr val="002060"/>
                </a:solidFill>
              </a:rPr>
              <a:t>. 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Documents and Settings\admin\Bureau\الرحمة\tumblr_nk471dRzeO1riqb5qo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323439"/>
          </a:xfr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ar-SA" sz="8000" b="1" dirty="0" smtClean="0">
                <a:solidFill>
                  <a:schemeClr val="bg1"/>
                </a:solidFill>
                <a:latin typeface="Franklin Gothic Heavy" pitchFamily="34" charset="0"/>
              </a:rPr>
              <a:t>الرحمن</a:t>
            </a:r>
            <a:r>
              <a:rPr lang="ar-SA" sz="8000" b="1" dirty="0" smtClean="0">
                <a:solidFill>
                  <a:schemeClr val="bg1"/>
                </a:solidFill>
                <a:latin typeface="Franklin Gothic Heavy" pitchFamily="34" charset="0"/>
              </a:rPr>
              <a:t> - </a:t>
            </a:r>
            <a:r>
              <a:rPr lang="ar-SA" sz="8000" b="1" dirty="0" smtClean="0">
                <a:solidFill>
                  <a:schemeClr val="bg1"/>
                </a:solidFill>
                <a:latin typeface="Franklin Gothic Heavy" pitchFamily="34" charset="0"/>
              </a:rPr>
              <a:t>الرحيم</a:t>
            </a:r>
            <a:endParaRPr lang="en-US" sz="8000" b="1" dirty="0" smtClean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74103"/>
            <a:ext cx="8229600" cy="4612417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rgbClr val="002060"/>
                </a:solidFill>
              </a:rPr>
              <a:t> </a:t>
            </a:r>
            <a:r>
              <a:rPr lang="ar-SA" sz="2400" dirty="0" smtClean="0">
                <a:solidFill>
                  <a:srgbClr val="002060"/>
                </a:solidFill>
              </a:rPr>
              <a:t>ذُكر </a:t>
            </a:r>
            <a:r>
              <a:rPr lang="ar-SA" sz="2400" dirty="0" smtClean="0">
                <a:solidFill>
                  <a:srgbClr val="002060"/>
                </a:solidFill>
              </a:rPr>
              <a:t>(( الرحمن )) في القرآن سبعًا وخمسين مرة ؛ منها قوله تعالى : { </a:t>
            </a:r>
            <a:r>
              <a:rPr lang="ar-SA" sz="2400" b="1" dirty="0" smtClean="0">
                <a:solidFill>
                  <a:srgbClr val="002060"/>
                </a:solidFill>
              </a:rPr>
              <a:t>وَإِلَهُكُمْ إِلَهٌ وَاحِدٌ لاَ إِلَهَ إِلاَّ هُوَ الرَّحْمَنُ الرَّحِيمُ</a:t>
            </a:r>
            <a:r>
              <a:rPr lang="ar-SA" sz="2400" dirty="0" smtClean="0">
                <a:solidFill>
                  <a:srgbClr val="002060"/>
                </a:solidFill>
              </a:rPr>
              <a:t> } [ البقرة : 163 ] ، وقوله : { </a:t>
            </a:r>
            <a:r>
              <a:rPr lang="ar-SA" sz="2400" b="1" dirty="0" smtClean="0">
                <a:solidFill>
                  <a:srgbClr val="002060"/>
                </a:solidFill>
              </a:rPr>
              <a:t>الرَّحْمَنُ عَلَى الْعَرْشِ اسْتَوَى</a:t>
            </a:r>
            <a:r>
              <a:rPr lang="ar-SA" sz="2400" dirty="0" smtClean="0">
                <a:solidFill>
                  <a:srgbClr val="002060"/>
                </a:solidFill>
              </a:rPr>
              <a:t> } [ طه : 5 ] ، وقوله : { </a:t>
            </a:r>
            <a:r>
              <a:rPr lang="ar-SA" sz="2400" b="1" dirty="0" smtClean="0">
                <a:solidFill>
                  <a:srgbClr val="002060"/>
                </a:solidFill>
              </a:rPr>
              <a:t>الْمُلْكُ يَوْمَئِذٍ الْحَقُّ لِلرَّحْمَنِ وَكَانَ يَوْمًا عَلَى الْكَافِرِينَ عَسِيرًا</a:t>
            </a:r>
            <a:r>
              <a:rPr lang="ar-SA" sz="2400" dirty="0" smtClean="0">
                <a:solidFill>
                  <a:srgbClr val="002060"/>
                </a:solidFill>
              </a:rPr>
              <a:t> } [ الفرقان : 26 ] .</a:t>
            </a:r>
          </a:p>
          <a:p>
            <a:pPr algn="r" rtl="1" eaLnBrk="1" hangingPunct="1">
              <a:lnSpc>
                <a:spcPct val="150000"/>
              </a:lnSpc>
              <a:buNone/>
            </a:pPr>
            <a:endParaRPr lang="fr-FR" sz="2400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150000"/>
              </a:lnSpc>
              <a:buNone/>
            </a:pPr>
            <a:r>
              <a:rPr lang="ar-SA" sz="2400" dirty="0" smtClean="0">
                <a:solidFill>
                  <a:srgbClr val="002060"/>
                </a:solidFill>
              </a:rPr>
              <a:t>وأما </a:t>
            </a:r>
            <a:r>
              <a:rPr lang="ar-SA" sz="2400" dirty="0" smtClean="0">
                <a:solidFill>
                  <a:srgbClr val="002060"/>
                </a:solidFill>
              </a:rPr>
              <a:t>اسمه (( </a:t>
            </a:r>
            <a:r>
              <a:rPr lang="ar-SA" sz="2400" b="1" dirty="0" smtClean="0">
                <a:solidFill>
                  <a:srgbClr val="002060"/>
                </a:solidFill>
              </a:rPr>
              <a:t>الرحيم</a:t>
            </a:r>
            <a:r>
              <a:rPr lang="ar-SA" sz="2400" dirty="0" smtClean="0">
                <a:solidFill>
                  <a:srgbClr val="002060"/>
                </a:solidFill>
              </a:rPr>
              <a:t> )) ، فقد ذُكر أكثر من مائة مرة ؛ منها : قوله تعالى : { </a:t>
            </a:r>
            <a:r>
              <a:rPr lang="ar-SA" sz="2400" b="1" dirty="0" smtClean="0">
                <a:solidFill>
                  <a:srgbClr val="002060"/>
                </a:solidFill>
              </a:rPr>
              <a:t>إِنَّهُ هُوَ التَّوَّابُ الرَّحِيمُ</a:t>
            </a:r>
            <a:r>
              <a:rPr lang="ar-SA" sz="2400" dirty="0" smtClean="0">
                <a:solidFill>
                  <a:srgbClr val="002060"/>
                </a:solidFill>
              </a:rPr>
              <a:t> } [ البقرة : 54 ] ، وقوله تعالى : { </a:t>
            </a:r>
            <a:r>
              <a:rPr lang="ar-SA" sz="2400" b="1" dirty="0" smtClean="0">
                <a:solidFill>
                  <a:srgbClr val="002060"/>
                </a:solidFill>
              </a:rPr>
              <a:t>إِنَّ اللَّهَ بِالنَّاسِ لَرَءُوفٌ رَحِيمٌ</a:t>
            </a:r>
            <a:r>
              <a:rPr lang="ar-SA" sz="2400" dirty="0" smtClean="0">
                <a:solidFill>
                  <a:srgbClr val="002060"/>
                </a:solidFill>
              </a:rPr>
              <a:t> } [ البقرة : 143 ] ، وقوله سبحانه : { </a:t>
            </a:r>
            <a:r>
              <a:rPr lang="ar-SA" sz="2400" b="1" dirty="0" smtClean="0">
                <a:solidFill>
                  <a:srgbClr val="002060"/>
                </a:solidFill>
              </a:rPr>
              <a:t>إِنَّ اللَّهَ غَفُورٌ رَحِيمٌ</a:t>
            </a:r>
            <a:r>
              <a:rPr lang="ar-SA" sz="2400" dirty="0" smtClean="0">
                <a:solidFill>
                  <a:srgbClr val="002060"/>
                </a:solidFill>
              </a:rPr>
              <a:t> } 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14"/>
            <a:ext cx="8229600" cy="6592574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buNone/>
            </a:pPr>
            <a:r>
              <a:rPr lang="ar-SA" sz="3600" b="1" dirty="0" smtClean="0">
                <a:solidFill>
                  <a:srgbClr val="FF0066"/>
                </a:solidFill>
              </a:rPr>
              <a:t>ربكم </a:t>
            </a:r>
            <a:r>
              <a:rPr lang="ar-SA" sz="3600" b="1" dirty="0" smtClean="0">
                <a:solidFill>
                  <a:srgbClr val="FF0066"/>
                </a:solidFill>
              </a:rPr>
              <a:t>ذو رحمة واسعة :</a:t>
            </a:r>
          </a:p>
          <a:p>
            <a:pPr algn="r" rtl="1" eaLnBrk="1" hangingPunct="1">
              <a:lnSpc>
                <a:spcPct val="150000"/>
              </a:lnSpc>
              <a:buNone/>
            </a:pPr>
            <a:r>
              <a:rPr lang="ar-SA" sz="2400" dirty="0" smtClean="0">
                <a:solidFill>
                  <a:srgbClr val="002060"/>
                </a:solidFill>
              </a:rPr>
              <a:t>قال تعالى : { </a:t>
            </a:r>
            <a:r>
              <a:rPr lang="ar-SA" sz="2400" b="1" dirty="0" smtClean="0">
                <a:solidFill>
                  <a:srgbClr val="002060"/>
                </a:solidFill>
              </a:rPr>
              <a:t>وَرَحْمَتِي وَسِعَتْ كُلَّ شَيْءٍ</a:t>
            </a:r>
            <a:r>
              <a:rPr lang="ar-SA" sz="2400" dirty="0" smtClean="0">
                <a:solidFill>
                  <a:srgbClr val="002060"/>
                </a:solidFill>
              </a:rPr>
              <a:t> } [ الأعراف : 156 ] ، وقال تعالى إخبارًا عن حملة العرش ومن حوله أنهم يقولون : { </a:t>
            </a:r>
            <a:r>
              <a:rPr lang="ar-SA" sz="2400" b="1" dirty="0" smtClean="0">
                <a:solidFill>
                  <a:srgbClr val="002060"/>
                </a:solidFill>
              </a:rPr>
              <a:t>رَبَّنَا وَسِعْتَ كُلَّ شَيْءٍ رَحْمَةً وَعِلْمًا فَاغْفِرْ لِلَّذِينَ تَابُوا وَاتَّبَعُوا سَبِيلَكَ وَقِهِمْ عَذَابَ الْجَحِيمِ</a:t>
            </a:r>
            <a:r>
              <a:rPr lang="ar-SA" sz="2400" dirty="0" smtClean="0">
                <a:solidFill>
                  <a:srgbClr val="002060"/>
                </a:solidFill>
              </a:rPr>
              <a:t> } [ غافر : 7 ] </a:t>
            </a:r>
            <a:r>
              <a:rPr lang="ar-SA" sz="2400" dirty="0" smtClean="0">
                <a:solidFill>
                  <a:srgbClr val="002060"/>
                </a:solidFill>
              </a:rPr>
              <a:t>.</a:t>
            </a:r>
            <a:endParaRPr lang="fr-FR" sz="2400" b="1" dirty="0" smtClean="0">
              <a:solidFill>
                <a:srgbClr val="6600FF"/>
              </a:solidFill>
            </a:endParaRPr>
          </a:p>
          <a:p>
            <a:pPr algn="ctr" rtl="1" eaLnBrk="1" hangingPunct="1">
              <a:lnSpc>
                <a:spcPct val="150000"/>
              </a:lnSpc>
              <a:buNone/>
            </a:pPr>
            <a:endParaRPr lang="fr-FR" sz="2400" b="1" dirty="0" smtClean="0">
              <a:solidFill>
                <a:srgbClr val="6600FF"/>
              </a:solidFill>
            </a:endParaRPr>
          </a:p>
          <a:p>
            <a:pPr algn="ctr" rtl="1" eaLnBrk="1" hangingPunct="1"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rgbClr val="6600FF"/>
                </a:solidFill>
              </a:rPr>
              <a:t> </a:t>
            </a:r>
            <a:r>
              <a:rPr lang="ar-SA" sz="3600" b="1" dirty="0" smtClean="0">
                <a:solidFill>
                  <a:srgbClr val="FF0066"/>
                </a:solidFill>
              </a:rPr>
              <a:t>رحمة اللَّه تغلب غضبه :</a:t>
            </a:r>
            <a:endParaRPr lang="ar-SA" sz="3600" dirty="0" smtClean="0">
              <a:solidFill>
                <a:srgbClr val="FF0066"/>
              </a:solidFill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SA" sz="2400" dirty="0" smtClean="0"/>
              <a:t>ق</a:t>
            </a:r>
            <a:r>
              <a:rPr lang="ar-SA" sz="2400" dirty="0" smtClean="0">
                <a:solidFill>
                  <a:srgbClr val="002060"/>
                </a:solidFill>
              </a:rPr>
              <a:t>ال تعالى : { </a:t>
            </a:r>
            <a:r>
              <a:rPr lang="ar-SA" sz="2400" b="1" dirty="0" smtClean="0">
                <a:solidFill>
                  <a:srgbClr val="002060"/>
                </a:solidFill>
              </a:rPr>
              <a:t>كَتَبَ رَبُّكُمْ عَلَى نَفْسِهِ الرَّحْمَةَ</a:t>
            </a:r>
            <a:r>
              <a:rPr lang="ar-SA" sz="2400" dirty="0" smtClean="0">
                <a:solidFill>
                  <a:srgbClr val="002060"/>
                </a:solidFill>
              </a:rPr>
              <a:t> } [ الأنعام : 54 ] . قال ابن كثير في هذه الآية : أوجبها على نفسه الكريمة تفضلاً منه وإحسانًا </a:t>
            </a:r>
            <a:r>
              <a:rPr lang="ar-SA" sz="2400" dirty="0" smtClean="0">
                <a:solidFill>
                  <a:srgbClr val="002060"/>
                </a:solidFill>
              </a:rPr>
              <a:t>وامتنانًا</a:t>
            </a:r>
            <a:endParaRPr lang="ar-SA" sz="2400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</a:rPr>
              <a:t>وعن أبي هريرة رضي الله عنه عن النبي صلى الله عليه وسلم قال : (( </a:t>
            </a:r>
            <a:r>
              <a:rPr lang="ar-SA" sz="2400" b="1" dirty="0" smtClean="0">
                <a:solidFill>
                  <a:srgbClr val="002060"/>
                </a:solidFill>
              </a:rPr>
              <a:t>إن اللَّه لما قضى الخلق كتب عنده فوق عرشه : إن رحمتي سبقت غضبي</a:t>
            </a:r>
            <a:r>
              <a:rPr lang="ar-SA" sz="2400" dirty="0" smtClean="0">
                <a:solidFill>
                  <a:srgbClr val="002060"/>
                </a:solidFill>
              </a:rPr>
              <a:t> ))</a:t>
            </a:r>
            <a:r>
              <a:rPr lang="ar-SA" sz="2400" dirty="0" smtClean="0"/>
              <a:t> 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684648"/>
            <a:ext cx="8229600" cy="5620000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buNone/>
            </a:pPr>
            <a:r>
              <a:rPr lang="ar-SA" sz="3600" b="1" dirty="0" smtClean="0">
                <a:solidFill>
                  <a:srgbClr val="FF0066"/>
                </a:solidFill>
              </a:rPr>
              <a:t>التعرُّف على اللَّه برحمته والإيمان </a:t>
            </a:r>
            <a:r>
              <a:rPr lang="ar-SA" sz="3600" b="1" dirty="0" err="1" smtClean="0">
                <a:solidFill>
                  <a:srgbClr val="FF0066"/>
                </a:solidFill>
              </a:rPr>
              <a:t>بها</a:t>
            </a:r>
            <a:r>
              <a:rPr lang="ar-SA" sz="3600" b="1" dirty="0" smtClean="0">
                <a:solidFill>
                  <a:srgbClr val="FF0066"/>
                </a:solidFill>
              </a:rPr>
              <a:t> </a:t>
            </a:r>
            <a:r>
              <a:rPr lang="ar-SA" sz="3600" b="1" dirty="0" smtClean="0">
                <a:solidFill>
                  <a:srgbClr val="FF0066"/>
                </a:solidFill>
              </a:rPr>
              <a:t>.</a:t>
            </a:r>
            <a:endParaRPr lang="ar-SA" sz="3600" b="1" dirty="0" smtClean="0">
              <a:solidFill>
                <a:srgbClr val="FF0066"/>
              </a:solidFill>
            </a:endParaRPr>
          </a:p>
          <a:p>
            <a:pPr algn="r" rtl="1" eaLnBrk="1" hangingPunct="1">
              <a:lnSpc>
                <a:spcPct val="150000"/>
              </a:lnSpc>
              <a:buNone/>
            </a:pPr>
            <a:r>
              <a:rPr lang="ar-SA" sz="2800" dirty="0" smtClean="0">
                <a:solidFill>
                  <a:srgbClr val="002060"/>
                </a:solidFill>
              </a:rPr>
              <a:t>عن أبي هريرة رضي الله عنه قال : سمعت رسول الله صلى الله عليه وسلم يقول : (( </a:t>
            </a:r>
            <a:r>
              <a:rPr lang="ar-SA" sz="2800" b="1" dirty="0" smtClean="0">
                <a:solidFill>
                  <a:srgbClr val="002060"/>
                </a:solidFill>
              </a:rPr>
              <a:t>إن للَّه مائة رحمة أنزل منها رحمةً واحدةً بين الجن والإنسِ والبهائمِ والهوامِّ ، </a:t>
            </a:r>
            <a:r>
              <a:rPr lang="ar-SA" sz="2800" b="1" dirty="0" err="1" smtClean="0">
                <a:solidFill>
                  <a:srgbClr val="002060"/>
                </a:solidFill>
              </a:rPr>
              <a:t>فبها</a:t>
            </a:r>
            <a:r>
              <a:rPr lang="ar-SA" sz="2800" b="1" dirty="0" smtClean="0">
                <a:solidFill>
                  <a:srgbClr val="002060"/>
                </a:solidFill>
              </a:rPr>
              <a:t> يتعاطفون ، </a:t>
            </a:r>
            <a:r>
              <a:rPr lang="ar-SA" sz="2800" b="1" dirty="0" err="1" smtClean="0">
                <a:solidFill>
                  <a:srgbClr val="002060"/>
                </a:solidFill>
              </a:rPr>
              <a:t>وبها</a:t>
            </a:r>
            <a:r>
              <a:rPr lang="ar-SA" sz="2800" b="1" dirty="0" smtClean="0">
                <a:solidFill>
                  <a:srgbClr val="002060"/>
                </a:solidFill>
              </a:rPr>
              <a:t> يتراحمون ، </a:t>
            </a:r>
            <a:r>
              <a:rPr lang="ar-SA" sz="2800" b="1" dirty="0" err="1" smtClean="0">
                <a:solidFill>
                  <a:srgbClr val="002060"/>
                </a:solidFill>
              </a:rPr>
              <a:t>وبها</a:t>
            </a:r>
            <a:r>
              <a:rPr lang="ar-SA" sz="2800" b="1" dirty="0" smtClean="0">
                <a:solidFill>
                  <a:srgbClr val="002060"/>
                </a:solidFill>
              </a:rPr>
              <a:t> تعطف الوحشُ على ولدها</a:t>
            </a:r>
            <a:r>
              <a:rPr lang="ar-SA" sz="2800" dirty="0" smtClean="0">
                <a:solidFill>
                  <a:srgbClr val="002060"/>
                </a:solidFill>
              </a:rPr>
              <a:t> ))  </a:t>
            </a:r>
            <a:r>
              <a:rPr lang="ar-SA" sz="2800" dirty="0" smtClean="0">
                <a:solidFill>
                  <a:srgbClr val="002060"/>
                </a:solidFill>
              </a:rPr>
              <a:t>.</a:t>
            </a:r>
            <a:endParaRPr lang="fr-FR" sz="2800" dirty="0" smtClean="0">
              <a:solidFill>
                <a:srgbClr val="002060"/>
              </a:solidFill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ar-SA" sz="2800" dirty="0" smtClean="0">
                <a:solidFill>
                  <a:srgbClr val="002060"/>
                </a:solidFill>
              </a:rPr>
              <a:t>ومن رحمته : أن أحدًا من خلقه لا يستطيع أن يحجب رحمته أو منعها عن أحبابه ، قال تعالى : { </a:t>
            </a:r>
            <a:r>
              <a:rPr lang="ar-SA" sz="2800" b="1" dirty="0" smtClean="0">
                <a:solidFill>
                  <a:srgbClr val="002060"/>
                </a:solidFill>
              </a:rPr>
              <a:t>مَا يَفْتَحِ اللَّهُ لِلنَّاسِ مِنْ رَحْمَةٍ فَلاَ مُمْسِكَ لَهَا وَمَا يُمْسِكْ فَلاَ مُرْسِلَ لَهُ مِنْ بَعْدِهِ</a:t>
            </a:r>
            <a:r>
              <a:rPr lang="ar-SA" sz="2800" dirty="0" smtClean="0">
                <a:solidFill>
                  <a:srgbClr val="002060"/>
                </a:solidFill>
              </a:rPr>
              <a:t> } [ فاطر : 2 ] </a:t>
            </a:r>
            <a:r>
              <a:rPr lang="ar-SA" sz="2800" dirty="0" smtClean="0">
                <a:solidFill>
                  <a:srgbClr val="002060"/>
                </a:solidFill>
              </a:rPr>
              <a:t>.</a:t>
            </a:r>
            <a:endParaRPr lang="ar-SA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92297"/>
            <a:ext cx="8229600" cy="5792355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buNone/>
            </a:pPr>
            <a:r>
              <a:rPr lang="ar-SA" sz="2800" b="1" dirty="0" smtClean="0">
                <a:solidFill>
                  <a:srgbClr val="002060"/>
                </a:solidFill>
              </a:rPr>
              <a:t> </a:t>
            </a:r>
            <a:r>
              <a:rPr lang="ar-SA" sz="3600" b="1" dirty="0" smtClean="0">
                <a:solidFill>
                  <a:srgbClr val="FF0066"/>
                </a:solidFill>
              </a:rPr>
              <a:t>فانظر إلى آثار رحمة اللَّه :</a:t>
            </a:r>
            <a:endParaRPr lang="ar-SA" sz="3600" dirty="0" smtClean="0">
              <a:solidFill>
                <a:srgbClr val="FF0066"/>
              </a:solidFill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قال </a:t>
            </a:r>
            <a:r>
              <a:rPr lang="ar-SA" sz="2800" dirty="0" smtClean="0">
                <a:solidFill>
                  <a:srgbClr val="002060"/>
                </a:solidFill>
              </a:rPr>
              <a:t>تعالى : { </a:t>
            </a:r>
            <a:r>
              <a:rPr lang="ar-SA" sz="2800" b="1" dirty="0" smtClean="0">
                <a:solidFill>
                  <a:srgbClr val="002060"/>
                </a:solidFill>
              </a:rPr>
              <a:t>وَنَزَّلْنَا عَلَيْكَ الْكِتَابَ تِبْيَانًا لِكُلِّ شَيْءٍ وَهُدًى وَرَحْمَةً وَبُشْرَى لِلْمُسْلِمِينَ</a:t>
            </a:r>
            <a:r>
              <a:rPr lang="ar-SA" sz="2800" dirty="0" smtClean="0">
                <a:solidFill>
                  <a:srgbClr val="002060"/>
                </a:solidFill>
              </a:rPr>
              <a:t> } [ النحل : 89 ] </a:t>
            </a:r>
            <a:r>
              <a:rPr lang="ar-SA" sz="2800" dirty="0" smtClean="0">
                <a:solidFill>
                  <a:srgbClr val="002060"/>
                </a:solidFill>
              </a:rPr>
              <a:t>.</a:t>
            </a:r>
            <a:endParaRPr lang="fr-FR" sz="2800" b="1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قال </a:t>
            </a:r>
            <a:r>
              <a:rPr lang="ar-SA" sz="2800" dirty="0" smtClean="0">
                <a:solidFill>
                  <a:srgbClr val="002060"/>
                </a:solidFill>
              </a:rPr>
              <a:t>تعالى : { </a:t>
            </a:r>
            <a:r>
              <a:rPr lang="ar-SA" sz="2800" b="1" dirty="0" smtClean="0">
                <a:solidFill>
                  <a:srgbClr val="002060"/>
                </a:solidFill>
              </a:rPr>
              <a:t>قُلْ بِفَضْلِ اللَّهِ وَبِرَحْمَتِهِ فَبِذَلِكَ فَلْيَفْرَحُوا هُوَ خَيْرٌ مِمَّا يَجْمَعُونَ</a:t>
            </a:r>
            <a:r>
              <a:rPr lang="ar-SA" sz="2800" dirty="0" smtClean="0">
                <a:solidFill>
                  <a:srgbClr val="002060"/>
                </a:solidFill>
              </a:rPr>
              <a:t> } [ يونس : 58 ]. </a:t>
            </a:r>
            <a:endParaRPr lang="ar-EG" sz="2800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قال ابن كثير : أي بهذا الذي </a:t>
            </a:r>
            <a:r>
              <a:rPr lang="ar-SA" sz="2800" dirty="0" err="1" smtClean="0">
                <a:solidFill>
                  <a:srgbClr val="002060"/>
                </a:solidFill>
              </a:rPr>
              <a:t>جائهم</a:t>
            </a:r>
            <a:r>
              <a:rPr lang="ar-SA" sz="2800" dirty="0" smtClean="0">
                <a:solidFill>
                  <a:srgbClr val="002060"/>
                </a:solidFill>
              </a:rPr>
              <a:t> من الهدى ودين الحق فليفرحوا فإنه أولى ما يفرحون </a:t>
            </a:r>
            <a:r>
              <a:rPr lang="ar-SA" sz="2800" dirty="0" err="1" smtClean="0">
                <a:solidFill>
                  <a:srgbClr val="002060"/>
                </a:solidFill>
              </a:rPr>
              <a:t>به</a:t>
            </a:r>
            <a:r>
              <a:rPr lang="ar-SA" sz="2800" dirty="0" smtClean="0">
                <a:solidFill>
                  <a:srgbClr val="002060"/>
                </a:solidFill>
              </a:rPr>
              <a:t>(</a:t>
            </a:r>
            <a:r>
              <a:rPr lang="ar-SA" sz="2800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800" dirty="0" smtClean="0">
                <a:solidFill>
                  <a:srgbClr val="002060"/>
                </a:solidFill>
              </a:rPr>
              <a:t>تفسير ابن كثير </a:t>
            </a:r>
            <a:r>
              <a:rPr lang="ar-SA" sz="2800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800" dirty="0" smtClean="0">
                <a:solidFill>
                  <a:srgbClr val="002060"/>
                </a:solidFill>
              </a:rPr>
              <a:t>) . 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SA" sz="2800" dirty="0" smtClean="0">
                <a:solidFill>
                  <a:srgbClr val="002060"/>
                </a:solidFill>
              </a:rPr>
              <a:t>وهذا هو الموضع الوحيد في القرآن الذي أُمر فيه بالفرح .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05653"/>
            <a:ext cx="8229600" cy="4395049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buNone/>
            </a:pPr>
            <a:r>
              <a:rPr lang="ar-SA" sz="3600" b="1" dirty="0" smtClean="0">
                <a:solidFill>
                  <a:srgbClr val="FF0066"/>
                </a:solidFill>
              </a:rPr>
              <a:t> </a:t>
            </a:r>
            <a:r>
              <a:rPr lang="ar-SA" sz="3600" b="1" dirty="0" smtClean="0">
                <a:solidFill>
                  <a:srgbClr val="FF0066"/>
                </a:solidFill>
              </a:rPr>
              <a:t>فانظر إلى آثار رحمة اللَّه </a:t>
            </a:r>
            <a:r>
              <a:rPr lang="ar-SA" sz="3600" b="1" dirty="0" smtClean="0">
                <a:solidFill>
                  <a:srgbClr val="FF0066"/>
                </a:solidFill>
              </a:rPr>
              <a:t>:</a:t>
            </a:r>
            <a:endParaRPr lang="ar-SA" sz="3600" b="1" dirty="0" smtClean="0">
              <a:solidFill>
                <a:srgbClr val="FF0066"/>
              </a:solidFill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</a:rPr>
              <a:t>عن </a:t>
            </a:r>
            <a:r>
              <a:rPr lang="ar-SA" sz="2400" dirty="0" smtClean="0">
                <a:solidFill>
                  <a:srgbClr val="002060"/>
                </a:solidFill>
              </a:rPr>
              <a:t>أبي هريرة رضي الله عنه أن رسول الله صلى الله عليه وسلم ، قال : (( </a:t>
            </a:r>
            <a:r>
              <a:rPr lang="ar-SA" sz="2400" b="1" dirty="0" smtClean="0">
                <a:solidFill>
                  <a:srgbClr val="002060"/>
                </a:solidFill>
              </a:rPr>
              <a:t>يتنزل ربنا تبارك وتعالى كلَّ ليلة إلى السماء الدنيا حين يبقى ثلثُ الليل الآخرُ يقولُ : من يدعوني فأستجيب له ، من يسألني فأعطيه ؟ من يستغفرني فأغفر له ؟</a:t>
            </a:r>
            <a:r>
              <a:rPr lang="ar-SA" sz="2400" dirty="0" smtClean="0">
                <a:solidFill>
                  <a:srgbClr val="002060"/>
                </a:solidFill>
              </a:rPr>
              <a:t> ))(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400" dirty="0" smtClean="0">
                <a:solidFill>
                  <a:srgbClr val="002060"/>
                </a:solidFill>
              </a:rPr>
              <a:t>أخرجه البخاري 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400" dirty="0" smtClean="0">
                <a:solidFill>
                  <a:srgbClr val="002060"/>
                </a:solidFill>
              </a:rPr>
              <a:t>) . </a:t>
            </a:r>
            <a:endParaRPr lang="fr-FR" sz="2400" dirty="0" smtClean="0">
              <a:solidFill>
                <a:srgbClr val="002060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</a:rPr>
              <a:t>(( </a:t>
            </a:r>
            <a:r>
              <a:rPr lang="ar-SA" sz="2400" b="1" dirty="0" smtClean="0">
                <a:solidFill>
                  <a:srgbClr val="002060"/>
                </a:solidFill>
              </a:rPr>
              <a:t>قال اللَّه عز وجل : إذا تَقَرَّبَ العبدُ منِّي شِبْرًا تقرَّبتُ منه ذراعًا ، وإذا تقرَّب مني ذراعًا تقربت منه باعًا أو </a:t>
            </a:r>
            <a:r>
              <a:rPr lang="ar-SA" sz="2400" b="1" dirty="0" err="1" smtClean="0">
                <a:solidFill>
                  <a:srgbClr val="002060"/>
                </a:solidFill>
              </a:rPr>
              <a:t>بوعًا</a:t>
            </a:r>
            <a:r>
              <a:rPr lang="ar-SA" sz="2400" dirty="0" smtClean="0">
                <a:solidFill>
                  <a:srgbClr val="002060"/>
                </a:solidFill>
              </a:rPr>
              <a:t> ))(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400" dirty="0" smtClean="0">
                <a:solidFill>
                  <a:srgbClr val="002060"/>
                </a:solidFill>
              </a:rPr>
              <a:t>البخاري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400" dirty="0" smtClean="0">
                <a:solidFill>
                  <a:srgbClr val="002060"/>
                </a:solidFill>
              </a:rPr>
              <a:t>) .</a:t>
            </a:r>
            <a:endParaRPr lang="ar-SA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918" y="357166"/>
            <a:ext cx="8686800" cy="6057043"/>
          </a:xfrm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buNone/>
            </a:pPr>
            <a:r>
              <a:rPr lang="ar-SA" sz="3600" b="1" dirty="0" smtClean="0">
                <a:solidFill>
                  <a:srgbClr val="FF0066"/>
                </a:solidFill>
              </a:rPr>
              <a:t>رحمته </a:t>
            </a:r>
            <a:r>
              <a:rPr lang="ar-SA" sz="3600" b="1" dirty="0" smtClean="0">
                <a:solidFill>
                  <a:srgbClr val="FF0066"/>
                </a:solidFill>
              </a:rPr>
              <a:t>بالتائبين :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</a:rPr>
              <a:t>عن </a:t>
            </a:r>
            <a:r>
              <a:rPr lang="ar-SA" sz="2400" dirty="0" smtClean="0">
                <a:solidFill>
                  <a:srgbClr val="002060"/>
                </a:solidFill>
              </a:rPr>
              <a:t>أنس رضي الله عنه قال : سمعتُ رسول الله صلى الله عليه وسلم يقول : (( </a:t>
            </a:r>
            <a:r>
              <a:rPr lang="ar-SA" sz="2400" b="1" dirty="0" smtClean="0">
                <a:solidFill>
                  <a:srgbClr val="002060"/>
                </a:solidFill>
              </a:rPr>
              <a:t>قال اللَّه تعالى : يا ابن آدم ، إنك ما دعوتني ورجوتني غفرتُ لك على ما كان منك ولا أبالي ، يا ابن آدم ، لو بلغت ذنوبك عنان السماء ثم </a:t>
            </a:r>
            <a:r>
              <a:rPr lang="ar-SA" sz="2400" b="1" dirty="0" err="1" smtClean="0">
                <a:solidFill>
                  <a:srgbClr val="002060"/>
                </a:solidFill>
              </a:rPr>
              <a:t>استغفرتني</a:t>
            </a:r>
            <a:r>
              <a:rPr lang="ar-SA" sz="2400" b="1" dirty="0" smtClean="0">
                <a:solidFill>
                  <a:srgbClr val="002060"/>
                </a:solidFill>
              </a:rPr>
              <a:t> غفرت لك ولا أبالي ، يا ابن آدم ، إنك لو أتيتني </a:t>
            </a:r>
            <a:r>
              <a:rPr lang="ar-SA" sz="2400" b="1" dirty="0" err="1" smtClean="0">
                <a:solidFill>
                  <a:srgbClr val="002060"/>
                </a:solidFill>
              </a:rPr>
              <a:t>بقراب</a:t>
            </a:r>
            <a:r>
              <a:rPr lang="ar-SA" sz="2400" b="1" dirty="0" smtClean="0">
                <a:solidFill>
                  <a:srgbClr val="002060"/>
                </a:solidFill>
              </a:rPr>
              <a:t> الأرض خطايا ثم </a:t>
            </a:r>
            <a:r>
              <a:rPr lang="ar-SA" sz="2400" b="1" dirty="0" err="1" smtClean="0">
                <a:solidFill>
                  <a:srgbClr val="002060"/>
                </a:solidFill>
              </a:rPr>
              <a:t>لقيتني</a:t>
            </a:r>
            <a:r>
              <a:rPr lang="ar-SA" sz="2400" b="1" dirty="0" smtClean="0">
                <a:solidFill>
                  <a:srgbClr val="002060"/>
                </a:solidFill>
              </a:rPr>
              <a:t> لا تشرك </a:t>
            </a:r>
            <a:r>
              <a:rPr lang="ar-SA" sz="2400" b="1" dirty="0" err="1" smtClean="0">
                <a:solidFill>
                  <a:srgbClr val="002060"/>
                </a:solidFill>
              </a:rPr>
              <a:t>بي</a:t>
            </a:r>
            <a:r>
              <a:rPr lang="ar-SA" sz="2400" b="1" dirty="0" smtClean="0">
                <a:solidFill>
                  <a:srgbClr val="002060"/>
                </a:solidFill>
              </a:rPr>
              <a:t> شيئًا لأتيتك </a:t>
            </a:r>
            <a:r>
              <a:rPr lang="ar-SA" sz="2400" b="1" dirty="0" err="1" smtClean="0">
                <a:solidFill>
                  <a:srgbClr val="002060"/>
                </a:solidFill>
              </a:rPr>
              <a:t>بقرابها</a:t>
            </a:r>
            <a:r>
              <a:rPr lang="ar-SA" sz="2400" b="1" dirty="0" smtClean="0">
                <a:solidFill>
                  <a:srgbClr val="002060"/>
                </a:solidFill>
              </a:rPr>
              <a:t> مغفرة</a:t>
            </a:r>
            <a:r>
              <a:rPr lang="ar-SA" sz="2400" dirty="0" smtClean="0">
                <a:solidFill>
                  <a:srgbClr val="002060"/>
                </a:solidFill>
              </a:rPr>
              <a:t> ))(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400" dirty="0" smtClean="0">
                <a:solidFill>
                  <a:srgbClr val="002060"/>
                </a:solidFill>
              </a:rPr>
              <a:t>رواه الترمذي ، 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400" dirty="0" smtClean="0">
                <a:solidFill>
                  <a:srgbClr val="002060"/>
                </a:solidFill>
              </a:rPr>
              <a:t>) . عنان السماء : قيل هو السحاب ، وقيل : هو ما عنَّ لك منها أي ظهر ، </a:t>
            </a:r>
            <a:r>
              <a:rPr lang="ar-SA" sz="2400" dirty="0" err="1" smtClean="0">
                <a:solidFill>
                  <a:srgbClr val="002060"/>
                </a:solidFill>
              </a:rPr>
              <a:t>وقراب</a:t>
            </a:r>
            <a:r>
              <a:rPr lang="ar-SA" sz="2400" dirty="0" smtClean="0">
                <a:solidFill>
                  <a:srgbClr val="002060"/>
                </a:solidFill>
              </a:rPr>
              <a:t> الأرض : هو ما يقارب مِلئها .</a:t>
            </a:r>
            <a:endParaRPr lang="ar-SA" sz="2400" b="1" dirty="0" smtClean="0">
              <a:solidFill>
                <a:srgbClr val="002060"/>
              </a:solidFill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ar-SA" sz="2400" dirty="0" smtClean="0">
                <a:solidFill>
                  <a:srgbClr val="002060"/>
                </a:solidFill>
              </a:rPr>
              <a:t>عن </a:t>
            </a:r>
            <a:r>
              <a:rPr lang="ar-SA" sz="2400" dirty="0" smtClean="0">
                <a:solidFill>
                  <a:srgbClr val="002060"/>
                </a:solidFill>
              </a:rPr>
              <a:t>أبي موسى الأشعري رضي اللَّه عنه عن النبي صلى الله عليه وسلم قال : (( </a:t>
            </a:r>
            <a:r>
              <a:rPr lang="ar-SA" sz="2400" b="1" dirty="0" smtClean="0">
                <a:solidFill>
                  <a:srgbClr val="002060"/>
                </a:solidFill>
              </a:rPr>
              <a:t>إن اللَّه تعالى يبسط يده بالليل </a:t>
            </a:r>
            <a:r>
              <a:rPr lang="ar-SA" sz="2400" b="1" dirty="0" err="1" smtClean="0">
                <a:solidFill>
                  <a:srgbClr val="002060"/>
                </a:solidFill>
              </a:rPr>
              <a:t>لتيوب</a:t>
            </a:r>
            <a:r>
              <a:rPr lang="ar-SA" sz="2400" b="1" dirty="0" smtClean="0">
                <a:solidFill>
                  <a:srgbClr val="002060"/>
                </a:solidFill>
              </a:rPr>
              <a:t> مسيء النهار ، ويبسط يده بالنهار ليتوب مسيء الليل ، حتى تطلع الشمس من مغربها</a:t>
            </a:r>
            <a:r>
              <a:rPr lang="ar-SA" sz="2400" dirty="0" smtClean="0">
                <a:solidFill>
                  <a:srgbClr val="002060"/>
                </a:solidFill>
              </a:rPr>
              <a:t> ))(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400" dirty="0" smtClean="0">
                <a:solidFill>
                  <a:srgbClr val="002060"/>
                </a:solidFill>
              </a:rPr>
              <a:t>رواه مسلم 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400" dirty="0" smtClean="0">
                <a:solidFill>
                  <a:srgbClr val="002060"/>
                </a:solidFill>
              </a:rPr>
              <a:t>) .</a:t>
            </a:r>
            <a:endParaRPr lang="ar-SA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73779"/>
          </a:xfrm>
        </p:spPr>
        <p:txBody>
          <a:bodyPr>
            <a:spAutoFit/>
          </a:bodyPr>
          <a:lstStyle/>
          <a:p>
            <a:pPr algn="ctr" rtl="1" eaLnBrk="1" hangingPunct="1">
              <a:buNone/>
            </a:pPr>
            <a:r>
              <a:rPr lang="ar-SA" sz="3600" b="1" dirty="0" smtClean="0">
                <a:solidFill>
                  <a:srgbClr val="FF0066"/>
                </a:solidFill>
              </a:rPr>
              <a:t>صَلاتُه </a:t>
            </a:r>
            <a:r>
              <a:rPr lang="ar-SA" sz="3600" b="1" dirty="0" smtClean="0">
                <a:solidFill>
                  <a:srgbClr val="FF0066"/>
                </a:solidFill>
              </a:rPr>
              <a:t>جل جلاله على المؤمنين :</a:t>
            </a:r>
          </a:p>
          <a:p>
            <a:pPr algn="r" rtl="1" eaLnBrk="1" hangingPunct="1"/>
            <a:r>
              <a:rPr lang="ar-SA" sz="2400" dirty="0" smtClean="0">
                <a:solidFill>
                  <a:srgbClr val="002060"/>
                </a:solidFill>
              </a:rPr>
              <a:t>قال تعالى : { </a:t>
            </a:r>
            <a:r>
              <a:rPr lang="ar-SA" sz="2400" b="1" dirty="0" smtClean="0">
                <a:solidFill>
                  <a:srgbClr val="002060"/>
                </a:solidFill>
              </a:rPr>
              <a:t>هُوَ الَّذِي يُصَلِّي عَلَيْكُمْ وَمَلاَئِكَتُهُ لِيُخْرِجَكُمْ مِنَ الظُّلُمَاتِ إِلَى النُّورِ وَكَانَ بِالْمُؤْمِنِينَ رَحِيمًا</a:t>
            </a:r>
            <a:r>
              <a:rPr lang="ar-SA" sz="2400" dirty="0" smtClean="0">
                <a:solidFill>
                  <a:srgbClr val="002060"/>
                </a:solidFill>
              </a:rPr>
              <a:t> } [ الأحزاب : 43 ] 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r" rtl="1" eaLnBrk="1" hangingPunct="1"/>
            <a:r>
              <a:rPr lang="ar-SA" sz="2400" dirty="0" smtClean="0">
                <a:solidFill>
                  <a:srgbClr val="002060"/>
                </a:solidFill>
              </a:rPr>
              <a:t>قال ابن كثير : والصلاة من اللَّه ثناؤه على العبد عند الملائكة . حكاه البخاري عن أبي العالية ... وقال غيره : الصلاة من اللَّه عز وجل الرحمة ، وقد يقال : لا منافاة بين القولين . واللَّه أعلم </a:t>
            </a:r>
            <a:r>
              <a:rPr lang="ar-SA" sz="2400" dirty="0" smtClean="0">
                <a:solidFill>
                  <a:srgbClr val="002060"/>
                </a:solidFill>
              </a:rPr>
              <a:t>.</a:t>
            </a:r>
            <a:endParaRPr lang="fr-FR" sz="2400" b="1" dirty="0" smtClean="0">
              <a:solidFill>
                <a:srgbClr val="002060"/>
              </a:solidFill>
            </a:endParaRPr>
          </a:p>
          <a:p>
            <a:pPr algn="ctr" rtl="1" eaLnBrk="1" hangingPunct="1">
              <a:buNone/>
            </a:pPr>
            <a:endParaRPr lang="fr-FR" sz="2400" b="1" dirty="0" smtClean="0">
              <a:solidFill>
                <a:srgbClr val="002060"/>
              </a:solidFill>
            </a:endParaRPr>
          </a:p>
          <a:p>
            <a:pPr algn="ctr" rtl="1" eaLnBrk="1" hangingPunct="1">
              <a:buNone/>
            </a:pPr>
            <a:r>
              <a:rPr lang="ar-SA" sz="2400" b="1" dirty="0" smtClean="0">
                <a:solidFill>
                  <a:srgbClr val="002060"/>
                </a:solidFill>
              </a:rPr>
              <a:t> </a:t>
            </a:r>
            <a:r>
              <a:rPr lang="ar-SA" sz="3600" b="1" dirty="0" smtClean="0">
                <a:solidFill>
                  <a:srgbClr val="FF0066"/>
                </a:solidFill>
              </a:rPr>
              <a:t>مضاعفة الحسنات والأجور :</a:t>
            </a:r>
            <a:endParaRPr lang="ar-SA" sz="3600" dirty="0" smtClean="0">
              <a:solidFill>
                <a:srgbClr val="FF0066"/>
              </a:solidFill>
            </a:endParaRPr>
          </a:p>
          <a:p>
            <a:pPr algn="r" rtl="1" eaLnBrk="1" hangingPunct="1"/>
            <a:r>
              <a:rPr lang="ar-SA" sz="2400" dirty="0" smtClean="0">
                <a:solidFill>
                  <a:srgbClr val="002060"/>
                </a:solidFill>
              </a:rPr>
              <a:t>فمن رحمته سبحانه مضاعفة الحسنات إلى ضعاف كثيرة ، فعن أبي هريرة رضي الله عنه قال : قال رسول الله صلى الله عليه وسلم : (( </a:t>
            </a:r>
            <a:r>
              <a:rPr lang="ar-SA" sz="2400" b="1" dirty="0" smtClean="0">
                <a:solidFill>
                  <a:srgbClr val="002060"/>
                </a:solidFill>
              </a:rPr>
              <a:t>كل عمل ابن آدم يضاعف الحسنة بعشر أمثالها ، إلى سبعمائة ضعف </a:t>
            </a:r>
            <a:r>
              <a:rPr lang="ar-SA" sz="2400" dirty="0" smtClean="0">
                <a:solidFill>
                  <a:srgbClr val="002060"/>
                </a:solidFill>
              </a:rPr>
              <a:t>))(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[</a:t>
            </a:r>
            <a:r>
              <a:rPr lang="ar-SA" sz="2400" dirty="0" smtClean="0">
                <a:solidFill>
                  <a:srgbClr val="002060"/>
                </a:solidFill>
              </a:rPr>
              <a:t>مسلم</a:t>
            </a:r>
            <a:r>
              <a:rPr lang="ar-SA" sz="2400" dirty="0" smtClean="0">
                <a:solidFill>
                  <a:srgbClr val="002060"/>
                </a:solidFill>
                <a:hlinkClick r:id="" action="ppaction://noaction"/>
              </a:rPr>
              <a:t>]</a:t>
            </a:r>
            <a:r>
              <a:rPr lang="ar-SA" sz="2400" dirty="0" smtClean="0">
                <a:solidFill>
                  <a:srgbClr val="002060"/>
                </a:solidFill>
              </a:rPr>
              <a:t>) </a:t>
            </a:r>
            <a:endParaRPr lang="fr-FR" sz="2400" dirty="0" smtClean="0">
              <a:solidFill>
                <a:srgbClr val="002060"/>
              </a:solidFill>
            </a:endParaRPr>
          </a:p>
          <a:p>
            <a:pPr algn="r" rtl="1"/>
            <a:r>
              <a:rPr lang="ar-SA" sz="2400" dirty="0" smtClean="0">
                <a:solidFill>
                  <a:srgbClr val="002060"/>
                </a:solidFill>
              </a:rPr>
              <a:t>: { </a:t>
            </a:r>
            <a:r>
              <a:rPr lang="ar-SA" sz="2400" b="1" dirty="0" smtClean="0">
                <a:solidFill>
                  <a:srgbClr val="002060"/>
                </a:solidFill>
              </a:rPr>
              <a:t>إِنَّ الَّذِينَ آمَنُوا وَعَمِلُوا الصَّالِحَاتِ سَيَجْعَلُ لَهُمُ الرَّحْمَنُ وُدًّا</a:t>
            </a:r>
            <a:r>
              <a:rPr lang="ar-SA" sz="2400" dirty="0" smtClean="0">
                <a:solidFill>
                  <a:srgbClr val="002060"/>
                </a:solidFill>
              </a:rPr>
              <a:t> } [ مريم : 96 ].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113</Words>
  <Application>Microsoft Office PowerPoint</Application>
  <PresentationFormat>Affichage à l'écran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الرحمن - الرحيم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poste</dc:creator>
  <cp:lastModifiedBy>poste</cp:lastModifiedBy>
  <cp:revision>32</cp:revision>
  <dcterms:created xsi:type="dcterms:W3CDTF">2016-06-09T19:22:20Z</dcterms:created>
  <dcterms:modified xsi:type="dcterms:W3CDTF">2016-06-10T23:17:26Z</dcterms:modified>
</cp:coreProperties>
</file>