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50" d="100"/>
          <a:sy n="50" d="100"/>
        </p:scale>
        <p:origin x="-582"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7502FE1D-5F9B-4D7F-857B-12253FDA44CE}" type="slidenum">
              <a:rPr lang="fr-FR" smtClean="0"/>
              <a:pPr/>
              <a:t>‹N°›</a:t>
            </a:fld>
            <a:endParaRPr lang="fr-FR"/>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02FE1D-5F9B-4D7F-857B-12253FDA44C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2"/>
            <a:ext cx="268224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219200" y="274641"/>
            <a:ext cx="7416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02FE1D-5F9B-4D7F-857B-12253FDA44C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02FE1D-5F9B-4D7F-857B-12253FDA44CE}" type="slidenum">
              <a:rPr lang="fr-FR" smtClean="0"/>
              <a:pPr/>
              <a:t>‹N°›</a:t>
            </a:fld>
            <a:endParaRPr lang="fr-FR"/>
          </a:p>
        </p:txBody>
      </p:sp>
      <p:sp>
        <p:nvSpPr>
          <p:cNvPr id="8" name="Espace réservé du contenu 7"/>
          <p:cNvSpPr>
            <a:spLocks noGrp="1"/>
          </p:cNvSpPr>
          <p:nvPr>
            <p:ph sz="quarter" idx="1"/>
          </p:nvPr>
        </p:nvSpPr>
        <p:spPr>
          <a:xfrm>
            <a:off x="1219200" y="1447800"/>
            <a:ext cx="103632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5" name="Espace réservé du pied de page 4"/>
          <p:cNvSpPr>
            <a:spLocks noGrp="1"/>
          </p:cNvSpPr>
          <p:nvPr>
            <p:ph type="ftr" sz="quarter" idx="11"/>
          </p:nvPr>
        </p:nvSpPr>
        <p:spPr>
          <a:xfrm>
            <a:off x="1066800" y="6172200"/>
            <a:ext cx="5334000" cy="457200"/>
          </a:xfrm>
        </p:spPr>
        <p:txBody>
          <a:bodyPr/>
          <a:lstStyle/>
          <a:p>
            <a:endParaRPr lang="fr-FR"/>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95072" y="6208776"/>
            <a:ext cx="609600" cy="457200"/>
          </a:xfrm>
        </p:spPr>
        <p:txBody>
          <a:bodyPr/>
          <a:lstStyle/>
          <a:p>
            <a:fld id="{7502FE1D-5F9B-4D7F-857B-12253FDA44CE}"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02FE1D-5F9B-4D7F-857B-12253FDA44CE}" type="slidenum">
              <a:rPr lang="fr-FR" smtClean="0"/>
              <a:pPr/>
              <a:t>‹N°›</a:t>
            </a:fld>
            <a:endParaRPr lang="fr-FR"/>
          </a:p>
        </p:txBody>
      </p:sp>
      <p:sp>
        <p:nvSpPr>
          <p:cNvPr id="9" name="Espace réservé du contenu 8"/>
          <p:cNvSpPr>
            <a:spLocks noGrp="1"/>
          </p:cNvSpPr>
          <p:nvPr>
            <p:ph sz="quarter" idx="1"/>
          </p:nvPr>
        </p:nvSpPr>
        <p:spPr>
          <a:xfrm>
            <a:off x="1219200" y="1447800"/>
            <a:ext cx="499872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6578600" y="1447800"/>
            <a:ext cx="499872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19200" y="273050"/>
            <a:ext cx="103632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502FE1D-5F9B-4D7F-857B-12253FDA44CE}" type="slidenum">
              <a:rPr lang="fr-FR" smtClean="0"/>
              <a:pPr/>
              <a:t>‹N°›</a:t>
            </a:fld>
            <a:endParaRPr lang="fr-FR"/>
          </a:p>
        </p:txBody>
      </p:sp>
      <p:sp>
        <p:nvSpPr>
          <p:cNvPr id="11" name="Espace réservé du contenu 10"/>
          <p:cNvSpPr>
            <a:spLocks noGrp="1"/>
          </p:cNvSpPr>
          <p:nvPr>
            <p:ph sz="half" idx="2"/>
          </p:nvPr>
        </p:nvSpPr>
        <p:spPr>
          <a:xfrm>
            <a:off x="1219200" y="2247900"/>
            <a:ext cx="49784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6604000" y="2247900"/>
            <a:ext cx="49784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502FE1D-5F9B-4D7F-857B-12253FDA44C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502FE1D-5F9B-4D7F-857B-12253FDA44C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219200" y="273050"/>
            <a:ext cx="103632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02FE1D-5F9B-4D7F-857B-12253FDA44CE}" type="slidenum">
              <a:rPr lang="fr-FR" smtClean="0"/>
              <a:pPr/>
              <a:t>‹N°›</a:t>
            </a:fld>
            <a:endParaRPr lang="fr-FR"/>
          </a:p>
        </p:txBody>
      </p:sp>
      <p:sp>
        <p:nvSpPr>
          <p:cNvPr id="11" name="Espace réservé du contenu 10"/>
          <p:cNvSpPr>
            <a:spLocks noGrp="1"/>
          </p:cNvSpPr>
          <p:nvPr>
            <p:ph sz="quarter" idx="1"/>
          </p:nvPr>
        </p:nvSpPr>
        <p:spPr>
          <a:xfrm>
            <a:off x="3962400" y="1600200"/>
            <a:ext cx="7620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1651A633-E67E-4F8D-BB62-6238C812F683}" type="datetimeFigureOut">
              <a:rPr lang="fr-FR" smtClean="0"/>
              <a:pPr/>
              <a:t>31/12/2016</a:t>
            </a:fld>
            <a:endParaRPr lang="fr-FR"/>
          </a:p>
        </p:txBody>
      </p:sp>
      <p:sp>
        <p:nvSpPr>
          <p:cNvPr id="6" name="Espace réservé du pied de page 5"/>
          <p:cNvSpPr>
            <a:spLocks noGrp="1"/>
          </p:cNvSpPr>
          <p:nvPr>
            <p:ph type="ftr" sz="quarter" idx="11"/>
          </p:nvPr>
        </p:nvSpPr>
        <p:spPr>
          <a:xfrm>
            <a:off x="1219200" y="6172200"/>
            <a:ext cx="5181600" cy="457200"/>
          </a:xfrm>
        </p:spPr>
        <p:txBody>
          <a:bodyPr/>
          <a:lstStyle/>
          <a:p>
            <a:endParaRPr lang="fr-FR"/>
          </a:p>
        </p:txBody>
      </p:sp>
      <p:sp>
        <p:nvSpPr>
          <p:cNvPr id="7" name="Espace réservé du numéro de diapositive 6"/>
          <p:cNvSpPr>
            <a:spLocks noGrp="1"/>
          </p:cNvSpPr>
          <p:nvPr>
            <p:ph type="sldNum" sz="quarter" idx="12"/>
          </p:nvPr>
        </p:nvSpPr>
        <p:spPr>
          <a:xfrm>
            <a:off x="195072" y="6208776"/>
            <a:ext cx="609600" cy="457200"/>
          </a:xfrm>
        </p:spPr>
        <p:txBody>
          <a:bodyPr/>
          <a:lstStyle/>
          <a:p>
            <a:fld id="{7502FE1D-5F9B-4D7F-857B-12253FDA44CE}" type="slidenum">
              <a:rPr lang="fr-FR" smtClean="0"/>
              <a:pPr/>
              <a:t>‹N°›</a:t>
            </a:fld>
            <a:endParaRPr lang="fr-FR"/>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1651A633-E67E-4F8D-BB62-6238C812F683}" type="datetimeFigureOut">
              <a:rPr lang="fr-FR" smtClean="0"/>
              <a:pPr/>
              <a:t>31/12/2016</a:t>
            </a:fld>
            <a:endParaRPr lang="fr-FR"/>
          </a:p>
        </p:txBody>
      </p:sp>
      <p:sp>
        <p:nvSpPr>
          <p:cNvPr id="3" name="Espace réservé du pied de page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502FE1D-5F9B-4D7F-857B-12253FDA44C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soft" dir="t">
                <a:rot lat="0" lon="0" rev="10800000"/>
              </a:lightRig>
            </a:scene3d>
            <a:sp3d>
              <a:bevelT w="27940" h="12700"/>
              <a:contourClr>
                <a:srgbClr val="DDDDDD"/>
              </a:contourClr>
            </a:sp3d>
          </a:bodyPr>
          <a:lstStyle/>
          <a:p>
            <a:r>
              <a:rPr lang="ar-MA" sz="7200" b="1" spc="150" dirty="0">
                <a:ln w="11430"/>
                <a:solidFill>
                  <a:srgbClr val="F8F8F8"/>
                </a:solidFill>
                <a:effectLst>
                  <a:outerShdw blurRad="25400" algn="tl" rotWithShape="0">
                    <a:srgbClr val="000000">
                      <a:alpha val="43000"/>
                    </a:srgbClr>
                  </a:outerShdw>
                </a:effectLst>
              </a:rPr>
              <a:t>الرسول المبدع</a:t>
            </a:r>
            <a:endParaRPr lang="fr-FR" sz="7200" b="1" spc="150" dirty="0">
              <a:ln w="11430"/>
              <a:solidFill>
                <a:srgbClr val="F8F8F8"/>
              </a:solidFill>
              <a:effectLst>
                <a:outerShdw blurRad="25400" algn="tl" rotWithShape="0">
                  <a:srgbClr val="000000">
                    <a:alpha val="43000"/>
                  </a:srgbClr>
                </a:outerShdw>
              </a:effectLst>
            </a:endParaRPr>
          </a:p>
        </p:txBody>
      </p:sp>
      <p:pic>
        <p:nvPicPr>
          <p:cNvPr id="20482" name="Picture 2" descr="https://scontent-cdg2-1.xx.fbcdn.net/v/t34.0-12/15801672_1385108631524007_1090850730_n.jpg?oh=45d5b15775540e083a32bae682de2fff&amp;oe=5869D898"/>
          <p:cNvPicPr>
            <a:picLocks noChangeAspect="1" noChangeArrowheads="1"/>
          </p:cNvPicPr>
          <p:nvPr/>
        </p:nvPicPr>
        <p:blipFill>
          <a:blip r:embed="rId2" cstate="print"/>
          <a:srcRect/>
          <a:stretch>
            <a:fillRect/>
          </a:stretch>
        </p:blipFill>
        <p:spPr bwMode="auto">
          <a:xfrm>
            <a:off x="772508" y="3619500"/>
            <a:ext cx="3099619" cy="2476499"/>
          </a:xfrm>
          <a:prstGeom prst="rect">
            <a:avLst/>
          </a:prstGeom>
          <a:noFill/>
        </p:spPr>
      </p:pic>
      <p:sp>
        <p:nvSpPr>
          <p:cNvPr id="4" name="ZoneTexte 3"/>
          <p:cNvSpPr txBox="1"/>
          <p:nvPr/>
        </p:nvSpPr>
        <p:spPr>
          <a:xfrm>
            <a:off x="6419850" y="4648200"/>
            <a:ext cx="3905250" cy="584775"/>
          </a:xfrm>
          <a:prstGeom prst="rect">
            <a:avLst/>
          </a:prstGeom>
          <a:noFill/>
        </p:spPr>
        <p:txBody>
          <a:bodyPr wrap="square" rtlCol="0">
            <a:spAutoFit/>
          </a:bodyPr>
          <a:lstStyle/>
          <a:p>
            <a:pPr algn="ctr"/>
            <a:r>
              <a:rPr lang="fr-FR" sz="3200" dirty="0" smtClean="0"/>
              <a:t>31/12/2016</a:t>
            </a:r>
            <a:endParaRPr lang="fr-FR" sz="3200" dirty="0"/>
          </a:p>
        </p:txBody>
      </p:sp>
    </p:spTree>
    <p:extLst>
      <p:ext uri="{BB962C8B-B14F-4D97-AF65-F5344CB8AC3E}">
        <p14:creationId xmlns:p14="http://schemas.microsoft.com/office/powerpoint/2010/main" xmlns="" val="854783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MA" sz="7200" dirty="0"/>
              <a:t>الفهرس</a:t>
            </a:r>
            <a:endParaRPr lang="fr-FR" sz="7200" dirty="0"/>
          </a:p>
        </p:txBody>
      </p:sp>
      <p:sp>
        <p:nvSpPr>
          <p:cNvPr id="3" name="Content Placeholder 2"/>
          <p:cNvSpPr>
            <a:spLocks noGrp="1"/>
          </p:cNvSpPr>
          <p:nvPr>
            <p:ph sz="quarter" idx="1"/>
          </p:nvPr>
        </p:nvSpPr>
        <p:spPr>
          <a:xfrm>
            <a:off x="838200" y="1162684"/>
            <a:ext cx="10515600" cy="5420996"/>
          </a:xfrm>
        </p:spPr>
        <p:txBody>
          <a:bodyPr>
            <a:normAutofit fontScale="92500" lnSpcReduction="10000"/>
          </a:bodyPr>
          <a:lstStyle/>
          <a:p>
            <a:pPr marL="0" indent="0" algn="r" rtl="1">
              <a:buNone/>
            </a:pPr>
            <a:endParaRPr lang="ar-MA" dirty="0"/>
          </a:p>
          <a:p>
            <a:pPr algn="r" rtl="1">
              <a:buFont typeface="Wingdings" panose="05000000000000000000" pitchFamily="2" charset="2"/>
              <a:buChar char="v"/>
            </a:pPr>
            <a:r>
              <a:rPr lang="ar-MA" dirty="0"/>
              <a:t> </a:t>
            </a:r>
            <a:r>
              <a:rPr lang="ar-MA" sz="3600" dirty="0"/>
              <a:t>تشريع المؤاخاة</a:t>
            </a:r>
          </a:p>
          <a:p>
            <a:pPr algn="r" rtl="1"/>
            <a:r>
              <a:rPr lang="ar-MA" sz="3600" dirty="0"/>
              <a:t>بناء المجتمع الإسلامي</a:t>
            </a:r>
          </a:p>
          <a:p>
            <a:pPr algn="r" rtl="1"/>
            <a:r>
              <a:rPr lang="ar-MA" sz="3600" dirty="0"/>
              <a:t>معالجة الأزمة المادية</a:t>
            </a:r>
          </a:p>
          <a:p>
            <a:pPr algn="r" rtl="1"/>
            <a:r>
              <a:rPr lang="ar-MA" sz="3600" dirty="0"/>
              <a:t>السبب النفسي والاجتماعي</a:t>
            </a:r>
          </a:p>
          <a:p>
            <a:pPr algn="r" rtl="1"/>
            <a:r>
              <a:rPr lang="ar-MA" sz="3600" dirty="0"/>
              <a:t>تنمية المواهب والابداع</a:t>
            </a:r>
          </a:p>
          <a:p>
            <a:pPr algn="r" rtl="1"/>
            <a:endParaRPr lang="ar-MA" sz="3600" dirty="0"/>
          </a:p>
          <a:p>
            <a:pPr algn="r" rtl="1">
              <a:buFont typeface="Wingdings" panose="05000000000000000000" pitchFamily="2" charset="2"/>
              <a:buChar char="v"/>
            </a:pPr>
            <a:r>
              <a:rPr lang="ar-MA" sz="3600" dirty="0"/>
              <a:t> أهم النتائج</a:t>
            </a:r>
          </a:p>
          <a:p>
            <a:pPr marL="571500" indent="-571500" algn="r" rtl="1">
              <a:buFont typeface="+mj-lt"/>
              <a:buAutoNum type="romanUcPeriod"/>
            </a:pPr>
            <a:endParaRPr lang="ar-MA" sz="3600" dirty="0"/>
          </a:p>
          <a:p>
            <a:pPr algn="r" rtl="1">
              <a:buFont typeface="Wingdings" panose="05000000000000000000" pitchFamily="2" charset="2"/>
              <a:buChar char="v"/>
            </a:pPr>
            <a:r>
              <a:rPr lang="ar-MA" sz="3600" dirty="0"/>
              <a:t> كلمة أخيرة  </a:t>
            </a:r>
          </a:p>
        </p:txBody>
      </p:sp>
      <p:pic>
        <p:nvPicPr>
          <p:cNvPr id="19458" name="Picture 2" descr="Résultat de recherche d'images pour &quot;‫الاخوة في الاسلام‬‎&quot;"/>
          <p:cNvPicPr>
            <a:picLocks noChangeAspect="1" noChangeArrowheads="1" noCrop="1"/>
          </p:cNvPicPr>
          <p:nvPr/>
        </p:nvPicPr>
        <p:blipFill>
          <a:blip r:embed="rId2" cstate="print"/>
          <a:srcRect/>
          <a:stretch>
            <a:fillRect/>
          </a:stretch>
        </p:blipFill>
        <p:spPr bwMode="auto">
          <a:xfrm>
            <a:off x="306404" y="1981200"/>
            <a:ext cx="6793129" cy="3067050"/>
          </a:xfrm>
          <a:prstGeom prst="rect">
            <a:avLst/>
          </a:prstGeom>
          <a:noFill/>
        </p:spPr>
      </p:pic>
    </p:spTree>
    <p:extLst>
      <p:ext uri="{BB962C8B-B14F-4D97-AF65-F5344CB8AC3E}">
        <p14:creationId xmlns:p14="http://schemas.microsoft.com/office/powerpoint/2010/main" xmlns="" val="2594358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MA" sz="6600" dirty="0"/>
              <a:t>تشريع المؤاخاة	</a:t>
            </a:r>
            <a:endParaRPr lang="fr-FR" sz="6600" dirty="0"/>
          </a:p>
        </p:txBody>
      </p:sp>
      <p:sp>
        <p:nvSpPr>
          <p:cNvPr id="3" name="Content Placeholder 2"/>
          <p:cNvSpPr>
            <a:spLocks noGrp="1"/>
          </p:cNvSpPr>
          <p:nvPr>
            <p:ph sz="quarter" idx="1"/>
          </p:nvPr>
        </p:nvSpPr>
        <p:spPr>
          <a:xfrm>
            <a:off x="5734050" y="1752600"/>
            <a:ext cx="5829300" cy="4572000"/>
          </a:xfrm>
        </p:spPr>
        <p:txBody>
          <a:bodyPr/>
          <a:lstStyle/>
          <a:p>
            <a:pPr marL="0" indent="0" algn="r" rtl="1">
              <a:buNone/>
            </a:pPr>
            <a:r>
              <a:rPr lang="ar-MA" sz="2800" dirty="0"/>
              <a:t>بناء المجتمع الاسلامي الجديد</a:t>
            </a:r>
          </a:p>
          <a:p>
            <a:pPr marL="0" indent="0" algn="r" rtl="1">
              <a:buNone/>
            </a:pPr>
            <a:endParaRPr lang="ar-MA" sz="2800" dirty="0"/>
          </a:p>
          <a:p>
            <a:pPr marL="0" indent="0" algn="r" rtl="1">
              <a:buNone/>
            </a:pPr>
            <a:r>
              <a:rPr lang="ar-MA" sz="2800" b="1" dirty="0"/>
              <a:t>"والذين تبوؤوا الدار والإيمان من قبلهم يحبون من هاجر إليهم ولا يجدون في صدورهم حاجة مما أوتوا ويؤثرون على أنفسهم ولو كان بهم خصاصا ومن يوق شح نفسه فأولئك هم المفلحون.“</a:t>
            </a:r>
            <a:endParaRPr lang="en-US" sz="2800" b="1" dirty="0"/>
          </a:p>
          <a:p>
            <a:pPr marL="0" indent="0" algn="r" rtl="1">
              <a:buNone/>
            </a:pPr>
            <a:endParaRPr lang="en-US" sz="2800" dirty="0"/>
          </a:p>
          <a:p>
            <a:pPr marL="0" indent="0" rtl="1">
              <a:buNone/>
            </a:pPr>
            <a:r>
              <a:rPr lang="ar-MA" sz="2800" i="1" dirty="0"/>
              <a:t>الحشر, الأية 9</a:t>
            </a:r>
            <a:r>
              <a:rPr lang="ar-MA" dirty="0"/>
              <a:t>.</a:t>
            </a:r>
          </a:p>
        </p:txBody>
      </p:sp>
      <p:pic>
        <p:nvPicPr>
          <p:cNvPr id="18434" name="Picture 2" descr="Résultat de recherche d'images pour &quot;‫الاخوة في الاسلام‬‎&quot;"/>
          <p:cNvPicPr>
            <a:picLocks noChangeAspect="1" noChangeArrowheads="1"/>
          </p:cNvPicPr>
          <p:nvPr/>
        </p:nvPicPr>
        <p:blipFill>
          <a:blip r:embed="rId2" cstate="print"/>
          <a:srcRect/>
          <a:stretch>
            <a:fillRect/>
          </a:stretch>
        </p:blipFill>
        <p:spPr bwMode="auto">
          <a:xfrm>
            <a:off x="400051" y="1809751"/>
            <a:ext cx="5276850" cy="4019550"/>
          </a:xfrm>
          <a:prstGeom prst="rect">
            <a:avLst/>
          </a:prstGeom>
          <a:noFill/>
        </p:spPr>
      </p:pic>
    </p:spTree>
    <p:extLst>
      <p:ext uri="{BB962C8B-B14F-4D97-AF65-F5344CB8AC3E}">
        <p14:creationId xmlns:p14="http://schemas.microsoft.com/office/powerpoint/2010/main" xmlns="" val="3661126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MA" sz="6000" dirty="0"/>
              <a:t>معالجة الأزمة المادية</a:t>
            </a:r>
            <a:endParaRPr lang="fr-FR" sz="6000" dirty="0"/>
          </a:p>
        </p:txBody>
      </p:sp>
      <p:sp>
        <p:nvSpPr>
          <p:cNvPr id="3" name="Content Placeholder 2"/>
          <p:cNvSpPr>
            <a:spLocks noGrp="1"/>
          </p:cNvSpPr>
          <p:nvPr>
            <p:ph sz="quarter" idx="1"/>
          </p:nvPr>
        </p:nvSpPr>
        <p:spPr>
          <a:xfrm>
            <a:off x="4762500" y="1752600"/>
            <a:ext cx="6591300" cy="5105399"/>
          </a:xfrm>
        </p:spPr>
        <p:txBody>
          <a:bodyPr>
            <a:normAutofit lnSpcReduction="10000"/>
          </a:bodyPr>
          <a:lstStyle/>
          <a:p>
            <a:pPr marL="0" indent="0" algn="r">
              <a:buNone/>
            </a:pPr>
            <a:r>
              <a:rPr lang="ar-MA" sz="2800" dirty="0"/>
              <a:t>قال رسول الله صلى الله عليه وسلم :</a:t>
            </a:r>
            <a:r>
              <a:rPr lang="ar-MA" sz="2800" b="1" dirty="0"/>
              <a:t> "لا تحاسدوا ولا </a:t>
            </a:r>
            <a:r>
              <a:rPr lang="ar-MA" sz="2800" b="1" dirty="0" err="1" smtClean="0"/>
              <a:t>تناجشوا</a:t>
            </a:r>
            <a:r>
              <a:rPr lang="ar-MA" sz="2800" b="1" dirty="0" smtClean="0"/>
              <a:t> </a:t>
            </a:r>
            <a:r>
              <a:rPr lang="ar-MA" sz="2800" b="1" dirty="0"/>
              <a:t>ولا تباغضوا ولا تدابروا ولا </a:t>
            </a:r>
            <a:r>
              <a:rPr lang="ar-MA" sz="2800" b="1" dirty="0" smtClean="0"/>
              <a:t>يبع </a:t>
            </a:r>
            <a:r>
              <a:rPr lang="ar-MA" sz="2800" b="1" dirty="0" smtClean="0"/>
              <a:t>بعضك</a:t>
            </a:r>
            <a:r>
              <a:rPr lang="ar-MA" sz="2800" b="1" dirty="0" smtClean="0"/>
              <a:t>م</a:t>
            </a:r>
            <a:r>
              <a:rPr lang="ar-MA" sz="2800" b="1" dirty="0" smtClean="0"/>
              <a:t> </a:t>
            </a:r>
            <a:r>
              <a:rPr lang="ar-MA" sz="2800" b="1" dirty="0" smtClean="0"/>
              <a:t>على </a:t>
            </a:r>
            <a:r>
              <a:rPr lang="ar-MA" sz="2800" b="1" dirty="0"/>
              <a:t>بيع بعض وكونوا عباد الله إخوانا المسلم أخو المسلم لا يظلمه ولا يخذله ولا يكذبه ولا يحقره التقوى هاهنا ويشير إلى صدره ثلاث مرات بحسب امرئ من الشر أن يحقر أخاه المسلم, المسلم على المسلم حرام دمه وماله وعرضه"</a:t>
            </a:r>
          </a:p>
          <a:p>
            <a:pPr marL="0" indent="0" algn="r">
              <a:buNone/>
            </a:pPr>
            <a:endParaRPr lang="ar-MA" sz="2800" dirty="0"/>
          </a:p>
          <a:p>
            <a:pPr marL="0" indent="0" algn="r">
              <a:buNone/>
            </a:pPr>
            <a:r>
              <a:rPr lang="ar-MA" sz="2800" dirty="0"/>
              <a:t>"</a:t>
            </a:r>
            <a:r>
              <a:rPr lang="ar-MA" sz="2800" b="1" dirty="0"/>
              <a:t>وأولوا الأرحام بعضهم أولى ببعض في كتاب الله إن الله بكل شيء عليم"</a:t>
            </a:r>
            <a:r>
              <a:rPr lang="ar-MA" sz="2800" dirty="0"/>
              <a:t> </a:t>
            </a:r>
            <a:r>
              <a:rPr lang="ar-MA" sz="2800" i="1" dirty="0"/>
              <a:t>سورة الأنفال</a:t>
            </a:r>
          </a:p>
          <a:p>
            <a:pPr marL="0" indent="0" algn="r">
              <a:buNone/>
            </a:pPr>
            <a:endParaRPr lang="ar-MA" sz="2800" dirty="0"/>
          </a:p>
          <a:p>
            <a:pPr marL="0" indent="0" algn="r">
              <a:buNone/>
            </a:pPr>
            <a:r>
              <a:rPr lang="ar-MA" sz="3200" dirty="0"/>
              <a:t>نسخت أية التوارث</a:t>
            </a:r>
          </a:p>
          <a:p>
            <a:pPr marL="0" indent="0" algn="r">
              <a:buNone/>
            </a:pPr>
            <a:endParaRPr lang="ar-MA" dirty="0"/>
          </a:p>
        </p:txBody>
      </p:sp>
      <p:pic>
        <p:nvPicPr>
          <p:cNvPr id="17410" name="Picture 2" descr="Résultat de recherche d'images pour &quot;‫الاخوة المهاجرين و الانصار‬‎&quot;"/>
          <p:cNvPicPr>
            <a:picLocks noChangeAspect="1" noChangeArrowheads="1"/>
          </p:cNvPicPr>
          <p:nvPr/>
        </p:nvPicPr>
        <p:blipFill>
          <a:blip r:embed="rId2" cstate="print"/>
          <a:srcRect/>
          <a:stretch>
            <a:fillRect/>
          </a:stretch>
        </p:blipFill>
        <p:spPr bwMode="auto">
          <a:xfrm>
            <a:off x="269875" y="2286000"/>
            <a:ext cx="4400550" cy="3333750"/>
          </a:xfrm>
          <a:prstGeom prst="rect">
            <a:avLst/>
          </a:prstGeom>
          <a:noFill/>
        </p:spPr>
      </p:pic>
    </p:spTree>
    <p:extLst>
      <p:ext uri="{BB962C8B-B14F-4D97-AF65-F5344CB8AC3E}">
        <p14:creationId xmlns:p14="http://schemas.microsoft.com/office/powerpoint/2010/main" xmlns="" val="1554433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MA" sz="4800" dirty="0"/>
              <a:t>السبب النفسي والاجتماعي	</a:t>
            </a:r>
            <a:endParaRPr lang="fr-FR" sz="4800" dirty="0"/>
          </a:p>
        </p:txBody>
      </p:sp>
      <p:sp>
        <p:nvSpPr>
          <p:cNvPr id="3" name="Content Placeholder 2"/>
          <p:cNvSpPr>
            <a:spLocks noGrp="1"/>
          </p:cNvSpPr>
          <p:nvPr>
            <p:ph sz="quarter" idx="1"/>
          </p:nvPr>
        </p:nvSpPr>
        <p:spPr>
          <a:xfrm>
            <a:off x="5276850" y="1447800"/>
            <a:ext cx="6305550" cy="4572000"/>
          </a:xfrm>
        </p:spPr>
        <p:txBody>
          <a:bodyPr>
            <a:noAutofit/>
          </a:bodyPr>
          <a:lstStyle/>
          <a:p>
            <a:pPr algn="r" rtl="1"/>
            <a:r>
              <a:rPr lang="ar-MA" sz="3200" dirty="0"/>
              <a:t>مفارقة الوطن </a:t>
            </a:r>
          </a:p>
          <a:p>
            <a:pPr algn="r" rtl="1"/>
            <a:endParaRPr lang="ar-MA" sz="3200" dirty="0"/>
          </a:p>
          <a:p>
            <a:pPr algn="r" rtl="1"/>
            <a:r>
              <a:rPr lang="ar-MA" sz="3200" dirty="0"/>
              <a:t>الوحشة والألفة</a:t>
            </a:r>
          </a:p>
          <a:p>
            <a:pPr algn="r" rtl="1"/>
            <a:endParaRPr lang="ar-MA" sz="3200" dirty="0"/>
          </a:p>
          <a:p>
            <a:pPr algn="r" rtl="1"/>
            <a:r>
              <a:rPr lang="ar-MA" sz="3200" dirty="0"/>
              <a:t>"إنما المؤمنون إخوة فأصلحوا بين أخويكم"</a:t>
            </a:r>
          </a:p>
          <a:p>
            <a:pPr algn="r" rtl="1"/>
            <a:endParaRPr lang="ar-MA" sz="3200" dirty="0"/>
          </a:p>
          <a:p>
            <a:pPr algn="r" rtl="1"/>
            <a:r>
              <a:rPr lang="ar-MA" sz="3200" dirty="0"/>
              <a:t>"من عاد مريضا نهارا صلى عليه سبعين ألف ملك حتى يمسي ومن عاد مريضا ليلا صلى عليه سبعين ألف ملك حتى يصبح"</a:t>
            </a:r>
            <a:endParaRPr lang="fr-FR" sz="3200" dirty="0"/>
          </a:p>
        </p:txBody>
      </p:sp>
      <p:pic>
        <p:nvPicPr>
          <p:cNvPr id="16386" name="Picture 2" descr="Résultat de recherche d'images pour &quot;‫الاخوة في الاسلام‬‎&quot;"/>
          <p:cNvPicPr>
            <a:picLocks noChangeAspect="1" noChangeArrowheads="1"/>
          </p:cNvPicPr>
          <p:nvPr/>
        </p:nvPicPr>
        <p:blipFill>
          <a:blip r:embed="rId2" cstate="print"/>
          <a:srcRect/>
          <a:stretch>
            <a:fillRect/>
          </a:stretch>
        </p:blipFill>
        <p:spPr bwMode="auto">
          <a:xfrm>
            <a:off x="304800" y="1782762"/>
            <a:ext cx="4648200" cy="3547311"/>
          </a:xfrm>
          <a:prstGeom prst="rect">
            <a:avLst/>
          </a:prstGeom>
          <a:noFill/>
        </p:spPr>
      </p:pic>
    </p:spTree>
    <p:extLst>
      <p:ext uri="{BB962C8B-B14F-4D97-AF65-F5344CB8AC3E}">
        <p14:creationId xmlns:p14="http://schemas.microsoft.com/office/powerpoint/2010/main" xmlns="" val="1614630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MA" sz="4800" dirty="0"/>
              <a:t>تنمية الابداع والمواهب</a:t>
            </a:r>
            <a:endParaRPr lang="fr-FR" sz="4800" dirty="0"/>
          </a:p>
        </p:txBody>
      </p:sp>
      <p:sp>
        <p:nvSpPr>
          <p:cNvPr id="3" name="Content Placeholder 2"/>
          <p:cNvSpPr>
            <a:spLocks noGrp="1"/>
          </p:cNvSpPr>
          <p:nvPr>
            <p:ph sz="quarter" idx="1"/>
          </p:nvPr>
        </p:nvSpPr>
        <p:spPr>
          <a:xfrm>
            <a:off x="5143500" y="1695450"/>
            <a:ext cx="6477000" cy="4572000"/>
          </a:xfrm>
        </p:spPr>
        <p:txBody>
          <a:bodyPr>
            <a:normAutofit/>
          </a:bodyPr>
          <a:lstStyle/>
          <a:p>
            <a:pPr marL="514350" indent="-514350" algn="r" rtl="1">
              <a:buFont typeface="+mj-lt"/>
              <a:buAutoNum type="arabicPeriod"/>
            </a:pPr>
            <a:r>
              <a:rPr lang="ar-MA" sz="3200" dirty="0"/>
              <a:t>الجانب الجهادي : الشجاعة </a:t>
            </a:r>
          </a:p>
          <a:p>
            <a:pPr marL="514350" indent="-514350" algn="r" rtl="1">
              <a:buFont typeface="+mj-lt"/>
              <a:buAutoNum type="arabicPeriod"/>
            </a:pPr>
            <a:endParaRPr lang="ar-MA" sz="3200" dirty="0"/>
          </a:p>
          <a:p>
            <a:pPr marL="514350" indent="-514350" algn="r" rtl="1">
              <a:buFont typeface="+mj-lt"/>
              <a:buAutoNum type="arabicPeriod"/>
            </a:pPr>
            <a:r>
              <a:rPr lang="ar-MA" sz="3200" dirty="0"/>
              <a:t>الجانب الاداري : القيادة</a:t>
            </a:r>
          </a:p>
          <a:p>
            <a:pPr marL="514350" indent="-514350" algn="r" rtl="1">
              <a:buFont typeface="+mj-lt"/>
              <a:buAutoNum type="arabicPeriod"/>
            </a:pPr>
            <a:endParaRPr lang="ar-MA" sz="3200" dirty="0"/>
          </a:p>
          <a:p>
            <a:pPr marL="514350" indent="-514350" algn="r" rtl="1">
              <a:buFont typeface="+mj-lt"/>
              <a:buAutoNum type="arabicPeriod"/>
            </a:pPr>
            <a:r>
              <a:rPr lang="ar-MA" sz="3200" dirty="0"/>
              <a:t>الجانب الاجتماعي : الجود – الكرم – السخاء</a:t>
            </a:r>
          </a:p>
          <a:p>
            <a:pPr marL="514350" indent="-514350" algn="r" rtl="1">
              <a:buFont typeface="+mj-lt"/>
              <a:buAutoNum type="arabicPeriod"/>
            </a:pPr>
            <a:endParaRPr lang="ar-MA" sz="3200" dirty="0"/>
          </a:p>
          <a:p>
            <a:pPr marL="514350" indent="-514350" algn="r" rtl="1">
              <a:buFont typeface="+mj-lt"/>
              <a:buAutoNum type="arabicPeriod"/>
            </a:pPr>
            <a:r>
              <a:rPr lang="ar-MA" sz="3200" dirty="0"/>
              <a:t>الجانب العلمي : الفقه والعلم وحسن الخلق</a:t>
            </a:r>
            <a:endParaRPr lang="fr-FR" sz="3200" dirty="0"/>
          </a:p>
        </p:txBody>
      </p:sp>
      <p:pic>
        <p:nvPicPr>
          <p:cNvPr id="15362" name="Picture 2" descr="Résultat de recherche d'images pour &quot;‫المواهب‬‎&quot;"/>
          <p:cNvPicPr>
            <a:picLocks noChangeAspect="1" noChangeArrowheads="1"/>
          </p:cNvPicPr>
          <p:nvPr/>
        </p:nvPicPr>
        <p:blipFill>
          <a:blip r:embed="rId2" cstate="print"/>
          <a:srcRect/>
          <a:stretch>
            <a:fillRect/>
          </a:stretch>
        </p:blipFill>
        <p:spPr bwMode="auto">
          <a:xfrm>
            <a:off x="304800" y="1916112"/>
            <a:ext cx="4838700" cy="3913188"/>
          </a:xfrm>
          <a:prstGeom prst="rect">
            <a:avLst/>
          </a:prstGeom>
          <a:noFill/>
        </p:spPr>
      </p:pic>
    </p:spTree>
    <p:extLst>
      <p:ext uri="{BB962C8B-B14F-4D97-AF65-F5344CB8AC3E}">
        <p14:creationId xmlns:p14="http://schemas.microsoft.com/office/powerpoint/2010/main" xmlns="" val="2562942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MA" sz="6000" dirty="0"/>
              <a:t>أهم النتائج</a:t>
            </a:r>
            <a:endParaRPr lang="fr-FR" sz="6000" dirty="0"/>
          </a:p>
        </p:txBody>
      </p:sp>
      <p:sp>
        <p:nvSpPr>
          <p:cNvPr id="3" name="Content Placeholder 2"/>
          <p:cNvSpPr>
            <a:spLocks noGrp="1"/>
          </p:cNvSpPr>
          <p:nvPr>
            <p:ph sz="quarter" idx="1"/>
          </p:nvPr>
        </p:nvSpPr>
        <p:spPr>
          <a:xfrm>
            <a:off x="838200" y="1825624"/>
            <a:ext cx="10515600" cy="4833083"/>
          </a:xfrm>
        </p:spPr>
        <p:txBody>
          <a:bodyPr>
            <a:noAutofit/>
          </a:bodyPr>
          <a:lstStyle/>
          <a:p>
            <a:pPr algn="r" rtl="1"/>
            <a:r>
              <a:rPr lang="ar-MA" sz="2800" dirty="0"/>
              <a:t>مواجهة تحديات المجتمع الجديد </a:t>
            </a:r>
          </a:p>
          <a:p>
            <a:pPr algn="r" rtl="1"/>
            <a:endParaRPr lang="ar-MA" sz="2800" dirty="0"/>
          </a:p>
          <a:p>
            <a:pPr algn="r" rtl="1"/>
            <a:r>
              <a:rPr lang="ar-MA" sz="2800" dirty="0"/>
              <a:t>صقل وتطوير المواهب المتعددة </a:t>
            </a:r>
          </a:p>
          <a:p>
            <a:pPr algn="r" rtl="1"/>
            <a:endParaRPr lang="ar-MA" sz="2800" dirty="0"/>
          </a:p>
          <a:p>
            <a:pPr algn="r" rtl="1"/>
            <a:r>
              <a:rPr lang="ar-MA" sz="2800" dirty="0"/>
              <a:t>رفع الهمم بالتنافس الشريف</a:t>
            </a:r>
          </a:p>
          <a:p>
            <a:pPr algn="r" rtl="1"/>
            <a:endParaRPr lang="ar-MA" sz="2800" dirty="0"/>
          </a:p>
          <a:p>
            <a:pPr algn="r" rtl="1"/>
            <a:r>
              <a:rPr lang="ar-MA" sz="2800" dirty="0"/>
              <a:t>ثمار الجيل الفريد</a:t>
            </a:r>
          </a:p>
          <a:p>
            <a:pPr algn="r" rtl="1"/>
            <a:endParaRPr lang="ar-MA" sz="2800" dirty="0"/>
          </a:p>
          <a:p>
            <a:pPr marL="0" indent="0" algn="r" rtl="1">
              <a:buNone/>
            </a:pPr>
            <a:r>
              <a:rPr lang="ar-MA" sz="2800" dirty="0"/>
              <a:t>انعكس على مسيرة الأمة بشكل عام</a:t>
            </a:r>
            <a:endParaRPr lang="fr-FR" sz="2800" dirty="0"/>
          </a:p>
        </p:txBody>
      </p:sp>
      <p:pic>
        <p:nvPicPr>
          <p:cNvPr id="14338" name="Picture 2" descr="Résultat de recherche d'images pour &quot;‫الاخوة المهاجرين و الانصار‬‎&quot;"/>
          <p:cNvPicPr>
            <a:picLocks noChangeAspect="1" noChangeArrowheads="1"/>
          </p:cNvPicPr>
          <p:nvPr/>
        </p:nvPicPr>
        <p:blipFill>
          <a:blip r:embed="rId2" cstate="print"/>
          <a:srcRect/>
          <a:stretch>
            <a:fillRect/>
          </a:stretch>
        </p:blipFill>
        <p:spPr bwMode="auto">
          <a:xfrm>
            <a:off x="343790" y="1524001"/>
            <a:ext cx="6190360" cy="4689666"/>
          </a:xfrm>
          <a:prstGeom prst="rect">
            <a:avLst/>
          </a:prstGeom>
          <a:noFill/>
        </p:spPr>
      </p:pic>
    </p:spTree>
    <p:extLst>
      <p:ext uri="{BB962C8B-B14F-4D97-AF65-F5344CB8AC3E}">
        <p14:creationId xmlns:p14="http://schemas.microsoft.com/office/powerpoint/2010/main" xmlns="" val="723483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MA" sz="4800" dirty="0"/>
              <a:t>كلمة أخيرة</a:t>
            </a:r>
            <a:endParaRPr lang="fr-FR" sz="4800" dirty="0"/>
          </a:p>
        </p:txBody>
      </p:sp>
      <p:sp>
        <p:nvSpPr>
          <p:cNvPr id="3" name="Content Placeholder 2"/>
          <p:cNvSpPr>
            <a:spLocks noGrp="1"/>
          </p:cNvSpPr>
          <p:nvPr>
            <p:ph sz="quarter" idx="1"/>
          </p:nvPr>
        </p:nvSpPr>
        <p:spPr>
          <a:xfrm>
            <a:off x="933450" y="1574165"/>
            <a:ext cx="10515600" cy="4351338"/>
          </a:xfrm>
        </p:spPr>
        <p:txBody>
          <a:bodyPr>
            <a:normAutofit/>
          </a:bodyPr>
          <a:lstStyle/>
          <a:p>
            <a:pPr marL="0" indent="0" algn="r">
              <a:buNone/>
            </a:pPr>
            <a:endParaRPr lang="ar-MA" sz="3200" dirty="0"/>
          </a:p>
          <a:p>
            <a:pPr marL="0" indent="0" algn="r">
              <a:buNone/>
            </a:pPr>
            <a:r>
              <a:rPr lang="ar-MA" sz="3200" dirty="0"/>
              <a:t>قال رسول الله صلى الله عليه </a:t>
            </a:r>
            <a:r>
              <a:rPr lang="ar-MA" sz="3200" dirty="0" err="1"/>
              <a:t>وسلم : </a:t>
            </a:r>
            <a:r>
              <a:rPr lang="ar-MA" sz="3200" dirty="0"/>
              <a:t>"أرحم أمتي بأمتي أبو بكر وأشدهم في أمر الله عمر وأصدقهم حياء عثمان بن عفان وأقرءهم لكتاب الله أبي بن كعب وأعلمهم بالحلال والحرام معاذ بن جبل ألا وإن لكل أمة أمينا وأمين هذه الأمة عبيدة بن الجراح."</a:t>
            </a:r>
            <a:endParaRPr lang="fr-FR" sz="3200" dirty="0"/>
          </a:p>
        </p:txBody>
      </p:sp>
      <p:pic>
        <p:nvPicPr>
          <p:cNvPr id="13314" name="Picture 2" descr="Résultat de recherche d'images pour &quot;‫الاخوة المهاجرين و الانصار‬‎&quot;"/>
          <p:cNvPicPr>
            <a:picLocks noChangeAspect="1" noChangeArrowheads="1"/>
          </p:cNvPicPr>
          <p:nvPr/>
        </p:nvPicPr>
        <p:blipFill>
          <a:blip r:embed="rId2" cstate="print"/>
          <a:srcRect/>
          <a:stretch>
            <a:fillRect/>
          </a:stretch>
        </p:blipFill>
        <p:spPr bwMode="auto">
          <a:xfrm>
            <a:off x="1866900" y="3886200"/>
            <a:ext cx="8397921" cy="2705100"/>
          </a:xfrm>
          <a:prstGeom prst="rect">
            <a:avLst/>
          </a:prstGeom>
          <a:noFill/>
        </p:spPr>
      </p:pic>
    </p:spTree>
    <p:extLst>
      <p:ext uri="{BB962C8B-B14F-4D97-AF65-F5344CB8AC3E}">
        <p14:creationId xmlns:p14="http://schemas.microsoft.com/office/powerpoint/2010/main" xmlns="" val="9511219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153</TotalTime>
  <Words>292</Words>
  <Application>Microsoft Office PowerPoint</Application>
  <PresentationFormat>Personnalisé</PresentationFormat>
  <Paragraphs>54</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Capitaux</vt:lpstr>
      <vt:lpstr>الرسول المبدع</vt:lpstr>
      <vt:lpstr>الفهرس</vt:lpstr>
      <vt:lpstr>تشريع المؤاخاة </vt:lpstr>
      <vt:lpstr>معالجة الأزمة المادية</vt:lpstr>
      <vt:lpstr>السبب النفسي والاجتماعي </vt:lpstr>
      <vt:lpstr>تنمية الابداع والمواهب</vt:lpstr>
      <vt:lpstr>أهم النتائج</vt:lpstr>
      <vt:lpstr>كلمة أخيرة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الرسول المبدع</dc:title>
  <dc:creator>Omar El Alami</dc:creator>
  <cp:lastModifiedBy>Rawan</cp:lastModifiedBy>
  <cp:revision>21</cp:revision>
  <dcterms:created xsi:type="dcterms:W3CDTF">2016-12-30T22:09:30Z</dcterms:created>
  <dcterms:modified xsi:type="dcterms:W3CDTF">2016-12-31T11:48:02Z</dcterms:modified>
</cp:coreProperties>
</file>