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63" r:id="rId5"/>
    <p:sldId id="258" r:id="rId6"/>
    <p:sldId id="266" r:id="rId7"/>
    <p:sldId id="260" r:id="rId8"/>
    <p:sldId id="261" r:id="rId9"/>
    <p:sldId id="262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65" r:id="rId18"/>
    <p:sldId id="26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A58"/>
    <a:srgbClr val="C00000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5382-E96F-4447-A702-8BF6D59D3A25}" type="datetimeFigureOut">
              <a:rPr lang="ar-SA" smtClean="0"/>
              <a:pPr/>
              <a:t>12/02/1438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0171C7-E4FD-41A5-B9CD-FF490619BA3C}" type="slidenum">
              <a:rPr lang="ar-SA" smtClean="0"/>
              <a:pPr/>
              <a:t>‹N°›</a:t>
            </a:fld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5382-E96F-4447-A702-8BF6D59D3A25}" type="datetimeFigureOut">
              <a:rPr lang="ar-SA" smtClean="0"/>
              <a:pPr/>
              <a:t>12/02/1438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71C7-E4FD-41A5-B9CD-FF490619BA3C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5382-E96F-4447-A702-8BF6D59D3A25}" type="datetimeFigureOut">
              <a:rPr lang="ar-SA" smtClean="0"/>
              <a:pPr/>
              <a:t>12/02/1438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71C7-E4FD-41A5-B9CD-FF490619BA3C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5382-E96F-4447-A702-8BF6D59D3A25}" type="datetimeFigureOut">
              <a:rPr lang="ar-SA" smtClean="0"/>
              <a:pPr/>
              <a:t>12/02/1438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71C7-E4FD-41A5-B9CD-FF490619BA3C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5382-E96F-4447-A702-8BF6D59D3A25}" type="datetimeFigureOut">
              <a:rPr lang="ar-SA" smtClean="0"/>
              <a:pPr/>
              <a:t>12/02/1438</a:t>
            </a:fld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71C7-E4FD-41A5-B9CD-FF490619BA3C}" type="slidenum">
              <a:rPr lang="ar-SA" smtClean="0"/>
              <a:pPr/>
              <a:t>‹N°›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5382-E96F-4447-A702-8BF6D59D3A25}" type="datetimeFigureOut">
              <a:rPr lang="ar-SA" smtClean="0"/>
              <a:pPr/>
              <a:t>12/02/1438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71C7-E4FD-41A5-B9CD-FF490619BA3C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5382-E96F-4447-A702-8BF6D59D3A25}" type="datetimeFigureOut">
              <a:rPr lang="ar-SA" smtClean="0"/>
              <a:pPr/>
              <a:t>12/02/1438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71C7-E4FD-41A5-B9CD-FF490619BA3C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5382-E96F-4447-A702-8BF6D59D3A25}" type="datetimeFigureOut">
              <a:rPr lang="ar-SA" smtClean="0"/>
              <a:pPr/>
              <a:t>12/02/1438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71C7-E4FD-41A5-B9CD-FF490619BA3C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5382-E96F-4447-A702-8BF6D59D3A25}" type="datetimeFigureOut">
              <a:rPr lang="ar-SA" smtClean="0"/>
              <a:pPr/>
              <a:t>12/02/1438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71C7-E4FD-41A5-B9CD-FF490619BA3C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5382-E96F-4447-A702-8BF6D59D3A25}" type="datetimeFigureOut">
              <a:rPr lang="ar-SA" smtClean="0"/>
              <a:pPr/>
              <a:t>12/02/1438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71C7-E4FD-41A5-B9CD-FF490619BA3C}" type="slidenum">
              <a:rPr lang="ar-SA" smtClean="0"/>
              <a:pPr/>
              <a:t>‹N°›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5382-E96F-4447-A702-8BF6D59D3A25}" type="datetimeFigureOut">
              <a:rPr lang="ar-SA" smtClean="0"/>
              <a:pPr/>
              <a:t>12/02/1438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71C7-E4FD-41A5-B9CD-FF490619BA3C}" type="slidenum">
              <a:rPr lang="ar-SA" smtClean="0"/>
              <a:pPr/>
              <a:t>‹N°›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09F5382-E96F-4447-A702-8BF6D59D3A25}" type="datetimeFigureOut">
              <a:rPr lang="ar-SA" smtClean="0"/>
              <a:pPr/>
              <a:t>12/02/1438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40171C7-E4FD-41A5-B9CD-FF490619BA3C}" type="slidenum">
              <a:rPr lang="ar-SA" smtClean="0"/>
              <a:pPr/>
              <a:t>‹N°›</a:t>
            </a:fld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نتيجة بحث الصور عن العفو والتسامح من الخصال الحميد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824536" cy="6120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652120" y="2643155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400" dirty="0" smtClean="0">
                <a:solidFill>
                  <a:srgbClr val="002060"/>
                </a:solidFill>
              </a:rPr>
              <a:t>ثمار العفو </a:t>
            </a:r>
            <a:endParaRPr lang="ar-SA" sz="4400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08104" y="54868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dirty="0" smtClean="0"/>
              <a:t>جمعية سراج للأعمال </a:t>
            </a:r>
            <a:r>
              <a:rPr lang="ar-MA" dirty="0" err="1" smtClean="0"/>
              <a:t>الإجتماعية</a:t>
            </a:r>
            <a:endParaRPr lang="ar-MA" dirty="0" smtClean="0"/>
          </a:p>
          <a:p>
            <a:pPr algn="ctr"/>
            <a:r>
              <a:rPr lang="ar-MA" dirty="0" smtClean="0"/>
              <a:t>فرع </a:t>
            </a:r>
            <a:r>
              <a:rPr lang="ar-MA" dirty="0" err="1" smtClean="0"/>
              <a:t>الدارالبيضاء</a:t>
            </a:r>
            <a:endParaRPr lang="ar-SA" dirty="0"/>
          </a:p>
        </p:txBody>
      </p:sp>
      <p:sp>
        <p:nvSpPr>
          <p:cNvPr id="11" name="ZoneTexte 10"/>
          <p:cNvSpPr txBox="1"/>
          <p:nvPr/>
        </p:nvSpPr>
        <p:spPr>
          <a:xfrm>
            <a:off x="6516216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dirty="0" smtClean="0"/>
              <a:t>البيضاء 12 نونبر 2016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42644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2" descr="C:\Users\Agourram\AppData\Local\Temp\wz25ea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092270" y="90872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b="1" dirty="0" smtClean="0">
                <a:solidFill>
                  <a:srgbClr val="B60A58"/>
                </a:solidFill>
              </a:rPr>
              <a:t>من عفوه صلى الله عليه وسلم</a:t>
            </a:r>
            <a:endParaRPr lang="ar-SA" sz="3200" b="1" dirty="0">
              <a:solidFill>
                <a:srgbClr val="B60A58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2204864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ar-MA" sz="3200" dirty="0" smtClean="0">
                <a:solidFill>
                  <a:schemeClr val="accent3">
                    <a:lumMod val="75000"/>
                  </a:schemeClr>
                </a:solidFill>
              </a:rPr>
              <a:t>عفو جماعي </a:t>
            </a:r>
          </a:p>
          <a:p>
            <a:pPr algn="r" rtl="1"/>
            <a:r>
              <a:rPr lang="ar-MA" sz="3200" dirty="0"/>
              <a:t> </a:t>
            </a:r>
            <a:r>
              <a:rPr lang="ar-MA" sz="3200" dirty="0" smtClean="0"/>
              <a:t>  الطائف / مكة 2000 مسلم </a:t>
            </a:r>
          </a:p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ar-MA" sz="3200" dirty="0" smtClean="0">
                <a:solidFill>
                  <a:schemeClr val="accent3">
                    <a:lumMod val="75000"/>
                  </a:schemeClr>
                </a:solidFill>
              </a:rPr>
              <a:t>عفو فردي </a:t>
            </a:r>
          </a:p>
          <a:p>
            <a:pPr algn="r" rtl="1"/>
            <a:r>
              <a:rPr lang="ar-MA" sz="3200" dirty="0" smtClean="0"/>
              <a:t>  لما سئلت السيدة عائشة : </a:t>
            </a:r>
          </a:p>
          <a:p>
            <a:pPr algn="r" rtl="1"/>
            <a:r>
              <a:rPr lang="ar-MA" sz="3200" dirty="0" smtClean="0"/>
              <a:t>  </a:t>
            </a:r>
            <a:r>
              <a:rPr lang="ar-MA" sz="32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ar-MA" sz="3200" dirty="0" smtClean="0"/>
              <a:t> </a:t>
            </a:r>
            <a:r>
              <a:rPr lang="ar-MA" sz="3200" dirty="0" smtClean="0">
                <a:solidFill>
                  <a:schemeClr val="accent3">
                    <a:lumMod val="75000"/>
                  </a:schemeClr>
                </a:solidFill>
              </a:rPr>
              <a:t>لم يكن فاحشا ولا متفحشا  ولا صخابا في الأسواق لا يجزي السيئة بالسيئة ولكن يعفو ويصفح )</a:t>
            </a:r>
            <a:endParaRPr lang="ar-SA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68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نتيجة بحث الصور عن العفو والتسامح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6041488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81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959" y="548680"/>
            <a:ext cx="78488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MA" sz="2800" dirty="0" smtClean="0">
                <a:cs typeface="+mj-cs"/>
              </a:rPr>
              <a:t>مع المنافقين : </a:t>
            </a:r>
            <a:r>
              <a:rPr lang="ar-MA" sz="2800" dirty="0" smtClean="0">
                <a:solidFill>
                  <a:srgbClr val="C00000"/>
                </a:solidFill>
                <a:cs typeface="+mj-cs"/>
              </a:rPr>
              <a:t>لو علمت أني لو زدت على السبعين غفر لهم لفعلت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MA" sz="2800" dirty="0" smtClean="0">
                <a:cs typeface="+mj-cs"/>
              </a:rPr>
              <a:t>عفو رسول الله عن </a:t>
            </a:r>
            <a:r>
              <a:rPr lang="ar-MA" sz="2800" dirty="0" smtClean="0">
                <a:solidFill>
                  <a:schemeClr val="accent4">
                    <a:lumMod val="75000"/>
                  </a:schemeClr>
                </a:solidFill>
                <a:cs typeface="+mj-cs"/>
              </a:rPr>
              <a:t>المرأة اليهودية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MA" sz="2800" dirty="0" smtClean="0">
                <a:solidFill>
                  <a:srgbClr val="C00000"/>
                </a:solidFill>
                <a:cs typeface="+mj-cs"/>
              </a:rPr>
              <a:t>من يستطع أن يكون كإبن ضمضم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ar-MA" sz="2800" dirty="0">
              <a:solidFill>
                <a:srgbClr val="C00000"/>
              </a:solidFill>
              <a:cs typeface="+mj-cs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ar-MA" sz="2800" dirty="0" smtClean="0">
              <a:solidFill>
                <a:srgbClr val="C00000"/>
              </a:solidFill>
              <a:cs typeface="+mj-cs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ar-MA" sz="2800" dirty="0">
              <a:solidFill>
                <a:srgbClr val="C00000"/>
              </a:solidFill>
              <a:cs typeface="+mj-cs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ar-MA" sz="2800" dirty="0" smtClean="0">
              <a:solidFill>
                <a:srgbClr val="C00000"/>
              </a:solidFill>
              <a:cs typeface="+mj-cs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ar-MA" sz="2800" dirty="0">
              <a:solidFill>
                <a:srgbClr val="C00000"/>
              </a:solidFill>
              <a:cs typeface="+mj-cs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ar-MA" sz="2800" dirty="0" smtClean="0">
              <a:solidFill>
                <a:srgbClr val="C00000"/>
              </a:solidFill>
              <a:cs typeface="+mj-cs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ar-MA" sz="2800" dirty="0">
              <a:solidFill>
                <a:srgbClr val="C00000"/>
              </a:solidFill>
              <a:cs typeface="+mj-cs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ar-MA" sz="2800" dirty="0" smtClean="0">
              <a:solidFill>
                <a:srgbClr val="C00000"/>
              </a:solidFill>
              <a:cs typeface="+mj-cs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ar-MA" sz="2800" dirty="0">
              <a:solidFill>
                <a:srgbClr val="C00000"/>
              </a:solidFill>
              <a:cs typeface="+mj-cs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ar-MA" sz="2800" dirty="0" smtClean="0">
              <a:solidFill>
                <a:srgbClr val="C00000"/>
              </a:solidFill>
              <a:cs typeface="+mj-cs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MA" sz="2800" dirty="0" smtClean="0">
                <a:solidFill>
                  <a:srgbClr val="C00000"/>
                </a:solidFill>
                <a:cs typeface="+mj-cs"/>
              </a:rPr>
              <a:t>الأمن مع الخلق والإيمان مع الحق. </a:t>
            </a:r>
          </a:p>
          <a:p>
            <a:pPr algn="r"/>
            <a:r>
              <a:rPr lang="ar-MA" sz="2800" dirty="0" smtClean="0">
                <a:cs typeface="+mj-cs"/>
              </a:rPr>
              <a:t> </a:t>
            </a:r>
            <a:endParaRPr lang="ar-SA" sz="2800" dirty="0">
              <a:cs typeface="+mj-cs"/>
            </a:endParaRPr>
          </a:p>
        </p:txBody>
      </p:sp>
      <p:pic>
        <p:nvPicPr>
          <p:cNvPr id="8194" name="Picture 2" descr="نتيجة بحث الصور عن من كظم غيظا وهو قادر على إنفاذ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61" y="1988840"/>
            <a:ext cx="6048672" cy="3945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2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764704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2800" dirty="0" smtClean="0">
                <a:cs typeface="+mj-cs"/>
              </a:rPr>
              <a:t>عبد الله بن مسعود : </a:t>
            </a:r>
            <a:r>
              <a:rPr lang="ar-MA" sz="2800" dirty="0" smtClean="0">
                <a:solidFill>
                  <a:srgbClr val="0070C0"/>
                </a:solidFill>
                <a:cs typeface="+mj-cs"/>
              </a:rPr>
              <a:t>اللهم إن كان حمله على أخدها حاجة فبارك له فيها وإن كان حمله على ذلك جرأة على الذنب فاجعلها آخر ذنوبه.</a:t>
            </a:r>
          </a:p>
          <a:p>
            <a:pPr algn="r" rtl="1"/>
            <a:endParaRPr lang="ar-MA" sz="2800" dirty="0" smtClean="0">
              <a:solidFill>
                <a:srgbClr val="002060"/>
              </a:solidFill>
              <a:cs typeface="+mj-cs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2800" dirty="0" smtClean="0">
                <a:cs typeface="+mj-cs"/>
              </a:rPr>
              <a:t>أبو هريرة : ( أهل المروءة ، أهل الوفاء ، اهل الفضل)</a:t>
            </a:r>
          </a:p>
          <a:p>
            <a:pPr algn="r" rtl="1"/>
            <a:endParaRPr lang="ar-MA" sz="2800" dirty="0" smtClean="0">
              <a:cs typeface="+mj-cs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2800" dirty="0" smtClean="0">
                <a:cs typeface="+mj-cs"/>
              </a:rPr>
              <a:t>سئل أبو الدرداء عن أعز الناس فقال : </a:t>
            </a:r>
            <a:r>
              <a:rPr lang="ar-MA" sz="2800" dirty="0" smtClean="0">
                <a:solidFill>
                  <a:srgbClr val="0070C0"/>
                </a:solidFill>
                <a:cs typeface="+mj-cs"/>
              </a:rPr>
              <a:t>الذي يعفوا إذا قدر ، فاعفوا يعزكم الله ,</a:t>
            </a:r>
          </a:p>
          <a:p>
            <a:pPr algn="r" rtl="1"/>
            <a:endParaRPr lang="ar-MA" sz="2800" dirty="0" smtClean="0">
              <a:solidFill>
                <a:srgbClr val="002060"/>
              </a:solidFill>
              <a:cs typeface="+mj-cs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2800" dirty="0" smtClean="0">
                <a:cs typeface="+mj-cs"/>
              </a:rPr>
              <a:t>أبو ذر الغفاري : </a:t>
            </a:r>
            <a:r>
              <a:rPr lang="ar-MA" sz="2800" dirty="0" smtClean="0">
                <a:solidFill>
                  <a:srgbClr val="0070C0"/>
                </a:solidFill>
                <a:cs typeface="+mj-cs"/>
              </a:rPr>
              <a:t>لأجمعن مع الغيظ أجرا, </a:t>
            </a:r>
            <a:endParaRPr lang="ar-SA" sz="2800" dirty="0">
              <a:solidFill>
                <a:srgbClr val="0070C0"/>
              </a:solidFill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24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نتيجة بحث الصور عن سارعوا الى مغفرة من ربكم وجنة عرضها السموات والارض اعدت للمتقين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9" y="548680"/>
            <a:ext cx="3960440" cy="5940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نتيجة بحث الصور عن من كظم غيظا وهو يستطيع أن ينفذه دعاه الله يوم القيامة على رءوس الخلائق حتي يخيره في أي الحور شا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153110" cy="5940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3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يجة بحث الصور عن ما نقصت صدقة من ما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AutoShape 4" descr="نتيجة بحث الصور عن ما نقصت صدقة من مال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1270" name="Picture 6" descr="نتيجة بحث الصور عن ما نقصت صدقة من ما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9676"/>
            <a:ext cx="5150642" cy="3953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نتيجة بحث الصور عن لا تستوي الحسنة ولا السيئة ادفع بالتي هي احس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9676"/>
            <a:ext cx="3524250" cy="3953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17700" y="4852421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dirty="0" smtClean="0">
                <a:solidFill>
                  <a:srgbClr val="C00000"/>
                </a:solidFill>
              </a:rPr>
              <a:t>إذا أردتم رحمتي فارحموا خلقي</a:t>
            </a:r>
            <a:endParaRPr lang="ar-SA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1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نتيجة بحث الصور عن اتقوا الله واصلحوا ذات بينك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536504" cy="3000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45055" y="3429000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200" dirty="0" smtClean="0"/>
              <a:t>3 مستويات :</a:t>
            </a:r>
          </a:p>
          <a:p>
            <a:pPr marL="514350" indent="-514350" algn="r" rtl="1">
              <a:buFont typeface="+mj-lt"/>
              <a:buAutoNum type="arabicPeriod"/>
            </a:pPr>
            <a:endParaRPr lang="ar-MA" sz="3200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ar-MA" sz="3200" dirty="0" smtClean="0"/>
              <a:t>إصلاح </a:t>
            </a:r>
            <a:r>
              <a:rPr lang="ar-MA" sz="3200" dirty="0" smtClean="0">
                <a:solidFill>
                  <a:srgbClr val="C00000"/>
                </a:solidFill>
              </a:rPr>
              <a:t>النفس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MA" sz="3200" dirty="0" smtClean="0"/>
              <a:t>إصلاح </a:t>
            </a:r>
            <a:r>
              <a:rPr lang="ar-MA" sz="3200" dirty="0" smtClean="0">
                <a:solidFill>
                  <a:srgbClr val="C00000"/>
                </a:solidFill>
              </a:rPr>
              <a:t>العلاقة مع الناس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MA" sz="3200" dirty="0" smtClean="0"/>
              <a:t>إصلاح </a:t>
            </a:r>
            <a:r>
              <a:rPr lang="ar-MA" sz="3200" dirty="0" smtClean="0">
                <a:solidFill>
                  <a:srgbClr val="C00000"/>
                </a:solidFill>
              </a:rPr>
              <a:t>ما بين الناس </a:t>
            </a:r>
            <a:endParaRPr lang="ar-SA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332656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600" dirty="0" smtClean="0"/>
              <a:t>روى الطبراني عن النبي صلى الله عليه وسلم قال</a:t>
            </a:r>
            <a:r>
              <a:rPr lang="ar-MA" sz="3600" dirty="0" smtClean="0"/>
              <a:t>:" </a:t>
            </a:r>
            <a:r>
              <a:rPr lang="ar-MA" sz="3600" dirty="0" smtClean="0"/>
              <a:t>إذا كان يوم القيامة نادى مناد : ليقم أهل الفضل ، فيقوم ناس من الناس ، فيقال: انطلقوا إلى الجنة فتتلقاهم الملائكة فيقولون: إلى أين ، فيقولون: إلى الجنة ، قالوا: قبل الحساب ، قالوا: نعم ، قالوا: من أنتم ، قالوا: أهل الفضل ، قالوا: وما كان فضلكم ، قالوا: كنا إذا جهل علينا حلمنا ، وإذا ظلمنا صبرنا ، وإذا أسيء علينا غفرنا، قالوا: ادخلوا الجنة فنعم أجر العاملين ، </a:t>
            </a:r>
            <a:endParaRPr lang="ar-SA" sz="3600" dirty="0"/>
          </a:p>
        </p:txBody>
      </p:sp>
    </p:spTree>
    <p:extLst>
      <p:ext uri="{BB962C8B-B14F-4D97-AF65-F5344CB8AC3E}">
        <p14:creationId xmlns="" xmlns:p14="http://schemas.microsoft.com/office/powerpoint/2010/main" val="24672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نتيجة بحث الصور عن العفو والتسام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4" descr="نتيجة بحث الصور عن العفو والتسامح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AutoShape 6" descr="نتيجة بحث الصور عن العفو والتسامح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AutoShape 8" descr="نتيجة بحث الصور عن العفو والتسامح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154" name="Picture 10" descr="نتيجة بحث الصور عن العفو والتسام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78" y="500649"/>
            <a:ext cx="5760640" cy="5760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37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Agourram\AppData\Local\Temp\wz25ea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9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3"/>
          <p:cNvSpPr txBox="1">
            <a:spLocks/>
          </p:cNvSpPr>
          <p:nvPr/>
        </p:nvSpPr>
        <p:spPr>
          <a:xfrm>
            <a:off x="2555776" y="836712"/>
            <a:ext cx="46094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MA" b="1" dirty="0" smtClean="0">
                <a:solidFill>
                  <a:srgbClr val="660066"/>
                </a:solidFill>
              </a:rPr>
              <a:t>العفو</a:t>
            </a:r>
            <a:endParaRPr lang="ar-SA" b="1" dirty="0">
              <a:solidFill>
                <a:srgbClr val="660066"/>
              </a:solidFill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609600" y="2132856"/>
            <a:ext cx="8138864" cy="385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dirty="0" smtClean="0"/>
              <a:t>هو التجاوز عن الذنب ، وترك العقاب عليه ، وأصله المحو والطمس هو كف الضر مع القدرة عليه وكل من يستحق عقوبة فتركها.</a:t>
            </a:r>
          </a:p>
          <a:p>
            <a:pPr algn="r" rtl="1"/>
            <a:r>
              <a:rPr lang="ar-MA" dirty="0" smtClean="0"/>
              <a:t>من أسماء الله الحسنى « إن الله عفو غفور» صفة من صفاته عز وجل</a:t>
            </a:r>
          </a:p>
          <a:p>
            <a:pPr algn="r" rtl="1"/>
            <a:r>
              <a:rPr lang="ar-MA" dirty="0" smtClean="0"/>
              <a:t>أمر الله عز وجل به نبيه الكريم :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3136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بطاقات عن العفو والتسام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721575" cy="5922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32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بطاقات عن العفو والتسام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984776" cy="6153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98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Agourram\AppData\Local\Temp\wz25ea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711493" y="966037"/>
            <a:ext cx="4320480" cy="144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MA" dirty="0"/>
              <a:t>من صفات المؤمنين </a:t>
            </a:r>
            <a:endParaRPr lang="ar-SA" dirty="0"/>
          </a:p>
        </p:txBody>
      </p:sp>
      <p:sp>
        <p:nvSpPr>
          <p:cNvPr id="6" name="ZoneTexte 5"/>
          <p:cNvSpPr txBox="1"/>
          <p:nvPr/>
        </p:nvSpPr>
        <p:spPr>
          <a:xfrm>
            <a:off x="1259632" y="1988840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MA" sz="3600" dirty="0" smtClean="0"/>
          </a:p>
          <a:p>
            <a:pPr algn="r" rtl="1"/>
            <a:r>
              <a:rPr lang="ar-MA" sz="3600" b="1" dirty="0" smtClean="0">
                <a:solidFill>
                  <a:schemeClr val="bg2">
                    <a:lumMod val="25000"/>
                  </a:schemeClr>
                </a:solidFill>
              </a:rPr>
              <a:t>« وأن تعفوا أقرب للتقوى»</a:t>
            </a:r>
          </a:p>
          <a:p>
            <a:pPr algn="r" rtl="1"/>
            <a:endParaRPr lang="ar-MA" sz="3600" dirty="0" smtClean="0"/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MA" sz="3600" dirty="0" smtClean="0"/>
              <a:t>لماذا </a:t>
            </a:r>
            <a:r>
              <a:rPr lang="ar-MA" sz="3600" dirty="0" err="1" smtClean="0"/>
              <a:t>نعفوا</a:t>
            </a:r>
            <a:r>
              <a:rPr lang="ar-MA" sz="3600" dirty="0" smtClean="0"/>
              <a:t> ؟؟؟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MA" sz="3600" dirty="0" smtClean="0"/>
              <a:t>كيف نعف ونتسامح ؟؟؟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MA" sz="3600" dirty="0" smtClean="0"/>
              <a:t>ماهي ثمار العفو ؟؟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MA" sz="3600" dirty="0" smtClean="0"/>
              <a:t>من هم أهل الفضل ؟؟؟</a:t>
            </a:r>
            <a:endParaRPr lang="ar-SA" sz="3600" dirty="0"/>
          </a:p>
        </p:txBody>
      </p:sp>
    </p:spTree>
    <p:extLst>
      <p:ext uri="{BB962C8B-B14F-4D97-AF65-F5344CB8AC3E}">
        <p14:creationId xmlns="" xmlns:p14="http://schemas.microsoft.com/office/powerpoint/2010/main" val="32560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نتيجة بحث الصور عن العفو والتسام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7986"/>
            <a:ext cx="6979279" cy="6149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75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Agourram\AppData\Local\Temp\wz25ea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835696" y="1196752"/>
            <a:ext cx="67687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MA" sz="3200" dirty="0" smtClean="0"/>
              <a:t>من أهم صفات </a:t>
            </a:r>
            <a:r>
              <a:rPr lang="ar-MA" sz="3200" dirty="0" smtClean="0">
                <a:solidFill>
                  <a:srgbClr val="C00000"/>
                </a:solidFill>
              </a:rPr>
              <a:t>الشخصيات المضطربة </a:t>
            </a:r>
            <a:r>
              <a:rPr lang="ar-MA" sz="3200" dirty="0" smtClean="0"/>
              <a:t>والتي تعاني من </a:t>
            </a:r>
            <a:r>
              <a:rPr lang="ar-MA" sz="3200" dirty="0" smtClean="0">
                <a:solidFill>
                  <a:srgbClr val="C00000"/>
                </a:solidFill>
              </a:rPr>
              <a:t>القلق المزمن  </a:t>
            </a:r>
            <a:r>
              <a:rPr lang="ar-MA" sz="3200" dirty="0" smtClean="0"/>
              <a:t>هو أنها </a:t>
            </a:r>
            <a:r>
              <a:rPr lang="ar-MA" sz="3200" dirty="0" smtClean="0">
                <a:solidFill>
                  <a:srgbClr val="C00000"/>
                </a:solidFill>
              </a:rPr>
              <a:t>لا تعرف العفو.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MA" sz="3200" b="1" dirty="0" smtClean="0">
                <a:solidFill>
                  <a:schemeClr val="accent2">
                    <a:lumMod val="75000"/>
                  </a:schemeClr>
                </a:solidFill>
              </a:rPr>
              <a:t>العفو</a:t>
            </a:r>
            <a:r>
              <a:rPr lang="ar-MA" sz="3200" dirty="0" smtClean="0"/>
              <a:t> والتلطف مع الناس = قاعدة ذهبية في </a:t>
            </a:r>
            <a:r>
              <a:rPr lang="ar-MA" sz="3200" b="1" dirty="0" smtClean="0">
                <a:solidFill>
                  <a:schemeClr val="accent2">
                    <a:lumMod val="75000"/>
                  </a:schemeClr>
                </a:solidFill>
              </a:rPr>
              <a:t>جذب الناس 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MA" sz="3200" dirty="0" smtClean="0"/>
              <a:t>الضعف / الإهانة / نسيان التجربة </a:t>
            </a:r>
          </a:p>
          <a:p>
            <a:pPr algn="r" rtl="1"/>
            <a:r>
              <a:rPr lang="ar-MA" sz="3200" dirty="0" smtClean="0">
                <a:solidFill>
                  <a:schemeClr val="accent2">
                    <a:lumMod val="75000"/>
                  </a:schemeClr>
                </a:solidFill>
              </a:rPr>
              <a:t>مشاكل عدم العفو</a:t>
            </a:r>
          </a:p>
          <a:p>
            <a:pPr algn="r" rtl="1"/>
            <a:r>
              <a:rPr lang="ar-MA" sz="3200" dirty="0" smtClean="0"/>
              <a:t>أحاسيس سلبية / زيادة حدة التجربة 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MA" sz="3200" dirty="0" smtClean="0">
                <a:solidFill>
                  <a:schemeClr val="accent2">
                    <a:lumMod val="75000"/>
                  </a:schemeClr>
                </a:solidFill>
              </a:rPr>
              <a:t>قوة التسامح</a:t>
            </a:r>
          </a:p>
          <a:p>
            <a:pPr algn="r" rtl="1"/>
            <a:r>
              <a:rPr lang="ar-MA" sz="3200" dirty="0" smtClean="0"/>
              <a:t>التسامح مع الله / النفس / الوالدين / الأسرة / الناس </a:t>
            </a:r>
          </a:p>
          <a:p>
            <a:pPr algn="r" rtl="1"/>
            <a:endParaRPr lang="ar-MA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25193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Agourram\AppData\Local\Temp\wz25ea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5576" y="1052736"/>
            <a:ext cx="81369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MA" sz="2800" dirty="0" smtClean="0"/>
              <a:t>شقاء جسدي ونفسي </a:t>
            </a:r>
          </a:p>
          <a:p>
            <a:pPr algn="r" rtl="1"/>
            <a:r>
              <a:rPr lang="ar-MA" sz="2800" dirty="0" smtClean="0"/>
              <a:t> </a:t>
            </a:r>
            <a:r>
              <a:rPr lang="fr-FR" sz="2800" dirty="0" err="1" smtClean="0"/>
              <a:t>Emotional</a:t>
            </a:r>
            <a:r>
              <a:rPr lang="fr-FR" sz="2800" dirty="0" smtClean="0"/>
              <a:t> Healing </a:t>
            </a:r>
            <a:r>
              <a:rPr lang="ar-MA" sz="2800" dirty="0" smtClean="0"/>
              <a:t>  باحثوا </a:t>
            </a:r>
            <a:r>
              <a:rPr lang="ar-MA" sz="2800" dirty="0" err="1" smtClean="0"/>
              <a:t>الإجتماع</a:t>
            </a:r>
            <a:r>
              <a:rPr lang="ar-MA" sz="2800" dirty="0" smtClean="0"/>
              <a:t> 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rgbClr val="002060"/>
                </a:solidFill>
              </a:rPr>
              <a:t>Dr Everett Worthington</a:t>
            </a:r>
            <a:r>
              <a:rPr lang="fr-FR" sz="2800" dirty="0" smtClean="0"/>
              <a:t> </a:t>
            </a:r>
            <a:r>
              <a:rPr lang="ar-MA" sz="2800" dirty="0" smtClean="0"/>
              <a:t> </a:t>
            </a:r>
            <a:r>
              <a:rPr lang="fr-FR" sz="2800" dirty="0" smtClean="0"/>
              <a:t>  </a:t>
            </a:r>
            <a:r>
              <a:rPr lang="ar-MA" sz="2800" dirty="0" smtClean="0"/>
              <a:t> دراسة معمقة حول العفو...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MA" sz="2800" dirty="0" smtClean="0"/>
              <a:t>د. </a:t>
            </a:r>
            <a:r>
              <a:rPr lang="ar-MA" sz="2800" dirty="0" smtClean="0">
                <a:solidFill>
                  <a:srgbClr val="002060"/>
                </a:solidFill>
              </a:rPr>
              <a:t>إبراهيم الفقي </a:t>
            </a:r>
          </a:p>
          <a:p>
            <a:pPr algn="r" rtl="1"/>
            <a:r>
              <a:rPr lang="ar-MA" sz="2800" dirty="0" smtClean="0"/>
              <a:t>   </a:t>
            </a:r>
            <a:r>
              <a:rPr lang="ar-MA" sz="2800" b="1" dirty="0" smtClean="0">
                <a:solidFill>
                  <a:schemeClr val="accent2">
                    <a:lumMod val="75000"/>
                  </a:schemeClr>
                </a:solidFill>
              </a:rPr>
              <a:t>انتبه لما ترسله لأنه سيعود إليك مرة أخرى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MA" sz="2800" dirty="0" smtClean="0"/>
              <a:t>غاندي </a:t>
            </a:r>
          </a:p>
          <a:p>
            <a:pPr algn="r" rtl="1"/>
            <a:r>
              <a:rPr lang="ar-MA" sz="2800" dirty="0" smtClean="0"/>
              <a:t>   </a:t>
            </a:r>
            <a:r>
              <a:rPr lang="ar-MA" sz="2800" b="1" dirty="0" smtClean="0">
                <a:solidFill>
                  <a:schemeClr val="accent2">
                    <a:lumMod val="75000"/>
                  </a:schemeClr>
                </a:solidFill>
              </a:rPr>
              <a:t>لا أحب كلمة التسامح ولكن لا أجد كلمة أفضل منها 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MA" sz="2800" dirty="0" smtClean="0"/>
              <a:t>أستاذ الفلسفة </a:t>
            </a:r>
            <a:r>
              <a:rPr lang="fr-FR" sz="2800" dirty="0" err="1" smtClean="0">
                <a:solidFill>
                  <a:srgbClr val="002060"/>
                </a:solidFill>
              </a:rPr>
              <a:t>wayne</a:t>
            </a:r>
            <a:r>
              <a:rPr lang="fr-FR" sz="2800" dirty="0" smtClean="0">
                <a:solidFill>
                  <a:srgbClr val="002060"/>
                </a:solidFill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</a:rPr>
              <a:t>dyer</a:t>
            </a:r>
            <a:endParaRPr lang="fr-FR" sz="2800" dirty="0" smtClean="0">
              <a:solidFill>
                <a:srgbClr val="002060"/>
              </a:solidFill>
            </a:endParaRPr>
          </a:p>
          <a:p>
            <a:pPr algn="r" rtl="1"/>
            <a:r>
              <a:rPr lang="ar-MA" sz="2800" dirty="0" smtClean="0"/>
              <a:t>   </a:t>
            </a:r>
            <a:r>
              <a:rPr lang="ar-MA" sz="2800" b="1" dirty="0" smtClean="0">
                <a:solidFill>
                  <a:schemeClr val="accent2">
                    <a:lumMod val="75000"/>
                  </a:schemeClr>
                </a:solidFill>
              </a:rPr>
              <a:t>العفو هو أقوى ما يمكن للإنسان أن يقدمه لنفسه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M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sz="2800" dirty="0"/>
          </a:p>
        </p:txBody>
      </p:sp>
    </p:spTree>
    <p:extLst>
      <p:ext uri="{BB962C8B-B14F-4D97-AF65-F5344CB8AC3E}">
        <p14:creationId xmlns="" xmlns:p14="http://schemas.microsoft.com/office/powerpoint/2010/main" val="13128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Agourram\AppData\Local\Temp\wz25ea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23728" y="1052736"/>
            <a:ext cx="626469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solidFill>
                  <a:srgbClr val="C00000"/>
                </a:solidFill>
              </a:rPr>
              <a:t>فوائد العفو </a:t>
            </a:r>
          </a:p>
          <a:p>
            <a:pPr marL="342900" indent="-342900" algn="r" rtl="1">
              <a:buFont typeface="+mj-lt"/>
              <a:buAutoNum type="arabicPeriod"/>
            </a:pPr>
            <a:endParaRPr lang="ar-MA" dirty="0" smtClean="0"/>
          </a:p>
          <a:p>
            <a:pPr marL="342900" indent="-342900" algn="r" rtl="1">
              <a:buFont typeface="+mj-lt"/>
              <a:buAutoNum type="arabicPeriod"/>
            </a:pPr>
            <a:endParaRPr lang="ar-MA" dirty="0"/>
          </a:p>
          <a:p>
            <a:pPr marL="342900" indent="-342900" algn="r" rtl="1">
              <a:buFont typeface="+mj-lt"/>
              <a:buAutoNum type="arabicPeriod"/>
            </a:pPr>
            <a:r>
              <a:rPr lang="ar-MA" sz="2800" dirty="0" smtClean="0"/>
              <a:t>قوة </a:t>
            </a:r>
            <a:r>
              <a:rPr lang="ar-MA" sz="2800" dirty="0" smtClean="0">
                <a:solidFill>
                  <a:srgbClr val="0070C0"/>
                </a:solidFill>
              </a:rPr>
              <a:t>روحانية</a:t>
            </a:r>
            <a:r>
              <a:rPr lang="ar-MA" sz="2800" dirty="0" smtClean="0"/>
              <a:t>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MA" sz="2800" dirty="0" smtClean="0"/>
              <a:t>قوة </a:t>
            </a:r>
            <a:r>
              <a:rPr lang="ar-MA" sz="2800" dirty="0" smtClean="0">
                <a:solidFill>
                  <a:srgbClr val="0070C0"/>
                </a:solidFill>
              </a:rPr>
              <a:t>ذهنية</a:t>
            </a:r>
            <a:r>
              <a:rPr lang="ar-MA" sz="2800" dirty="0" smtClean="0"/>
              <a:t>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MA" sz="2800" dirty="0" smtClean="0"/>
              <a:t>قوة </a:t>
            </a:r>
            <a:r>
              <a:rPr lang="ar-MA" sz="2800" dirty="0" smtClean="0">
                <a:solidFill>
                  <a:srgbClr val="0070C0"/>
                </a:solidFill>
              </a:rPr>
              <a:t>عاطفية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MA" sz="2800" dirty="0" smtClean="0"/>
              <a:t>قوة </a:t>
            </a:r>
            <a:r>
              <a:rPr lang="ar-MA" sz="2800" dirty="0" smtClean="0">
                <a:solidFill>
                  <a:srgbClr val="0070C0"/>
                </a:solidFill>
              </a:rPr>
              <a:t>جسمانية </a:t>
            </a:r>
          </a:p>
          <a:p>
            <a:pPr algn="r" rtl="1"/>
            <a:endParaRPr lang="ar-MA" sz="2800" dirty="0"/>
          </a:p>
          <a:p>
            <a:pPr algn="r" rtl="1"/>
            <a:r>
              <a:rPr lang="ar-MA" sz="2800" dirty="0" smtClean="0"/>
              <a:t>مشاكل عدم العفو</a:t>
            </a:r>
          </a:p>
          <a:p>
            <a:pPr algn="r" rtl="1"/>
            <a:r>
              <a:rPr lang="ar-MA" sz="2800" dirty="0" smtClean="0"/>
              <a:t>لماذا </a:t>
            </a:r>
            <a:r>
              <a:rPr lang="ar-MA" sz="2800" b="1" dirty="0" smtClean="0">
                <a:solidFill>
                  <a:srgbClr val="C00000"/>
                </a:solidFill>
              </a:rPr>
              <a:t>أناس تعف </a:t>
            </a:r>
            <a:r>
              <a:rPr lang="ar-MA" sz="2800" dirty="0" smtClean="0"/>
              <a:t>وآخرون لا ؟؟؟</a:t>
            </a:r>
          </a:p>
          <a:p>
            <a:pPr algn="r" rtl="1"/>
            <a:r>
              <a:rPr lang="ar-MA" sz="2800" dirty="0" smtClean="0"/>
              <a:t>العفو </a:t>
            </a:r>
            <a:r>
              <a:rPr lang="ar-MA" sz="2800" b="1" dirty="0" smtClean="0">
                <a:solidFill>
                  <a:srgbClr val="C00000"/>
                </a:solidFill>
              </a:rPr>
              <a:t>يرقى بك</a:t>
            </a:r>
            <a:r>
              <a:rPr lang="ar-MA" sz="2800" dirty="0" smtClean="0"/>
              <a:t> في سلم الدنيا والآخرة </a:t>
            </a:r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41535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188</TotalTime>
  <Words>471</Words>
  <Application>Microsoft Office PowerPoint</Application>
  <PresentationFormat>Affichage à l'écran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Apothicaire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ثمار العفو</dc:title>
  <dc:creator>Agourram</dc:creator>
  <cp:lastModifiedBy>Lenovo</cp:lastModifiedBy>
  <cp:revision>29</cp:revision>
  <dcterms:created xsi:type="dcterms:W3CDTF">2016-11-11T20:27:28Z</dcterms:created>
  <dcterms:modified xsi:type="dcterms:W3CDTF">2016-11-12T09:16:23Z</dcterms:modified>
</cp:coreProperties>
</file>