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7" r:id="rId4"/>
    <p:sldId id="268" r:id="rId5"/>
    <p:sldId id="257" r:id="rId6"/>
    <p:sldId id="258" r:id="rId7"/>
    <p:sldId id="259" r:id="rId8"/>
    <p:sldId id="260" r:id="rId9"/>
    <p:sldId id="261" r:id="rId10"/>
    <p:sldId id="285" r:id="rId11"/>
    <p:sldId id="277" r:id="rId12"/>
    <p:sldId id="262" r:id="rId13"/>
    <p:sldId id="263" r:id="rId14"/>
    <p:sldId id="269" r:id="rId15"/>
    <p:sldId id="278" r:id="rId16"/>
    <p:sldId id="284" r:id="rId17"/>
    <p:sldId id="283" r:id="rId18"/>
    <p:sldId id="280" r:id="rId19"/>
    <p:sldId id="282" r:id="rId20"/>
    <p:sldId id="270" r:id="rId21"/>
    <p:sldId id="271" r:id="rId22"/>
    <p:sldId id="272" r:id="rId23"/>
    <p:sldId id="273" r:id="rId24"/>
    <p:sldId id="281" r:id="rId25"/>
    <p:sldId id="275" r:id="rId26"/>
    <p:sldId id="276" r:id="rId27"/>
    <p:sldId id="286" r:id="rId28"/>
    <p:sldId id="266" r:id="rId29"/>
    <p:sldId id="28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FFFFCC"/>
    <a:srgbClr val="FF00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6" autoAdjust="0"/>
    <p:restoredTop sz="91332" autoAdjust="0"/>
  </p:normalViewPr>
  <p:slideViewPr>
    <p:cSldViewPr>
      <p:cViewPr varScale="1">
        <p:scale>
          <a:sx n="64" d="100"/>
          <a:sy n="64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04/06/2016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.assabile.com/media/category/310x242/date-ramadan-debut-ramadan-min.png"/>
          <p:cNvPicPr>
            <a:picLocks noChangeAspect="1" noChangeArrowheads="1"/>
          </p:cNvPicPr>
          <p:nvPr/>
        </p:nvPicPr>
        <p:blipFill>
          <a:blip r:embed="rId2" cstate="print"/>
          <a:srcRect t="3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دقائق قبل رمضان</a:t>
            </a:r>
            <a:endParaRPr lang="fr-F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1" r="3753"/>
          <a:stretch>
            <a:fillRect/>
          </a:stretch>
        </p:blipFill>
        <p:spPr bwMode="auto">
          <a:xfrm>
            <a:off x="7143768" y="4000504"/>
            <a:ext cx="1682030" cy="150017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7686" y="55721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M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السبت 28 شعبان 1437 هـ </a:t>
            </a:r>
          </a:p>
          <a:p>
            <a:pPr algn="r"/>
            <a:r>
              <a:rPr lang="ar-M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الموافق لـ 04 يونيو 2016 </a:t>
            </a:r>
            <a:r>
              <a:rPr lang="ar-MA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fr-F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31229"/>
            <a:ext cx="8229600" cy="4525963"/>
          </a:xfrm>
        </p:spPr>
        <p:txBody>
          <a:bodyPr/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MA" b="1" dirty="0" smtClean="0">
                <a:solidFill>
                  <a:schemeClr val="bg1"/>
                </a:solidFill>
              </a:rPr>
              <a:t> التراويح :</a:t>
            </a:r>
          </a:p>
          <a:p>
            <a:pPr marL="0" indent="0" algn="r" rtl="1">
              <a:buNone/>
            </a:pPr>
            <a:r>
              <a:rPr lang="ar-MA" b="1" dirty="0" smtClean="0">
                <a:solidFill>
                  <a:schemeClr val="bg1"/>
                </a:solidFill>
              </a:rPr>
              <a:t>تستروح الأرواح فيها و تهنأ و تريح من وطأة الطعام.</a:t>
            </a:r>
          </a:p>
          <a:p>
            <a:pPr marL="0" indent="0" algn="r" rtl="1"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2047" y="4000504"/>
            <a:ext cx="8771953" cy="212365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MA" sz="6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«أذيبوا طعامكم بذكر الله </a:t>
            </a:r>
          </a:p>
          <a:p>
            <a:pPr algn="ctr" rtl="1"/>
            <a:r>
              <a:rPr lang="ar-MA" sz="6600" b="1" dirty="0" smtClean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 لا تناموا عليه فتقسو قلوبكم»</a:t>
            </a:r>
            <a:endParaRPr lang="en-US" sz="6600" b="1" dirty="0">
              <a:ln w="18000">
                <a:solidFill>
                  <a:srgbClr val="FF6600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7890" name="Picture 2" descr="https://jurjis.files.wordpress.com/2013/07/aqsa-pr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2857520" cy="181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02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ama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.over-blog.com/600x468/3/51/99/59/2011/Ramadan-Karim.jpg"/>
          <p:cNvPicPr>
            <a:picLocks noChangeAspect="1" noChangeArrowheads="1"/>
          </p:cNvPicPr>
          <p:nvPr/>
        </p:nvPicPr>
        <p:blipFill>
          <a:blip r:embed="rId2" cstate="print"/>
          <a:srcRect t="6" b="3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رمضان: شهر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الاخلاص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الصدق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شهر التوبة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التحدي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شهر المحاسبة الشديدة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شهر التغيير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التركيز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شهر الرقي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الفرار إلى الله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فرصة عظمى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للإنطلاق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إلى حياة :الطاعة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و الإيمان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و التقوى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aryseetcocotte.com/wp-content/uploads/2012/07/249840249_c636b63d97.jpg"/>
          <p:cNvPicPr>
            <a:picLocks noChangeAspect="1" noChangeArrowheads="1"/>
          </p:cNvPicPr>
          <p:nvPr/>
        </p:nvPicPr>
        <p:blipFill>
          <a:blip r:embed="rId2" cstate="print"/>
          <a:srcRect r="1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85786" y="357166"/>
            <a:ext cx="57150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متى نستعد ؟</a:t>
            </a:r>
          </a:p>
          <a:p>
            <a:pPr algn="ct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متى نعتبر؟</a:t>
            </a:r>
          </a:p>
          <a:p>
            <a:pPr algn="ct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أين المذنبون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يامن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أثقلتهم الخطايا وأرهقتهم المعاصي ؟</a:t>
            </a:r>
          </a:p>
          <a:p>
            <a:pPr algn="ct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 الرحمات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الخيرات، إلى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المغفرات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العتق من النار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over-blog.com/500x333/3/77/84/03/diver/rmd.jpg"/>
          <p:cNvPicPr>
            <a:picLocks noChangeAspect="1" noChangeArrowheads="1"/>
          </p:cNvPicPr>
          <p:nvPr/>
        </p:nvPicPr>
        <p:blipFill>
          <a:blip r:embed="rId2" cstate="print"/>
          <a:srcRect l="695" r="10417"/>
          <a:stretch>
            <a:fillRect/>
          </a:stretch>
        </p:blipFill>
        <p:spPr bwMode="auto">
          <a:xfrm>
            <a:off x="0" y="0"/>
            <a:ext cx="9144000" cy="68649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0968145">
            <a:off x="2720851" y="881960"/>
            <a:ext cx="5337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شعاري في رمضان : </a:t>
            </a:r>
          </a:p>
          <a:p>
            <a:pPr algn="ctr"/>
            <a:r>
              <a:rPr lang="ar-MA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 لن يسبقني إلى الله أحــــــــــــــــد"</a:t>
            </a:r>
            <a:endParaRPr lang="ar-MA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aima\منشطات رمضان\card_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3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299330">
            <a:off x="2045337" y="705470"/>
            <a:ext cx="4439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MA" sz="5400" b="1" u="sng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خمسة قواعد ذهبية</a:t>
            </a:r>
            <a:endParaRPr lang="en-US" sz="5400" b="1" u="sng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156345">
            <a:off x="2092034" y="1877061"/>
            <a:ext cx="500335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 rtl="1"/>
            <a:r>
              <a:rPr lang="ar-M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«حتى يغيروا ما بأنفسهم...»</a:t>
            </a:r>
          </a:p>
          <a:p>
            <a:pPr algn="r" rtl="1"/>
            <a:endParaRPr lang="ar-MA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/>
            <a:r>
              <a:rPr lang="ar-M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«لمن شاء منكم أن يتقدم أو يتأخر»</a:t>
            </a:r>
          </a:p>
          <a:p>
            <a:pPr algn="r" rtl="1"/>
            <a:endParaRPr lang="ar-MA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/>
            <a:r>
              <a:rPr lang="ar-M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«و الذين جاهدوا فينا لنهديهم سبلنا»</a:t>
            </a:r>
          </a:p>
          <a:p>
            <a:pPr algn="r" rtl="1"/>
            <a:endParaRPr lang="ar-MA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/>
            <a:r>
              <a:rPr lang="ar-M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ويل لمن أدرك رمضان... ويل... ويل»</a:t>
            </a:r>
          </a:p>
          <a:p>
            <a:pPr algn="r" rtl="1"/>
            <a:endParaRPr lang="ar-MA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/>
            <a:r>
              <a:rPr lang="ar-MA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 صومي صيام مودع.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9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MA" b="1" dirty="0" smtClean="0"/>
          </a:p>
          <a:p>
            <a:pPr marL="0" indent="0" algn="r" rtl="1">
              <a:buNone/>
            </a:pPr>
            <a:endParaRPr lang="ar-MA" b="1" dirty="0"/>
          </a:p>
          <a:p>
            <a:pPr marL="0" indent="0" algn="r" rtl="1">
              <a:buNone/>
            </a:pPr>
            <a:endParaRPr lang="ar-MA" b="1" dirty="0" smtClean="0"/>
          </a:p>
          <a:p>
            <a:pPr marL="0" indent="0" algn="r" rtl="1">
              <a:buNone/>
            </a:pPr>
            <a:endParaRPr lang="ar-MA" b="1" dirty="0"/>
          </a:p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214546" y="2643182"/>
            <a:ext cx="45720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1"/>
            <a:r>
              <a:rPr lang="ar-M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الصيام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5286380" y="642918"/>
            <a:ext cx="3189218" cy="136287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rgbClr val="C00000"/>
                </a:solidFill>
              </a:rPr>
              <a:t>صوم العوام</a:t>
            </a:r>
          </a:p>
          <a:p>
            <a:pPr algn="ctr" rtl="1"/>
            <a:r>
              <a:rPr lang="ar-MA" sz="2400" b="1" dirty="0" smtClean="0">
                <a:solidFill>
                  <a:srgbClr val="FFFF00"/>
                </a:solidFill>
              </a:rPr>
              <a:t>(الكف عن المفطرات)</a:t>
            </a:r>
            <a:endParaRPr lang="fr-FR" sz="24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2910" y="714356"/>
            <a:ext cx="3189218" cy="136287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rgbClr val="FF0000"/>
                </a:solidFill>
              </a:rPr>
              <a:t>صوم الخواص</a:t>
            </a:r>
          </a:p>
          <a:p>
            <a:pPr algn="ctr" rtl="1"/>
            <a:r>
              <a:rPr lang="ar-MA" sz="2400" b="1" dirty="0" smtClean="0">
                <a:solidFill>
                  <a:srgbClr val="FFFF00"/>
                </a:solidFill>
              </a:rPr>
              <a:t>(الكف عن المفطرات</a:t>
            </a:r>
          </a:p>
          <a:p>
            <a:pPr algn="ctr" rtl="1"/>
            <a:r>
              <a:rPr lang="ar-MA" sz="2400" b="1" dirty="0" smtClean="0">
                <a:solidFill>
                  <a:srgbClr val="FFFF00"/>
                </a:solidFill>
              </a:rPr>
              <a:t>و صيانة الجوارح)</a:t>
            </a:r>
          </a:p>
        </p:txBody>
      </p:sp>
      <p:sp>
        <p:nvSpPr>
          <p:cNvPr id="9" name="Oval 8"/>
          <p:cNvSpPr/>
          <p:nvPr/>
        </p:nvSpPr>
        <p:spPr>
          <a:xfrm>
            <a:off x="2786050" y="4643446"/>
            <a:ext cx="3456384" cy="136287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400" b="1" dirty="0" smtClean="0">
                <a:solidFill>
                  <a:srgbClr val="FF0000"/>
                </a:solidFill>
              </a:rPr>
              <a:t>صوم خواص الخواص </a:t>
            </a:r>
          </a:p>
          <a:p>
            <a:pPr algn="ctr" rtl="1"/>
            <a:r>
              <a:rPr lang="ar-MA" sz="2400" b="1" dirty="0" smtClean="0">
                <a:solidFill>
                  <a:srgbClr val="FFFF00"/>
                </a:solidFill>
              </a:rPr>
              <a:t>(صوم القلب عما سوى</a:t>
            </a:r>
          </a:p>
          <a:p>
            <a:pPr algn="ctr" rtl="1"/>
            <a:r>
              <a:rPr lang="ar-MA" sz="2400" b="1" dirty="0" smtClean="0">
                <a:solidFill>
                  <a:srgbClr val="FFFF00"/>
                </a:solidFill>
              </a:rPr>
              <a:t>الله عز و جل)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72132" y="2000240"/>
            <a:ext cx="402268" cy="632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28992" y="1857364"/>
            <a:ext cx="302168" cy="7303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214810" y="4143380"/>
            <a:ext cx="71438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927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MA" b="1" dirty="0" smtClean="0">
                <a:solidFill>
                  <a:schemeClr val="bg1"/>
                </a:solidFill>
              </a:rPr>
              <a:t> شهر رمضان :	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chemeClr val="bg1"/>
                </a:solidFill>
              </a:rPr>
              <a:t>	</a:t>
            </a:r>
            <a:r>
              <a:rPr lang="ar-MA" b="1" dirty="0" smtClean="0">
                <a:solidFill>
                  <a:schemeClr val="bg1"/>
                </a:solidFill>
              </a:rPr>
              <a:t>		- شهر عظيم مبارك. 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chemeClr val="bg1"/>
                </a:solidFill>
              </a:rPr>
              <a:t>	</a:t>
            </a:r>
            <a:r>
              <a:rPr lang="ar-MA" b="1" dirty="0" smtClean="0">
                <a:solidFill>
                  <a:schemeClr val="bg1"/>
                </a:solidFill>
              </a:rPr>
              <a:t>		- فيه ليلة خير من ألف شهر (أكثر من 			عبادة 83 سنة)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chemeClr val="bg1"/>
                </a:solidFill>
              </a:rPr>
              <a:t>	</a:t>
            </a:r>
            <a:r>
              <a:rPr lang="ar-MA" b="1" dirty="0" smtClean="0">
                <a:solidFill>
                  <a:schemeClr val="bg1"/>
                </a:solidFill>
              </a:rPr>
              <a:t>		- أوله رحمة أوسطه مغفرة و آخره عتق 			من النار.</a:t>
            </a:r>
            <a:endParaRPr lang="ar-MA" b="1" dirty="0">
              <a:solidFill>
                <a:schemeClr val="bg1"/>
              </a:solidFill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MA" b="1" dirty="0" smtClean="0">
                <a:solidFill>
                  <a:schemeClr val="bg1"/>
                </a:solidFill>
              </a:rPr>
              <a:t> يوم القيامة :	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chemeClr val="bg1"/>
                </a:solidFill>
              </a:rPr>
              <a:t>	</a:t>
            </a:r>
            <a:r>
              <a:rPr lang="ar-MA" b="1" dirty="0" smtClean="0">
                <a:solidFill>
                  <a:schemeClr val="bg1"/>
                </a:solidFill>
              </a:rPr>
              <a:t>		- شفاعة.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chemeClr val="bg1"/>
                </a:solidFill>
              </a:rPr>
              <a:t>	</a:t>
            </a:r>
            <a:r>
              <a:rPr lang="ar-MA" b="1" dirty="0" smtClean="0">
                <a:solidFill>
                  <a:schemeClr val="bg1"/>
                </a:solidFill>
              </a:rPr>
              <a:t>		- باب الريان.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76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04056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Ø"/>
            </a:pPr>
            <a:r>
              <a:rPr lang="ar-MA" b="1" dirty="0">
                <a:solidFill>
                  <a:schemeClr val="bg1"/>
                </a:solidFill>
              </a:rPr>
              <a:t>  </a:t>
            </a:r>
            <a:r>
              <a:rPr lang="ar-MA" b="1" dirty="0" smtClean="0">
                <a:solidFill>
                  <a:schemeClr val="bg1"/>
                </a:solidFill>
              </a:rPr>
              <a:t>تغيير </a:t>
            </a:r>
            <a:r>
              <a:rPr lang="ar-MA" b="1" dirty="0">
                <a:solidFill>
                  <a:schemeClr val="bg1"/>
                </a:solidFill>
              </a:rPr>
              <a:t>الكون من أجل الصائم</a:t>
            </a:r>
            <a:r>
              <a:rPr lang="ar-MA" b="1" dirty="0" smtClean="0">
                <a:solidFill>
                  <a:schemeClr val="bg1"/>
                </a:solidFill>
              </a:rPr>
              <a:t>.</a:t>
            </a:r>
          </a:p>
          <a:p>
            <a:pPr lvl="2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chemeClr val="bg1"/>
                </a:solidFill>
              </a:rPr>
              <a:t>تصفيد </a:t>
            </a:r>
            <a:r>
              <a:rPr lang="ar-MA" sz="2800" b="1" dirty="0">
                <a:solidFill>
                  <a:schemeClr val="bg1"/>
                </a:solidFill>
              </a:rPr>
              <a:t>الشياطين و مردة الجن.</a:t>
            </a:r>
          </a:p>
          <a:p>
            <a:pPr lvl="2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chemeClr val="bg1"/>
                </a:solidFill>
              </a:rPr>
              <a:t>تغلق </a:t>
            </a:r>
            <a:r>
              <a:rPr lang="ar-MA" sz="2800" b="1" dirty="0">
                <a:solidFill>
                  <a:schemeClr val="bg1"/>
                </a:solidFill>
              </a:rPr>
              <a:t>أبواب النار.</a:t>
            </a:r>
          </a:p>
          <a:p>
            <a:pPr lvl="2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chemeClr val="bg1"/>
                </a:solidFill>
              </a:rPr>
              <a:t>تفتح </a:t>
            </a:r>
            <a:r>
              <a:rPr lang="ar-MA" sz="2800" b="1" dirty="0">
                <a:solidFill>
                  <a:schemeClr val="bg1"/>
                </a:solidFill>
              </a:rPr>
              <a:t>أبواب الجنة</a:t>
            </a:r>
            <a:r>
              <a:rPr lang="ar-MA" sz="2800" b="1" dirty="0" smtClean="0">
                <a:solidFill>
                  <a:schemeClr val="bg1"/>
                </a:solidFill>
              </a:rPr>
              <a:t>.</a:t>
            </a:r>
          </a:p>
          <a:p>
            <a:pPr lvl="2" algn="r" rtl="1">
              <a:buFont typeface="Wingdings" panose="05000000000000000000" pitchFamily="2" charset="2"/>
              <a:buChar char="ü"/>
            </a:pPr>
            <a:endParaRPr lang="ar-MA" sz="2800" b="1" dirty="0">
              <a:solidFill>
                <a:schemeClr val="bg1"/>
              </a:solidFill>
            </a:endParaRP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MA" b="1" dirty="0" smtClean="0">
                <a:solidFill>
                  <a:schemeClr val="bg1"/>
                </a:solidFill>
              </a:rPr>
              <a:t> المنح </a:t>
            </a:r>
            <a:r>
              <a:rPr lang="ar-MA" b="1" dirty="0">
                <a:solidFill>
                  <a:schemeClr val="bg1"/>
                </a:solidFill>
              </a:rPr>
              <a:t>الربانية.</a:t>
            </a:r>
          </a:p>
          <a:p>
            <a:pPr lvl="2" algn="r" rtl="1">
              <a:buFont typeface="Wingdings" panose="05000000000000000000" pitchFamily="2" charset="2"/>
              <a:buChar char="ü"/>
            </a:pPr>
            <a:r>
              <a:rPr lang="ar-MA" sz="2800" b="1" dirty="0" smtClean="0">
                <a:solidFill>
                  <a:schemeClr val="bg1"/>
                </a:solidFill>
              </a:rPr>
              <a:t> أول </a:t>
            </a:r>
            <a:r>
              <a:rPr lang="ar-MA" sz="2800" b="1" dirty="0">
                <a:solidFill>
                  <a:schemeClr val="bg1"/>
                </a:solidFill>
              </a:rPr>
              <a:t>ليلة : نظرة المولى عز و </a:t>
            </a:r>
            <a:r>
              <a:rPr lang="ar-MA" sz="2800" b="1" dirty="0" smtClean="0">
                <a:solidFill>
                  <a:schemeClr val="bg1"/>
                </a:solidFill>
              </a:rPr>
              <a:t>جل.</a:t>
            </a:r>
          </a:p>
          <a:p>
            <a:pPr lvl="2" algn="r" rtl="1">
              <a:buFont typeface="Wingdings" panose="05000000000000000000" pitchFamily="2" charset="2"/>
              <a:buChar char="ü"/>
            </a:pPr>
            <a:r>
              <a:rPr lang="ar-MA" sz="2800" b="1" dirty="0">
                <a:solidFill>
                  <a:schemeClr val="bg1"/>
                </a:solidFill>
              </a:rPr>
              <a:t> </a:t>
            </a:r>
            <a:r>
              <a:rPr lang="ar-MA" sz="2800" b="1" dirty="0" smtClean="0">
                <a:solidFill>
                  <a:schemeClr val="bg1"/>
                </a:solidFill>
              </a:rPr>
              <a:t>يغشاكم </a:t>
            </a:r>
            <a:r>
              <a:rPr lang="ar-MA" sz="2800" b="1" dirty="0">
                <a:solidFill>
                  <a:schemeClr val="bg1"/>
                </a:solidFill>
              </a:rPr>
              <a:t>الله فيه فينزل الرحمة.</a:t>
            </a:r>
          </a:p>
          <a:p>
            <a:pPr marL="0" indent="0" algn="r" rtl="1">
              <a:buNone/>
            </a:pP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6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خلوف أفواههم </a:t>
            </a:r>
            <a:r>
              <a:rPr lang="ar-M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حين يمسون</a:t>
            </a:r>
            <a:r>
              <a:rPr lang="ar-M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الملائكة تستغفر لهم في كل يوم و ليلة.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تزين الجنة و استعداها.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آخر ليلة يغفر لهم جميعا.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ar-M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أجر بغير حساب.</a:t>
            </a:r>
          </a:p>
          <a:p>
            <a:pPr algn="r" rtl="1">
              <a:buFont typeface="Wingdings" panose="05000000000000000000" pitchFamily="2" charset="2"/>
              <a:buChar char="ü"/>
            </a:pPr>
            <a:endParaRPr lang="ar-M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r>
              <a:rPr lang="ar-M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4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http://imamhussain.org/filestorage/images/5575efb9c87d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144000" cy="522514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57422" y="1428736"/>
            <a:ext cx="6500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عد السيئات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لا تعد الحسنات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لا تظن أن الذنب هين على الله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الذنوب حجب بينك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بين المعراج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lh3.ggpht.com/H-d554UZFIe986HLSFhrZAS08yxLIa_ivpmGb_ZXq1myIF4-_zmipiypCYOurJw5PA=h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005064"/>
            <a:ext cx="3429024" cy="25771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071934" y="571480"/>
            <a:ext cx="40719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منزلة التوبة:</a:t>
            </a:r>
          </a:p>
        </p:txBody>
      </p:sp>
      <p:sp>
        <p:nvSpPr>
          <p:cNvPr id="10" name="Étoile à 8 branches 9"/>
          <p:cNvSpPr/>
          <p:nvPr/>
        </p:nvSpPr>
        <p:spPr>
          <a:xfrm>
            <a:off x="8001024" y="428604"/>
            <a:ext cx="857256" cy="785818"/>
          </a:xfrm>
          <a:prstGeom prst="star8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i.ytimg.com/vi/-ukZG_8Dhfg/hqdefault.jpg"/>
          <p:cNvPicPr>
            <a:picLocks noChangeAspect="1" noChangeArrowheads="1"/>
          </p:cNvPicPr>
          <p:nvPr/>
        </p:nvPicPr>
        <p:blipFill>
          <a:blip r:embed="rId3" cstate="print"/>
          <a:srcRect l="5696" t="21519" r="6962" b="26582"/>
          <a:stretch>
            <a:fillRect/>
          </a:stretch>
        </p:blipFill>
        <p:spPr bwMode="auto">
          <a:xfrm>
            <a:off x="2555776" y="4725144"/>
            <a:ext cx="4214842" cy="18783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2910" y="1142984"/>
            <a:ext cx="8072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إن صدقت مع الله صدق الله معك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ما رق قلب لله إلا وجدت صاحبه بعيدا عن المعاصي</a:t>
            </a:r>
            <a:endParaRPr lang="ar-M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934" y="571480"/>
            <a:ext cx="407196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منزلة الصدق:</a:t>
            </a:r>
          </a:p>
        </p:txBody>
      </p:sp>
      <p:sp>
        <p:nvSpPr>
          <p:cNvPr id="4" name="Étoile à 8 branches 3"/>
          <p:cNvSpPr/>
          <p:nvPr/>
        </p:nvSpPr>
        <p:spPr>
          <a:xfrm>
            <a:off x="8001024" y="428604"/>
            <a:ext cx="857256" cy="785818"/>
          </a:xfrm>
          <a:prstGeom prst="star8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242886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الدنيا دار صدق لمن صدقها ودار نجاة لمن فهم عنه</a:t>
            </a:r>
          </a:p>
          <a:p>
            <a:pPr algn="r"/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ودارنجاة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لمن فهم عنها ودار غنى لمن تزود منها 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فهي مهبط وحي الله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مصلى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انبياء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الله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متجر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اولياء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الله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ربحوا فيها الرحمة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اكتسبوا فيها الجنة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s-media-cache-ak0.pinimg.com/236x/1c/d9/bb/1cd9bb5719617b3ef91ed36887de64e6.jpg"/>
          <p:cNvPicPr>
            <a:picLocks noChangeAspect="1" noChangeArrowheads="1"/>
          </p:cNvPicPr>
          <p:nvPr/>
        </p:nvPicPr>
        <p:blipFill>
          <a:blip r:embed="rId3" cstate="print"/>
          <a:srcRect l="10526" t="7018" r="14035" b="3509"/>
          <a:stretch>
            <a:fillRect/>
          </a:stretch>
        </p:blipFill>
        <p:spPr bwMode="auto">
          <a:xfrm>
            <a:off x="3707904" y="1556792"/>
            <a:ext cx="2421888" cy="28724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4429132"/>
            <a:ext cx="8286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لي رب يفرح بتوبتي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لن تطيع إلا بفضله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لن تترك المعصية إلا برحمته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0826" y="642918"/>
            <a:ext cx="2109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منزلة الفرح:</a:t>
            </a:r>
            <a:endParaRPr lang="ar-M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857232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منزلة الفرار: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الصيام شفاعة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وقاية من خسارة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ٱ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خرة</a:t>
            </a:r>
            <a:endParaRPr lang="ar-M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القيام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قر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ٱن، تدبر، تفاعل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رقي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من خاف الله فـــر إليه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جنايتك في حق الله إعراضك عنه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121442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منزلة الصبر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«هو شهر الصبر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الصبر ثوابه الجنة».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الصبر على الطاعات : فن الترك الاختياري.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الصبر على المعاصي : قيادة النفس.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الصبر على الابتلاء : رمضان يربي عضلة التحمل.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559594">
            <a:off x="6054045" y="560979"/>
            <a:ext cx="2922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M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إياك !</a:t>
            </a:r>
            <a:endParaRPr lang="fr-F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1857364"/>
            <a:ext cx="6000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كثرة النوم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كثرة الأكل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كثرة الكلام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التنازع </a:t>
            </a:r>
            <a:r>
              <a:rPr lang="ar-M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الخلاف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الظلمات التي تحجب النور</a:t>
            </a:r>
          </a:p>
        </p:txBody>
      </p:sp>
      <p:sp>
        <p:nvSpPr>
          <p:cNvPr id="6" name="Rectangle 5"/>
          <p:cNvSpPr/>
          <p:nvPr/>
        </p:nvSpPr>
        <p:spPr>
          <a:xfrm>
            <a:off x="-155341" y="4857760"/>
            <a:ext cx="92993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" فليصم سمعك </a:t>
            </a:r>
            <a:r>
              <a:rPr lang="ar-MA" sz="6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بصرك </a:t>
            </a:r>
            <a:r>
              <a:rPr lang="ar-MA" sz="60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لسانك " </a:t>
            </a:r>
            <a:endParaRPr lang="fr-FR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hesmashable.com/wp-content/uploads/2012/07/Ramadan4.jpg"/>
          <p:cNvPicPr>
            <a:picLocks noChangeAspect="1" noChangeArrowheads="1"/>
          </p:cNvPicPr>
          <p:nvPr/>
        </p:nvPicPr>
        <p:blipFill>
          <a:blip r:embed="rId2" cstate="print"/>
          <a:srcRect l="7366" r="43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00042"/>
            <a:ext cx="9144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</a:t>
            </a:r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 درِّب نفسك على أنك عبد لله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استعن بالله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صاحب الطيبين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أكثر من الاستغفار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ــ اسأل نفسك في كل حين، ماذا يريد منك الله </a:t>
            </a:r>
          </a:p>
          <a:p>
            <a:pPr algn="r"/>
            <a:r>
              <a:rPr lang="ar-M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بث شكواك لرب البشر </a:t>
            </a:r>
          </a:p>
          <a:p>
            <a:pPr algn="ctr"/>
            <a:r>
              <a:rPr lang="ar-M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 الله </a:t>
            </a:r>
            <a:r>
              <a:rPr lang="ar-MA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</a:t>
            </a:r>
            <a:r>
              <a:rPr lang="ar-M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تعرض عن الله وهو يدعوك </a:t>
            </a:r>
            <a:r>
              <a:rPr lang="ar-MA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اليه</a:t>
            </a:r>
            <a:endParaRPr lang="fr-FR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:\Users\Aziz\Desktop\لطيفة منشطات\IMG-20140509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https://lh3.ggpht.com/TfCpT-ZRnXWEdl1wbkANld1HjvO27kq6d3U5dDfNtwFfGwrFigl-7EmvGB7Ils2PX58=h900"/>
          <p:cNvPicPr>
            <a:picLocks noChangeAspect="1" noChangeArrowheads="1"/>
          </p:cNvPicPr>
          <p:nvPr/>
        </p:nvPicPr>
        <p:blipFill>
          <a:blip r:embed="rId2" cstate="print"/>
          <a:srcRect l="6720" t="17523" r="7280" b="71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 descr="http://i.skyrock.net/4492/69954492/pics/3101736761_1_3_xeE8btN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6997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r-FR" b="1" dirty="0"/>
          </a:p>
        </p:txBody>
      </p:sp>
      <p:pic>
        <p:nvPicPr>
          <p:cNvPr id="3074" name="Picture 2" descr="C:\Users\aziz\Desktop\العتق\W3-300x2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97" b="65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61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 descr="http://www.roro44.net/wp-content/uploads/2013/07/ramadan-cards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ar.prayerinislam.com/wp-content/uploads/%D8%B3%D8%B1-%D8%A7%D9%84%D8%B5%D9%84%D8%A7%D8%A9.jpg"/>
          <p:cNvPicPr>
            <a:picLocks noChangeAspect="1" noChangeArrowheads="1"/>
          </p:cNvPicPr>
          <p:nvPr/>
        </p:nvPicPr>
        <p:blipFill>
          <a:blip r:embed="rId2" cstate="print"/>
          <a:srcRect l="11249" r="8750" b="9909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3438" y="1643050"/>
            <a:ext cx="33169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شهر الصلاة</a:t>
            </a:r>
            <a:endParaRPr lang="fr-F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Picture 2" descr="http://i36.tinypic.com/2094m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214950"/>
            <a:ext cx="785818" cy="127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http://www.chababs.com/big/zakat23-7-13%20(4).jpg"/>
          <p:cNvPicPr>
            <a:picLocks noChangeAspect="1" noChangeArrowheads="1"/>
          </p:cNvPicPr>
          <p:nvPr/>
        </p:nvPicPr>
        <p:blipFill>
          <a:blip r:embed="rId2" cstate="print"/>
          <a:srcRect l="6413" r="26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5786" y="928670"/>
            <a:ext cx="3626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شهر الزكاة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2" descr="http://i36.tinypic.com/2094m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072074"/>
            <a:ext cx="785818" cy="127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http://2.bp.blogspot.com/-zcdLDEvcbxY/VWrr97yNxoI/AAAAAAAABck/2cf9213jdQ8/s1600/30625374.png"/>
          <p:cNvPicPr>
            <a:picLocks noChangeAspect="1" noChangeArrowheads="1"/>
          </p:cNvPicPr>
          <p:nvPr/>
        </p:nvPicPr>
        <p:blipFill>
          <a:blip r:embed="rId2" cstate="print"/>
          <a:srcRect l="23438" t="34375" r="273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28794" y="3929066"/>
            <a:ext cx="31197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شهر الصوم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2" descr="http://i36.tinypic.com/2094m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5214950"/>
            <a:ext cx="785818" cy="127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http://s.alriyadh.com/2014/08/21/img/134688871446.jpg"/>
          <p:cNvPicPr>
            <a:picLocks noChangeAspect="1" noChangeArrowheads="1"/>
          </p:cNvPicPr>
          <p:nvPr/>
        </p:nvPicPr>
        <p:blipFill>
          <a:blip r:embed="rId2" cstate="print"/>
          <a:srcRect l="6040" r="13243" b="6250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36.tinypic.com/2094m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214950"/>
            <a:ext cx="785818" cy="12702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1538" y="1071546"/>
            <a:ext cx="4017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شهر الصدقات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http://s.alriyadh.com/2012/08/01/img/909292997974.jpg"/>
          <p:cNvPicPr>
            <a:picLocks noChangeAspect="1" noChangeArrowheads="1"/>
          </p:cNvPicPr>
          <p:nvPr/>
        </p:nvPicPr>
        <p:blipFill>
          <a:blip r:embed="rId2" cstate="print"/>
          <a:srcRect l="13793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i36.tinypic.com/2094m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5143512"/>
            <a:ext cx="785818" cy="12702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4348" y="928670"/>
            <a:ext cx="30668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شهر القرآن</a:t>
            </a:r>
            <a:endParaRPr lang="fr-FR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496</Words>
  <Application>Microsoft Office PowerPoint</Application>
  <PresentationFormat>Affichage à l'écran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belarbi-pc</dc:creator>
  <cp:lastModifiedBy>M.Alaoui</cp:lastModifiedBy>
  <cp:revision>33</cp:revision>
  <dcterms:created xsi:type="dcterms:W3CDTF">2016-05-18T17:41:15Z</dcterms:created>
  <dcterms:modified xsi:type="dcterms:W3CDTF">2016-06-04T14:20:07Z</dcterms:modified>
</cp:coreProperties>
</file>