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5" r:id="rId2"/>
    <p:sldId id="258" r:id="rId3"/>
    <p:sldId id="306" r:id="rId4"/>
    <p:sldId id="259" r:id="rId5"/>
    <p:sldId id="260" r:id="rId6"/>
    <p:sldId id="261" r:id="rId7"/>
    <p:sldId id="312" r:id="rId8"/>
    <p:sldId id="264" r:id="rId9"/>
    <p:sldId id="265" r:id="rId10"/>
    <p:sldId id="263" r:id="rId11"/>
    <p:sldId id="266" r:id="rId12"/>
    <p:sldId id="267" r:id="rId13"/>
    <p:sldId id="268" r:id="rId14"/>
    <p:sldId id="307" r:id="rId15"/>
    <p:sldId id="269" r:id="rId16"/>
    <p:sldId id="270" r:id="rId17"/>
    <p:sldId id="284" r:id="rId18"/>
    <p:sldId id="271" r:id="rId19"/>
    <p:sldId id="272" r:id="rId20"/>
    <p:sldId id="273" r:id="rId21"/>
    <p:sldId id="303" r:id="rId22"/>
    <p:sldId id="274" r:id="rId23"/>
    <p:sldId id="275" r:id="rId24"/>
    <p:sldId id="276" r:id="rId25"/>
    <p:sldId id="277" r:id="rId26"/>
    <p:sldId id="278" r:id="rId27"/>
    <p:sldId id="304" r:id="rId28"/>
    <p:sldId id="285" r:id="rId29"/>
    <p:sldId id="298" r:id="rId30"/>
    <p:sldId id="309" r:id="rId31"/>
    <p:sldId id="280" r:id="rId32"/>
    <p:sldId id="282" r:id="rId33"/>
    <p:sldId id="287" r:id="rId34"/>
    <p:sldId id="288" r:id="rId35"/>
    <p:sldId id="295" r:id="rId36"/>
    <p:sldId id="310" r:id="rId37"/>
    <p:sldId id="293" r:id="rId38"/>
    <p:sldId id="296" r:id="rId39"/>
    <p:sldId id="311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413" autoAdjust="0"/>
    <p:restoredTop sz="94624" autoAdjust="0"/>
  </p:normalViewPr>
  <p:slideViewPr>
    <p:cSldViewPr>
      <p:cViewPr>
        <p:scale>
          <a:sx n="70" d="100"/>
          <a:sy n="70" d="100"/>
        </p:scale>
        <p:origin x="-11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EE276-EF80-4B2F-ADFD-8DCF787A2732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FF65B-0ABB-473F-A5C2-FC949E6FAB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4400" b="1" u="sng" kern="12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F65B-0ABB-473F-A5C2-FC949E6FAB4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MA" dirty="0" smtClean="0"/>
              <a:t>قيل</a:t>
            </a:r>
            <a:r>
              <a:rPr lang="ar-MA" baseline="0" dirty="0" smtClean="0"/>
              <a:t> لعبد الرحمن بن عوف بما أيسرت؟قال ما رددت ربحا قط ،</a:t>
            </a:r>
            <a:r>
              <a:rPr lang="ar-MA" baseline="0" dirty="0" err="1" smtClean="0"/>
              <a:t>وماكتمت</a:t>
            </a:r>
            <a:r>
              <a:rPr lang="ar-MA" baseline="0" dirty="0" smtClean="0"/>
              <a:t> عيبا قط.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F65B-0ABB-473F-A5C2-FC949E6FAB4A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F65B-0ABB-473F-A5C2-FC949E6FAB4A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6897-086D-4EFA-913B-E2FDC8645BAB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763-2A96-4DC6-95D9-F1840CAF1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6897-086D-4EFA-913B-E2FDC8645BAB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763-2A96-4DC6-95D9-F1840CAF1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6897-086D-4EFA-913B-E2FDC8645BAB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763-2A96-4DC6-95D9-F1840CAF1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6897-086D-4EFA-913B-E2FDC8645BAB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763-2A96-4DC6-95D9-F1840CAF1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6897-086D-4EFA-913B-E2FDC8645BAB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763-2A96-4DC6-95D9-F1840CAF1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6897-086D-4EFA-913B-E2FDC8645BAB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763-2A96-4DC6-95D9-F1840CAF1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6897-086D-4EFA-913B-E2FDC8645BAB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763-2A96-4DC6-95D9-F1840CAF1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6897-086D-4EFA-913B-E2FDC8645BAB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763-2A96-4DC6-95D9-F1840CAF1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6897-086D-4EFA-913B-E2FDC8645BAB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763-2A96-4DC6-95D9-F1840CAF1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6897-086D-4EFA-913B-E2FDC8645BAB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763-2A96-4DC6-95D9-F1840CAF1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6897-086D-4EFA-913B-E2FDC8645BAB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763-2A96-4DC6-95D9-F1840CAF1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B6897-086D-4EFA-913B-E2FDC8645BAB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00763-2A96-4DC6-95D9-F1840CAF1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HRAOUI%20SAADIA\Downloads\&#1605;&#1602;&#1591;&#1593;%20&#1585;&#1575;&#1574;&#1593;%20&#1610;&#1592;&#1607;&#1585;%20&#1575;&#1604;&#1585;&#1588;&#1608;&#1577;%20&#1601;&#1609;%20&#1575;&#1604;&#1593;&#1605;&#1604;%20%20-%20&#1604;&#1610;&#1587;&#1578;%20&#1607;&#1583;&#1610;&#1577;.mp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HRAOUI SAADIA\Desktop\مكارم-الأخلاق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MA" dirty="0" smtClean="0"/>
              <a:t>المال من الضروريات الخمس التي أمر </a:t>
            </a:r>
            <a:r>
              <a:rPr lang="ar-MA" dirty="0" err="1" smtClean="0"/>
              <a:t>الشرع</a:t>
            </a:r>
            <a:r>
              <a:rPr lang="ar-MA" dirty="0" smtClean="0"/>
              <a:t> بحفظها.</a:t>
            </a:r>
            <a:endParaRPr lang="fr-FR" dirty="0" smtClean="0"/>
          </a:p>
          <a:p>
            <a:pPr algn="just" rtl="1"/>
            <a:r>
              <a:rPr lang="ar-MA" dirty="0" smtClean="0"/>
              <a:t>يقول الإمام الغزالي</a:t>
            </a:r>
            <a:r>
              <a:rPr lang="fr-FR" dirty="0" smtClean="0">
                <a:sym typeface="Wingdings" pitchFamily="2" charset="2"/>
              </a:rPr>
              <a:t>:</a:t>
            </a:r>
            <a:r>
              <a:rPr lang="ar-MA" dirty="0" smtClean="0">
                <a:sym typeface="Wingdings" pitchFamily="2" charset="2"/>
              </a:rPr>
              <a:t>(ومقصود الشرع من الخلق خمسة</a:t>
            </a:r>
            <a:r>
              <a:rPr lang="fr-FR" dirty="0" smtClean="0">
                <a:sym typeface="Wingdings" pitchFamily="2" charset="2"/>
              </a:rPr>
              <a:t>:</a:t>
            </a:r>
            <a:r>
              <a:rPr lang="ar-MA" dirty="0" smtClean="0">
                <a:sym typeface="Wingdings" pitchFamily="2" charset="2"/>
              </a:rPr>
              <a:t>وهوأن يحفظ عليهم دينهم ونفسهم وعقلهم ونسلهم و</a:t>
            </a:r>
            <a:r>
              <a:rPr lang="ar-MA" dirty="0" smtClean="0">
                <a:solidFill>
                  <a:srgbClr val="FF0000"/>
                </a:solidFill>
                <a:sym typeface="Wingdings" pitchFamily="2" charset="2"/>
              </a:rPr>
              <a:t>مالهم،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ar-MA" dirty="0" smtClean="0">
                <a:sym typeface="Wingdings" pitchFamily="2" charset="2"/>
              </a:rPr>
              <a:t>فكل ما يتضمن حفظ هذه الأصول الخمسة فهو مصلحة،وكل ما يفوت هذه الأصول فهو مفسدة، ورفعها مصلحة)</a:t>
            </a:r>
            <a:endParaRPr lang="ar-MA" dirty="0" smtClean="0">
              <a:solidFill>
                <a:srgbClr val="FF0000"/>
              </a:solidFill>
            </a:endParaRPr>
          </a:p>
          <a:p>
            <a:pPr algn="just" rtl="1"/>
            <a:endParaRPr lang="ar-MA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MA" b="1" u="sng" dirty="0" smtClean="0">
                <a:solidFill>
                  <a:srgbClr val="FF0000"/>
                </a:solidFill>
              </a:rPr>
              <a:t>أهمية المال في الإسلام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MA" dirty="0" smtClean="0"/>
              <a:t>إقرار مجموعة من الأحكام والتشريعات التي تنظم التعاملات المالية كسبا وإنفاقا.</a:t>
            </a:r>
            <a:endParaRPr lang="fr-FR" dirty="0" smtClean="0"/>
          </a:p>
          <a:p>
            <a:pPr algn="r" rtl="1"/>
            <a:endParaRPr lang="fr-FR" dirty="0" smtClean="0"/>
          </a:p>
        </p:txBody>
      </p:sp>
      <p:pic>
        <p:nvPicPr>
          <p:cNvPr id="4098" name="Picture 2" descr="C:\Users\MAHRAOUI SAADIA\Downloads\maxresdefault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9144001" cy="4065593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MA" b="1" u="sng" dirty="0" smtClean="0">
                <a:solidFill>
                  <a:srgbClr val="FF0000"/>
                </a:solidFill>
              </a:rPr>
              <a:t>أهمية المال في الإسلام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ar-MA" b="1" u="sng" dirty="0" smtClean="0">
                <a:solidFill>
                  <a:srgbClr val="FF0000"/>
                </a:solidFill>
              </a:rPr>
              <a:t>خطورة المال الحرام</a:t>
            </a: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MAHRAOUI SAADIA\Downloads\BojmNY2IEAAFw_k.jpg 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572000" cy="557214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0575" y="1285861"/>
            <a:ext cx="454342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pPr algn="r" rtl="1"/>
            <a:r>
              <a:rPr lang="ar-MA" dirty="0" smtClean="0"/>
              <a:t>المال الحرام خبيث،</a:t>
            </a:r>
            <a:r>
              <a:rPr lang="fr-FR" dirty="0" smtClean="0"/>
              <a:t> </a:t>
            </a:r>
            <a:r>
              <a:rPr lang="ar-MA" dirty="0" smtClean="0"/>
              <a:t>والله تعالى لا يحب الخبيث.</a:t>
            </a:r>
            <a:endParaRPr lang="fr-FR" dirty="0"/>
          </a:p>
        </p:txBody>
      </p:sp>
      <p:pic>
        <p:nvPicPr>
          <p:cNvPr id="6146" name="Picture 2" descr="C:\Users\MAHRAOUI SAADIA\Downloads\المائد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000" cy="3214710"/>
          </a:xfrm>
          <a:prstGeom prst="rect">
            <a:avLst/>
          </a:prstGeom>
          <a:noFill/>
        </p:spPr>
      </p:pic>
      <p:pic>
        <p:nvPicPr>
          <p:cNvPr id="6148" name="Picture 4" descr="C:\Users\MAHRAOUI SAADIA\Downloads\جمع الحرام على الحلال ليكثره ... دخل الحرام على الحلال فبعثره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071538" y="53624"/>
            <a:ext cx="6715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4400" b="1" u="sng" dirty="0" smtClean="0">
                <a:solidFill>
                  <a:srgbClr val="FF0000"/>
                </a:solidFill>
              </a:rPr>
              <a:t>من صور المال الحرام</a:t>
            </a:r>
          </a:p>
          <a:p>
            <a:pPr algn="r" rtl="1"/>
            <a:r>
              <a:rPr lang="ar-MA" sz="4400" b="1" dirty="0" smtClean="0">
                <a:solidFill>
                  <a:srgbClr val="00B050"/>
                </a:solidFill>
              </a:rPr>
              <a:t>الربا</a:t>
            </a:r>
            <a:r>
              <a:rPr lang="fr-FR" sz="4400" b="1" dirty="0" smtClean="0">
                <a:solidFill>
                  <a:srgbClr val="00B050"/>
                </a:solidFill>
              </a:rPr>
              <a:t>:</a:t>
            </a:r>
            <a:endParaRPr lang="fr-FR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000660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</a:pPr>
            <a:r>
              <a:rPr lang="ar-MA" sz="2800" b="1" dirty="0" smtClean="0"/>
              <a:t> في الشّرع : الزّيادة في أشياء مخصوصة، والزّيادة على الدَّيْن مُقَابل الأجل مطلقاً. وقيل: هو الزّيادة في بيع شيئين يجري فيهما الرّبا، وهو على نوعين: ربا الفضل، وربا النّسيئة.</a:t>
            </a:r>
          </a:p>
          <a:p>
            <a:pPr algn="just" rtl="1">
              <a:spcBef>
                <a:spcPts val="0"/>
              </a:spcBef>
            </a:pPr>
            <a:r>
              <a:rPr lang="ar-MA" sz="2800" b="1" dirty="0" smtClean="0"/>
              <a:t>التوراة</a:t>
            </a:r>
            <a:r>
              <a:rPr lang="fr-FR" sz="2800" b="1" dirty="0" smtClean="0"/>
              <a:t> </a:t>
            </a:r>
            <a:r>
              <a:rPr lang="ar-MA" sz="2800" b="1" dirty="0" smtClean="0"/>
              <a:t>" للأجنبي تقرض بربا، ولكن لأخيك لا تقرض بالربا "</a:t>
            </a:r>
          </a:p>
          <a:p>
            <a:pPr algn="just" rtl="1">
              <a:spcBef>
                <a:spcPts val="0"/>
              </a:spcBef>
            </a:pPr>
            <a:r>
              <a:rPr lang="ar-MA" sz="2800" b="1" dirty="0" smtClean="0"/>
              <a:t>إنجيل لوقا</a:t>
            </a:r>
            <a:r>
              <a:rPr lang="fr-FR" sz="2800" b="1" dirty="0" smtClean="0"/>
              <a:t> </a:t>
            </a:r>
            <a:r>
              <a:rPr lang="ar-MA" sz="2800" b="1" dirty="0" smtClean="0"/>
              <a:t>" إذا أقرضتم الذين ترجون منهم المكافأة فأي فضل يعرف لكم؟ "</a:t>
            </a:r>
            <a:endParaRPr lang="fr-FR" sz="2800" b="1" dirty="0" smtClean="0"/>
          </a:p>
          <a:p>
            <a:pPr algn="just" rtl="1">
              <a:spcBef>
                <a:spcPts val="0"/>
              </a:spcBef>
              <a:buNone/>
            </a:pPr>
            <a:r>
              <a:rPr lang="ar-MA" sz="2800" b="1" dirty="0" smtClean="0"/>
              <a:t>" إن المرابين يفقدون شرفهم في الحياة،</a:t>
            </a:r>
            <a:r>
              <a:rPr lang="fr-FR" sz="2800" b="1" dirty="0" smtClean="0"/>
              <a:t> </a:t>
            </a:r>
            <a:r>
              <a:rPr lang="ar-MA" sz="2800" b="1" dirty="0" smtClean="0"/>
              <a:t>إنهم ليسوا أهلا للتكفين بعد موتهم "</a:t>
            </a:r>
          </a:p>
          <a:p>
            <a:pPr algn="just" rtl="1">
              <a:spcBef>
                <a:spcPts val="0"/>
              </a:spcBef>
            </a:pPr>
            <a:r>
              <a:rPr lang="ar-MA" sz="2800" b="1" dirty="0" smtClean="0"/>
              <a:t>أفلاطون" لا يحل لشخص أن يقرض بربا "</a:t>
            </a:r>
          </a:p>
          <a:p>
            <a:pPr algn="just" rtl="1">
              <a:spcBef>
                <a:spcPts val="0"/>
              </a:spcBef>
            </a:pPr>
            <a:r>
              <a:rPr lang="ar-MA" sz="2800" b="1" dirty="0" smtClean="0"/>
              <a:t>العرب " يا معشر قريش لا تدخلوا في بنيانها من كسبكم إلا طيبا، لا يدخل فيها مهر بغي، </a:t>
            </a:r>
            <a:r>
              <a:rPr lang="ar-MA" sz="2800" b="1" dirty="0" smtClean="0">
                <a:solidFill>
                  <a:srgbClr val="FF0000"/>
                </a:solidFill>
              </a:rPr>
              <a:t>ولا بيع ربا</a:t>
            </a:r>
            <a:r>
              <a:rPr lang="ar-MA" sz="2800" b="1" dirty="0" smtClean="0"/>
              <a:t>، ولا مظلمة أحد من الناس"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3286116" y="50004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4000" b="1" u="sng" dirty="0" smtClean="0">
                <a:solidFill>
                  <a:schemeClr val="accent1">
                    <a:lumMod val="75000"/>
                  </a:schemeClr>
                </a:solidFill>
              </a:rPr>
              <a:t>حقيقة الربا</a:t>
            </a:r>
            <a:endParaRPr lang="fr-FR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u="sng" dirty="0" smtClean="0">
                <a:solidFill>
                  <a:schemeClr val="accent1">
                    <a:lumMod val="75000"/>
                  </a:schemeClr>
                </a:solidFill>
              </a:rPr>
              <a:t>حكم وعقوبة الربا</a:t>
            </a:r>
            <a:endParaRPr lang="fr-FR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MA" dirty="0" smtClean="0"/>
              <a:t>الربا من الكبائر ومن الموبقات السبع.</a:t>
            </a:r>
            <a:endParaRPr lang="fr-FR" dirty="0" smtClean="0"/>
          </a:p>
        </p:txBody>
      </p:sp>
      <p:pic>
        <p:nvPicPr>
          <p:cNvPr id="1026" name="Picture 2" descr="C:\Users\MAHRAOUI SAADIA\Downloads\ما هي السبع الموبقات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5050"/>
            <a:ext cx="9144000" cy="4217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142976" y="772523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MA" sz="3200" dirty="0" smtClean="0"/>
              <a:t>المتعامل بالربا يعرض نفسه لحرب من الله</a:t>
            </a:r>
            <a:r>
              <a:rPr lang="fr-FR" sz="3200" dirty="0" smtClean="0"/>
              <a:t> </a:t>
            </a:r>
            <a:r>
              <a:rPr lang="ar-MA" sz="3200" dirty="0" smtClean="0"/>
              <a:t>ورسوله.</a:t>
            </a:r>
            <a:endParaRPr lang="fr-FR" sz="3200" dirty="0"/>
          </a:p>
        </p:txBody>
      </p:sp>
      <p:pic>
        <p:nvPicPr>
          <p:cNvPr id="3" name="Picture 2" descr="C:\Users\MAHRAOUI SAADIA\Downloads\106_u70d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9144000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/>
          <a:lstStyle/>
          <a:p>
            <a:pPr algn="r" rtl="1"/>
            <a:r>
              <a:rPr lang="ar-MA" dirty="0" smtClean="0"/>
              <a:t>اللعن والطرد من رحمة الله عز وجل</a:t>
            </a:r>
            <a:endParaRPr lang="fr-FR" dirty="0"/>
          </a:p>
        </p:txBody>
      </p:sp>
      <p:pic>
        <p:nvPicPr>
          <p:cNvPr id="8194" name="Picture 2" descr="C:\Users\MAHRAOUI SAADIA\Downloads\لعن-رسولُ-اللهِ-صلَّى-اللهُ-عليهِ-وسلَّمَ-آكلَ-الربا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</p:spPr>
        <p:txBody>
          <a:bodyPr/>
          <a:lstStyle/>
          <a:p>
            <a:pPr algn="r" rtl="1"/>
            <a:r>
              <a:rPr lang="ar-MA" dirty="0" smtClean="0"/>
              <a:t>آكل الربا يبعث يوم القيامة على أشنع صورة كالمترنح بسبب صرع وجنون</a:t>
            </a:r>
            <a:endParaRPr lang="fr-FR" dirty="0"/>
          </a:p>
        </p:txBody>
      </p:sp>
      <p:pic>
        <p:nvPicPr>
          <p:cNvPr id="9218" name="Picture 2" descr="C:\Users\MAHRAOUI SAADIA\Downloads\BjFMLzLCYAAc_h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8575106349526170157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5725" y="0"/>
            <a:ext cx="14382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48260"/>
            <a:ext cx="6500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MA" sz="2800" b="1" dirty="0" smtClean="0">
                <a:solidFill>
                  <a:srgbClr val="00B0F0"/>
                </a:solidFill>
              </a:rPr>
              <a:t>جمعية سراج للأعمال الاجتماعية -فرع الدار البيضاء-</a:t>
            </a:r>
            <a:endParaRPr lang="ar-MA" sz="2800" b="1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214346" y="714356"/>
            <a:ext cx="23762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MA" sz="2000" b="1" dirty="0" smtClean="0">
                <a:solidFill>
                  <a:srgbClr val="FF0000"/>
                </a:solidFill>
              </a:rPr>
              <a:t>13محرم 1438</a:t>
            </a:r>
          </a:p>
          <a:p>
            <a:pPr algn="ctr" rtl="1"/>
            <a:r>
              <a:rPr lang="ar-MA" sz="2000" b="1" dirty="0" smtClean="0">
                <a:solidFill>
                  <a:srgbClr val="FF0000"/>
                </a:solidFill>
              </a:rPr>
              <a:t>15أكتوبر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525963"/>
          </a:xfrm>
        </p:spPr>
        <p:txBody>
          <a:bodyPr/>
          <a:lstStyle/>
          <a:p>
            <a:pPr algn="r" rtl="1"/>
            <a:r>
              <a:rPr lang="ar-MA" dirty="0" smtClean="0"/>
              <a:t>المال الربوي وان كثر فهو ممحوق البركة.</a:t>
            </a:r>
            <a:endParaRPr lang="fr-FR" dirty="0"/>
          </a:p>
        </p:txBody>
      </p:sp>
      <p:pic>
        <p:nvPicPr>
          <p:cNvPr id="10242" name="Picture 2" descr="C:\Users\MAHRAOUI SAADIA\Downloads\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3074" name="Picture 2" descr="C:\Users\MAHRAOUI SAADIA\Downloads\الربا-سبعونَ-بابًا-؛-أدناها-كالذي-يقعُ-على-أُمِّهِ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93900"/>
            <a:ext cx="7858180" cy="422118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285852" y="714356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MA" sz="3600" dirty="0" smtClean="0"/>
              <a:t> الربا</a:t>
            </a:r>
            <a:r>
              <a:rPr lang="ar-MA" sz="5400" dirty="0" smtClean="0"/>
              <a:t> </a:t>
            </a:r>
            <a:r>
              <a:rPr lang="ar-MA" sz="3600" dirty="0" smtClean="0"/>
              <a:t>أشد من الزنا</a:t>
            </a:r>
            <a:endParaRPr lang="fr-F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u="sng" dirty="0" smtClean="0">
                <a:solidFill>
                  <a:srgbClr val="FF0000"/>
                </a:solidFill>
              </a:rPr>
              <a:t>لماذا تشدد الإسلام في شأن الربا ؟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ar-MA" b="1" dirty="0" smtClean="0"/>
              <a:t>لأنه سبب في اختلال توزيع الثروة ونشوء تفاوت كبير بين الفقراء والأغنياء. (</a:t>
            </a:r>
            <a:r>
              <a:rPr lang="fr-FR" b="1" dirty="0" smtClean="0"/>
              <a:t>10%</a:t>
            </a:r>
            <a:r>
              <a:rPr lang="ar-MA" b="1" dirty="0" smtClean="0"/>
              <a:t> من سكان الأرض يملكون</a:t>
            </a:r>
            <a:r>
              <a:rPr lang="fr-FR" b="1" dirty="0" smtClean="0"/>
              <a:t>90% </a:t>
            </a:r>
            <a:r>
              <a:rPr lang="ar-MA" b="1" dirty="0" smtClean="0"/>
              <a:t> من ثرواتها.)</a:t>
            </a:r>
          </a:p>
          <a:p>
            <a:pPr algn="just" rtl="1"/>
            <a:r>
              <a:rPr lang="ar-MA" b="1" dirty="0" smtClean="0"/>
              <a:t>لأنه يشجع الإنسان على الإسراف وعدم الادخار.</a:t>
            </a:r>
          </a:p>
          <a:p>
            <a:pPr algn="just" rtl="1"/>
            <a:r>
              <a:rPr lang="ar-MA" b="1" dirty="0" smtClean="0"/>
              <a:t>لأنه سبب في إحجام الأغنياء عن الاستثمارات النافعة للبلاد وبالتالي زيادة البطالة.</a:t>
            </a:r>
          </a:p>
          <a:p>
            <a:pPr algn="just" rtl="1"/>
            <a:r>
              <a:rPr lang="ar-MA" b="1" dirty="0" smtClean="0"/>
              <a:t>لأنه سبب في حصول المشاكل الاقتصادية والإفلاس لكثير من المؤسسات. </a:t>
            </a:r>
          </a:p>
          <a:p>
            <a:pPr algn="just" rtl="1"/>
            <a:r>
              <a:rPr lang="ar-MA" b="1" dirty="0" smtClean="0"/>
              <a:t>لأنه يؤدي إلى العداوة والبغضاء،وينزع خلق الرحمة بين المسلمين.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94"/>
          </a:xfrm>
        </p:spPr>
        <p:txBody>
          <a:bodyPr/>
          <a:lstStyle/>
          <a:p>
            <a:pPr algn="r" rtl="1"/>
            <a:r>
              <a:rPr lang="ar-MA" sz="4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الغش والتدليس</a:t>
            </a:r>
            <a:r>
              <a:rPr lang="fr-FR" b="1" dirty="0" smtClean="0">
                <a:solidFill>
                  <a:srgbClr val="00B050"/>
                </a:solidFill>
              </a:rPr>
              <a:t>: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1267" name="Picture 3" descr="C:\Users\MAHRAOUI SAADIA\Downloads\56-www.ward2u.com-ola-alesl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571612"/>
            <a:ext cx="9144000" cy="3143272"/>
          </a:xfrm>
          <a:prstGeom prst="rect">
            <a:avLst/>
          </a:prstGeom>
          <a:noFill/>
        </p:spPr>
      </p:pic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4946679"/>
            <a:ext cx="8229600" cy="1697031"/>
          </a:xfrm>
        </p:spPr>
        <p:txBody>
          <a:bodyPr>
            <a:normAutofit fontScale="92500" lnSpcReduction="20000"/>
          </a:bodyPr>
          <a:lstStyle/>
          <a:p>
            <a:pPr algn="just" rtl="1"/>
            <a:r>
              <a:rPr lang="ar-MA" b="1" dirty="0" smtClean="0"/>
              <a:t>قيل لعبد الرحمن بن عوف</a:t>
            </a:r>
            <a:r>
              <a:rPr lang="fr-FR" b="1" dirty="0" smtClean="0"/>
              <a:t>:</a:t>
            </a:r>
            <a:r>
              <a:rPr lang="ar-MA" b="1" dirty="0" smtClean="0"/>
              <a:t> بما أيسرت؟ قال</a:t>
            </a:r>
            <a:r>
              <a:rPr lang="fr-FR" b="1" dirty="0" smtClean="0"/>
              <a:t>:</a:t>
            </a:r>
            <a:r>
              <a:rPr lang="ar-MA" b="1" dirty="0" smtClean="0"/>
              <a:t> ما رددت ربحا قط، وما كتمت عيبا قط.</a:t>
            </a:r>
          </a:p>
          <a:p>
            <a:pPr algn="just" rtl="1"/>
            <a:r>
              <a:rPr lang="ar-MA" b="1" dirty="0" smtClean="0"/>
              <a:t>محق بركة الغش في البيع (حديث القرد الذي ألقى نصف المال في البحر).</a:t>
            </a:r>
          </a:p>
          <a:p>
            <a:pPr algn="just" rtl="1"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12290" name="Picture 2" descr="C:\Users\MAHRAOUI SAADIA\Downloads\akhlaq0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</p:spPr>
      </p:pic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28596" y="4143380"/>
            <a:ext cx="8429684" cy="2428891"/>
          </a:xfrm>
        </p:spPr>
        <p:txBody>
          <a:bodyPr>
            <a:normAutofit fontScale="85000" lnSpcReduction="20000"/>
          </a:bodyPr>
          <a:lstStyle/>
          <a:p>
            <a:pPr algn="just" rtl="1">
              <a:spcBef>
                <a:spcPts val="1200"/>
              </a:spcBef>
            </a:pPr>
            <a:r>
              <a:rPr lang="ar-MA" b="1" dirty="0" smtClean="0"/>
              <a:t>قصة </a:t>
            </a:r>
            <a:r>
              <a:rPr lang="ar-MA" b="1" dirty="0" err="1" smtClean="0"/>
              <a:t>واثلة</a:t>
            </a:r>
            <a:r>
              <a:rPr lang="ar-MA" b="1" dirty="0" smtClean="0"/>
              <a:t> بن </a:t>
            </a:r>
            <a:r>
              <a:rPr lang="ar-MA" b="1" dirty="0" err="1" smtClean="0"/>
              <a:t>الأسقع</a:t>
            </a:r>
            <a:r>
              <a:rPr lang="ar-MA" b="1" dirty="0" smtClean="0"/>
              <a:t> والناقة التي بين عيبها قال</a:t>
            </a:r>
            <a:r>
              <a:rPr lang="fr-FR" b="1" dirty="0" smtClean="0"/>
              <a:t>:</a:t>
            </a:r>
            <a:r>
              <a:rPr lang="ar-MA" b="1" dirty="0" smtClean="0"/>
              <a:t> إنا بايعنا رسول الله صلى الله عليه وسلم على النصح لكل مسلم، واني سمعت رسول الله يقول</a:t>
            </a:r>
            <a:r>
              <a:rPr lang="fr-FR" b="1" dirty="0" smtClean="0"/>
              <a:t>:</a:t>
            </a:r>
            <a:r>
              <a:rPr lang="ar-MA" b="1" dirty="0" smtClean="0"/>
              <a:t> (لا يحل لأحد يبيع بيعا إلا أن يبين آفته ولا يحل لمن يعلم ذلك إلا ليبينه).</a:t>
            </a:r>
          </a:p>
          <a:p>
            <a:pPr algn="just" rtl="1">
              <a:spcBef>
                <a:spcPts val="1200"/>
              </a:spcBef>
            </a:pPr>
            <a:r>
              <a:rPr lang="ar-MA" b="1" dirty="0" smtClean="0"/>
              <a:t>باع ابن سيرين شاة فقال للمشتري</a:t>
            </a:r>
            <a:r>
              <a:rPr lang="fr-FR" b="1" dirty="0" smtClean="0"/>
              <a:t>:</a:t>
            </a:r>
            <a:r>
              <a:rPr lang="ar-MA" b="1" dirty="0" smtClean="0"/>
              <a:t> (أبرأ إليك من عيب فيها أنها تقلب العلف برجلها).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6"/>
            <a:ext cx="8229600" cy="1357298"/>
          </a:xfrm>
        </p:spPr>
        <p:txBody>
          <a:bodyPr>
            <a:normAutofit/>
          </a:bodyPr>
          <a:lstStyle/>
          <a:p>
            <a:pPr algn="r" rtl="1">
              <a:spcBef>
                <a:spcPct val="0"/>
              </a:spcBef>
              <a:buNone/>
            </a:pPr>
            <a:r>
              <a:rPr lang="ar-MA" sz="4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أخذ أموال الناس بالدين والتهاون في أدائه:</a:t>
            </a:r>
            <a:endParaRPr lang="fr-FR" sz="40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5" name="Picture 3" descr="C:\Users\MAHRAOUI SAADIA\Downloads\dayi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3071834"/>
          </a:xfrm>
          <a:prstGeom prst="rect">
            <a:avLst/>
          </a:prstGeom>
          <a:noFill/>
        </p:spPr>
      </p:pic>
      <p:pic>
        <p:nvPicPr>
          <p:cNvPr id="2050" name="Picture 2" descr="C:\Users\MAHRAOUI SAADIA\Downloads\Manhyat0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65"/>
            <a:ext cx="9144000" cy="300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29076" y="0"/>
            <a:ext cx="4872014" cy="1143000"/>
          </a:xfrm>
        </p:spPr>
        <p:txBody>
          <a:bodyPr/>
          <a:lstStyle/>
          <a:p>
            <a:pPr algn="r" rtl="1"/>
            <a:r>
              <a:rPr lang="ar-MA" b="1" dirty="0" smtClean="0">
                <a:solidFill>
                  <a:srgbClr val="00B050"/>
                </a:solidFill>
              </a:rPr>
              <a:t>الرشوة</a:t>
            </a:r>
            <a:r>
              <a:rPr lang="fr-FR" b="1" dirty="0" smtClean="0">
                <a:solidFill>
                  <a:srgbClr val="00B050"/>
                </a:solidFill>
              </a:rPr>
              <a:t>: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4339" name="Picture 3" descr="C:\Users\MAHRAOUI SAADIA\Downloads\tumblr_nsbe7exqcv1qlrgllo1_500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000" cy="42862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528834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MA" sz="3200" dirty="0" smtClean="0"/>
              <a:t>قصة عبد الله بن رواحة مع يهود خيبر</a:t>
            </a:r>
            <a:r>
              <a:rPr lang="fr-FR" sz="3200" dirty="0" smtClean="0"/>
              <a:t>:</a:t>
            </a:r>
            <a:r>
              <a:rPr lang="ar-MA" sz="3200" dirty="0" smtClean="0"/>
              <a:t>(يامعشر اليهود، والله إنكم لمن أبغض خلق الله إلي، وما ذلك بحاملي على أن أحيف عليكم، فأما ماعرضتم من الرشوة فإنها سحت، وإنا لا نأكلها)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مقطع رائع يظهر الرشوة فى العمل  - ليست هدية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14314"/>
            <a:ext cx="9144000" cy="685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MA" b="1" dirty="0" smtClean="0">
                <a:solidFill>
                  <a:srgbClr val="00B050"/>
                </a:solidFill>
              </a:rPr>
              <a:t>استحلال المال العام:</a:t>
            </a:r>
            <a:endParaRPr lang="fr-FR" b="1" dirty="0" smtClean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MAHRAOUI SAADIA\Downloads\jaezw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357686" cy="4929198"/>
          </a:xfrm>
          <a:prstGeom prst="rect">
            <a:avLst/>
          </a:prstGeom>
          <a:noFill/>
        </p:spPr>
      </p:pic>
      <p:pic>
        <p:nvPicPr>
          <p:cNvPr id="1027" name="Picture 3" descr="C:\Users\MAHRAOUI SAADIA\Downloads\Manhyat00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928802"/>
            <a:ext cx="4714876" cy="4929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2051" name="Picture 3" descr="C:\Users\MAHRAOUI SAADIA\Downloads\3_16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-24"/>
            <a:ext cx="7929618" cy="392909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85918" y="3953912"/>
            <a:ext cx="67151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b="1" dirty="0" smtClean="0"/>
              <a:t>- </a:t>
            </a:r>
            <a:r>
              <a:rPr lang="ar-MA" sz="2800" b="1" dirty="0" err="1" smtClean="0"/>
              <a:t>الغلول</a:t>
            </a:r>
            <a:r>
              <a:rPr lang="ar-MA" sz="2800" b="1" dirty="0" smtClean="0"/>
              <a:t> لغة الإخفاء</a:t>
            </a:r>
          </a:p>
          <a:p>
            <a:pPr algn="r" rtl="1"/>
            <a:r>
              <a:rPr lang="ar-MA" sz="2800" b="1" dirty="0" smtClean="0"/>
              <a:t>شرعا أخذ المال وحقوق الناس بغير حق.</a:t>
            </a:r>
          </a:p>
          <a:p>
            <a:pPr algn="r" rtl="1">
              <a:buFontTx/>
              <a:buChar char="-"/>
            </a:pPr>
            <a:r>
              <a:rPr lang="ar-MA" sz="2800" b="1" dirty="0" smtClean="0"/>
              <a:t> من أوجه </a:t>
            </a:r>
            <a:r>
              <a:rPr lang="ar-MA" sz="2800" b="1" dirty="0" err="1" smtClean="0"/>
              <a:t>الغلول</a:t>
            </a:r>
            <a:r>
              <a:rPr lang="fr-FR" sz="2800" b="1" dirty="0" smtClean="0"/>
              <a:t>:</a:t>
            </a:r>
            <a:endParaRPr lang="ar-MA" sz="2800" b="1" dirty="0" smtClean="0"/>
          </a:p>
          <a:p>
            <a:pPr algn="r" rtl="1"/>
            <a:r>
              <a:rPr lang="ar-MA" sz="2800" b="1" dirty="0" smtClean="0"/>
              <a:t>	- الاختلاس والخيانة.</a:t>
            </a:r>
          </a:p>
          <a:p>
            <a:pPr algn="r" rtl="1"/>
            <a:r>
              <a:rPr lang="ar-MA" sz="2800" b="1" dirty="0" smtClean="0"/>
              <a:t>	- تضييع أوقات العمل.</a:t>
            </a:r>
          </a:p>
          <a:p>
            <a:pPr algn="r" rtl="1"/>
            <a:r>
              <a:rPr lang="ar-MA" sz="2800" b="1" dirty="0" smtClean="0"/>
              <a:t>	- استعمال الملك العام لأغراض شخصية.</a:t>
            </a:r>
          </a:p>
          <a:p>
            <a:pPr algn="r" rtl="1"/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HRAOUI SAADIA\Desktop\136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HRAOUI SAADIA\Desktop\kba2erk0220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94" y="0"/>
            <a:ext cx="4786314" cy="6858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857240"/>
            <a:ext cx="7615262" cy="1143000"/>
          </a:xfrm>
        </p:spPr>
        <p:txBody>
          <a:bodyPr/>
          <a:lstStyle/>
          <a:p>
            <a:pPr algn="r" rtl="1"/>
            <a:r>
              <a:rPr lang="ar-MA" b="1" u="sng" dirty="0" smtClean="0">
                <a:solidFill>
                  <a:srgbClr val="0070C0"/>
                </a:solidFill>
              </a:rPr>
              <a:t>تحري الحلال واتقاء الشبهات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16387" name="Picture 3" descr="C:\Users\MAHRAOUI SAADIA\Downloads\1703_112153056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096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واجبنا تجاه نعمة المال</a:t>
            </a:r>
            <a:endParaRPr kumimoji="0" lang="fr-FR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r" rtl="1"/>
            <a:r>
              <a:rPr lang="ar-MA" b="1" u="sng" dirty="0" smtClean="0">
                <a:solidFill>
                  <a:srgbClr val="0070C0"/>
                </a:solidFill>
              </a:rPr>
              <a:t>الورع والتعفف</a:t>
            </a:r>
            <a:endParaRPr lang="fr-FR" b="1" u="sng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0719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ar-MA" sz="2800" dirty="0" smtClean="0"/>
          </a:p>
          <a:p>
            <a:pPr>
              <a:buNone/>
            </a:pPr>
            <a:endParaRPr lang="ar-MA" sz="2800" dirty="0" smtClean="0"/>
          </a:p>
          <a:p>
            <a:pPr>
              <a:buNone/>
            </a:pPr>
            <a:endParaRPr lang="ar-MA" sz="2800" dirty="0" smtClean="0"/>
          </a:p>
          <a:p>
            <a:pPr>
              <a:buNone/>
            </a:pPr>
            <a:endParaRPr lang="ar-MA" sz="2800" dirty="0" smtClean="0"/>
          </a:p>
          <a:p>
            <a:pPr>
              <a:buNone/>
            </a:pPr>
            <a:endParaRPr lang="ar-MA" sz="2800" dirty="0" smtClean="0"/>
          </a:p>
          <a:p>
            <a:pPr algn="r" rtl="1"/>
            <a:r>
              <a:rPr lang="ar-MA" sz="2800" dirty="0" smtClean="0"/>
              <a:t>قصة أبي بكرمع غلامه (الكهانة).</a:t>
            </a:r>
          </a:p>
          <a:p>
            <a:pPr algn="r" rtl="1"/>
            <a:r>
              <a:rPr lang="ar-MA" sz="2800" dirty="0" smtClean="0"/>
              <a:t>قصة عمر بن الخطاب( المسك).</a:t>
            </a:r>
          </a:p>
          <a:p>
            <a:pPr algn="r" rtl="1"/>
            <a:r>
              <a:rPr lang="ar-MA" sz="2800" dirty="0" smtClean="0"/>
              <a:t>قصة عمر بن عبد العزيز والسراج.</a:t>
            </a:r>
          </a:p>
          <a:p>
            <a:pPr algn="r" rtl="1"/>
            <a:r>
              <a:rPr lang="ar-MA" sz="2800" dirty="0" smtClean="0"/>
              <a:t>أخت بشر الحافي مع الإمام أحمد(من بيتكم يخرج الورع الصادق).</a:t>
            </a:r>
          </a:p>
          <a:p>
            <a:pPr algn="r" rtl="1"/>
            <a:r>
              <a:rPr lang="ar-MA" sz="2800" dirty="0" smtClean="0"/>
              <a:t>قصة والد أبي حنيفة والتفاحة.</a:t>
            </a:r>
          </a:p>
          <a:p>
            <a:pPr algn="r" rtl="1">
              <a:buNone/>
            </a:pP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76438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MA" b="1" u="sng" dirty="0" smtClean="0">
                <a:solidFill>
                  <a:srgbClr val="0070C0"/>
                </a:solidFill>
              </a:rPr>
              <a:t>إظهار النعمة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MAHRAOUI SAADIA\Downloads\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286248" cy="5572140"/>
          </a:xfrm>
          <a:prstGeom prst="rect">
            <a:avLst/>
          </a:prstGeom>
          <a:noFill/>
        </p:spPr>
      </p:pic>
      <p:pic>
        <p:nvPicPr>
          <p:cNvPr id="4" name="Picture 2" descr="C:\Users\MAHRAOUI SAADIA\Desktop\hwaml.com_1382304386_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85860"/>
            <a:ext cx="4857752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MA" b="1" u="sng" dirty="0" smtClean="0">
                <a:solidFill>
                  <a:srgbClr val="0070C0"/>
                </a:solidFill>
              </a:rPr>
              <a:t>شكر المنعم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MAHRAOUI SAADIA\Downloads\tumblr_nc57jrGDHo1r0i07vo6_5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4643438" cy="4929198"/>
          </a:xfrm>
          <a:prstGeom prst="rect">
            <a:avLst/>
          </a:prstGeom>
          <a:noFill/>
        </p:spPr>
      </p:pic>
      <p:pic>
        <p:nvPicPr>
          <p:cNvPr id="5" name="Picture 2" descr="C:\Users\MAHRAOUI SAADIA\Downloads\2488128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450053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MA" b="1" u="sng" dirty="0" smtClean="0">
                <a:solidFill>
                  <a:srgbClr val="0070C0"/>
                </a:solidFill>
              </a:rPr>
              <a:t>البذل والعطاء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MAHRAOUI SAADIA\Downloads\التقاط2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643050"/>
            <a:ext cx="3048787" cy="4428000"/>
          </a:xfrm>
          <a:prstGeom prst="rect">
            <a:avLst/>
          </a:prstGeom>
          <a:noFill/>
        </p:spPr>
      </p:pic>
      <p:pic>
        <p:nvPicPr>
          <p:cNvPr id="7171" name="Picture 3" descr="C:\Users\MAHRAOUI SAADIA\Downloads\الصدقات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2857488" cy="4429156"/>
          </a:xfrm>
          <a:prstGeom prst="rect">
            <a:avLst/>
          </a:prstGeom>
          <a:noFill/>
        </p:spPr>
      </p:pic>
      <p:pic>
        <p:nvPicPr>
          <p:cNvPr id="4098" name="Picture 2" descr="C:\Users\MAHRAOUI SAADIA\Downloads\254945_504477116249888_1890524889_n891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643050"/>
            <a:ext cx="307183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>
            <a:normAutofit/>
          </a:bodyPr>
          <a:lstStyle/>
          <a:p>
            <a:r>
              <a:rPr lang="ar-MA" sz="48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الرفق والسماحة</a:t>
            </a:r>
            <a:endParaRPr lang="fr-FR" sz="48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r-FR" dirty="0"/>
          </a:p>
        </p:txBody>
      </p:sp>
      <p:pic>
        <p:nvPicPr>
          <p:cNvPr id="1026" name="Picture 2" descr="C:\Users\MAHRAOUI SAADIA\Downloads\s_c-00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9"/>
            <a:ext cx="4714876" cy="5500701"/>
          </a:xfrm>
          <a:prstGeom prst="rect">
            <a:avLst/>
          </a:prstGeom>
          <a:noFill/>
        </p:spPr>
      </p:pic>
      <p:pic>
        <p:nvPicPr>
          <p:cNvPr id="1028" name="Picture 4" descr="C:\Users\MAHRAOUI SAADIA\Download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357297"/>
            <a:ext cx="4429124" cy="5500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MA" b="1" u="sng" dirty="0" smtClean="0">
                <a:solidFill>
                  <a:srgbClr val="0070C0"/>
                </a:solidFill>
              </a:rPr>
              <a:t>الرضا والصبر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MAHRAOUI SAADIA\Downloads\183312041a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4786314" cy="5209774"/>
          </a:xfrm>
          <a:prstGeom prst="rect">
            <a:avLst/>
          </a:prstGeom>
          <a:noFill/>
        </p:spPr>
      </p:pic>
      <p:pic>
        <p:nvPicPr>
          <p:cNvPr id="2050" name="Picture 2" descr="C:\Users\MAHRAOUI SAADIA\Desktop\00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571612"/>
            <a:ext cx="4357687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/>
          <a:lstStyle/>
          <a:p>
            <a:r>
              <a:rPr lang="ar-MA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اللجوء </a:t>
            </a:r>
            <a:r>
              <a:rPr lang="ar-MA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الى</a:t>
            </a:r>
            <a:r>
              <a:rPr lang="ar-MA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الله في طلب الرزق</a:t>
            </a:r>
            <a:endParaRPr lang="fr-FR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MAHRAOUI SAADIA\Desktop\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98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 descr="C:\Users\MAHRAOUI SAADIA\Downloads\1316277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b="1" u="sng" dirty="0" smtClean="0">
                <a:solidFill>
                  <a:srgbClr val="FF0000"/>
                </a:solidFill>
              </a:rPr>
              <a:t>مفهوم المال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ar-MA" b="1" dirty="0" smtClean="0"/>
              <a:t>كل ما له قيمة، ويمكن حيازته، والانتفاع به.</a:t>
            </a:r>
          </a:p>
          <a:p>
            <a:pPr>
              <a:buNone/>
            </a:pPr>
            <a:endParaRPr lang="fr-FR" b="1" dirty="0"/>
          </a:p>
        </p:txBody>
      </p:sp>
      <p:pic>
        <p:nvPicPr>
          <p:cNvPr id="1026" name="Picture 2" descr="C:\Users\MAHRAOUI SAADIA\Downloads\2014-06-19-bigstockTheLoveOfMoney302143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3"/>
            <a:ext cx="9144000" cy="421481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500166" y="4143380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ar-MA" sz="2400" b="1" dirty="0" smtClean="0"/>
              <a:t>سمي المال مالا لميل القلوب إليه.</a:t>
            </a:r>
            <a:r>
              <a:rPr lang="fr-FR" sz="2400" b="1" dirty="0" smtClean="0"/>
              <a:t>:</a:t>
            </a:r>
            <a:r>
              <a:rPr lang="ar-MA" sz="2400" b="1" dirty="0" smtClean="0"/>
              <a:t>يقول سفيان الثوري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b="1" u="sng" dirty="0" smtClean="0">
                <a:solidFill>
                  <a:srgbClr val="FF0000"/>
                </a:solidFill>
              </a:rPr>
              <a:t>المال في القرآن والسنة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5168905"/>
          </a:xfrm>
        </p:spPr>
        <p:txBody>
          <a:bodyPr>
            <a:normAutofit fontScale="925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ذكر لفظ المال في القرآن 86 مرة، مفردا وجمعا،معرفا ونكرة،مضافا ومنقطعا عن الإضافة.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اهتمت السنة بالمال، فذكره الرسول صلى الله عليه وسلم في عدة أحاديث.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يقول ابن المسيب </a:t>
            </a:r>
            <a:r>
              <a:rPr lang="ar-MA" b="1" dirty="0" smtClean="0">
                <a:sym typeface="Wingdings" pitchFamily="2" charset="2"/>
              </a:rPr>
              <a:t>(لاخيرفيمن لايريد جمع المال من حله، يعطي منه حقه، ويصل به رحمه، ويكف به وجهه عن الناس).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>
                <a:sym typeface="Wingdings" pitchFamily="2" charset="2"/>
              </a:rPr>
              <a:t>قيل لأحد الحكماء(العلماء أفضل أم الأغنياء؟ قال</a:t>
            </a:r>
            <a:r>
              <a:rPr lang="fr-FR" b="1" dirty="0" smtClean="0">
                <a:sym typeface="Wingdings" pitchFamily="2" charset="2"/>
              </a:rPr>
              <a:t>:</a:t>
            </a:r>
            <a:r>
              <a:rPr lang="ar-MA" b="1" dirty="0" smtClean="0">
                <a:sym typeface="Wingdings" pitchFamily="2" charset="2"/>
              </a:rPr>
              <a:t>العلماء، فقيل له</a:t>
            </a:r>
            <a:r>
              <a:rPr lang="fr-FR" b="1" dirty="0" smtClean="0">
                <a:sym typeface="Wingdings" pitchFamily="2" charset="2"/>
              </a:rPr>
              <a:t>:</a:t>
            </a:r>
            <a:r>
              <a:rPr lang="ar-MA" b="1" dirty="0" smtClean="0">
                <a:sym typeface="Wingdings" pitchFamily="2" charset="2"/>
              </a:rPr>
              <a:t>فما بال العلماء بأبواب الأغنياء أكثر من الأغنياء بأبواب العلماء؟ قال</a:t>
            </a:r>
            <a:r>
              <a:rPr lang="fr-FR" b="1" dirty="0" smtClean="0">
                <a:sym typeface="Wingdings" pitchFamily="2" charset="2"/>
              </a:rPr>
              <a:t>:</a:t>
            </a:r>
            <a:r>
              <a:rPr lang="ar-MA" b="1" dirty="0" smtClean="0">
                <a:sym typeface="Wingdings" pitchFamily="2" charset="2"/>
              </a:rPr>
              <a:t>لمعرفة العلماء بفضل الغنى وجهل الأغنياء بفضل العلم.) </a:t>
            </a:r>
          </a:p>
          <a:p>
            <a:pPr algn="just" rtl="1">
              <a:buNone/>
            </a:pPr>
            <a:endParaRPr lang="ar-M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b="1" u="sng" dirty="0" smtClean="0">
                <a:solidFill>
                  <a:srgbClr val="FF0000"/>
                </a:solidFill>
              </a:rPr>
              <a:t>أهمية المال في الإسلام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ar-MA" dirty="0" smtClean="0"/>
              <a:t>نسبة المال إلى الله عز وجل.</a:t>
            </a:r>
          </a:p>
          <a:p>
            <a:pPr algn="r" rtl="1"/>
            <a:endParaRPr lang="ar-MA" dirty="0" smtClean="0"/>
          </a:p>
        </p:txBody>
      </p:sp>
      <p:pic>
        <p:nvPicPr>
          <p:cNvPr id="2050" name="Picture 2" descr="C:\Users\MAHRAOUI SAADIA\Downloads\55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71678"/>
            <a:ext cx="4714876" cy="478632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2071678"/>
            <a:ext cx="45529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u="sng" dirty="0" smtClean="0">
                <a:solidFill>
                  <a:srgbClr val="FF0000"/>
                </a:solidFill>
              </a:rPr>
              <a:t>أهمية المال في الإسلام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MA" b="1" dirty="0" smtClean="0"/>
              <a:t>المال قوام الحياة</a:t>
            </a:r>
            <a:endParaRPr lang="fr-FR" b="1" dirty="0"/>
          </a:p>
        </p:txBody>
      </p:sp>
      <p:pic>
        <p:nvPicPr>
          <p:cNvPr id="5128" name="Picture 8" descr="C:\Users\MAHRAOUI SAADIA\Downloads\4_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9144000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MA" dirty="0" smtClean="0"/>
              <a:t>وصف المال في القرآن بأنه خير وزينة.</a:t>
            </a:r>
          </a:p>
          <a:p>
            <a:pPr algn="r"/>
            <a:endParaRPr lang="fr-FR" dirty="0"/>
          </a:p>
        </p:txBody>
      </p:sp>
      <p:pic>
        <p:nvPicPr>
          <p:cNvPr id="4" name="Picture 3" descr="C:\Users\MAHRAOUI SAADIA\Downloads\100-surah-ad-adiyat-the-courser-9-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9144000" cy="1714512"/>
          </a:xfrm>
          <a:prstGeom prst="rect">
            <a:avLst/>
          </a:prstGeom>
          <a:noFill/>
        </p:spPr>
      </p:pic>
      <p:pic>
        <p:nvPicPr>
          <p:cNvPr id="3074" name="Picture 2" descr="C:\Users\MAHRAOUI SAADIA\Downloads\say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31"/>
            <a:ext cx="9144000" cy="2428869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MA" b="1" u="sng" dirty="0" smtClean="0">
                <a:solidFill>
                  <a:srgbClr val="FF0000"/>
                </a:solidFill>
              </a:rPr>
              <a:t>أهمية المال في الإسلام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عمر\9d4ec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71612"/>
            <a:ext cx="8472518" cy="5072098"/>
          </a:xfrm>
        </p:spPr>
        <p:txBody>
          <a:bodyPr/>
          <a:lstStyle/>
          <a:p>
            <a:pPr algn="r" rtl="1"/>
            <a:r>
              <a:rPr lang="ar-MA" dirty="0" smtClean="0"/>
              <a:t>مدح النبي صلى الله عليه وسلم المال .</a:t>
            </a:r>
          </a:p>
          <a:p>
            <a:pPr algn="r" rtl="1"/>
            <a:endParaRPr lang="ar-MA" dirty="0" smtClean="0"/>
          </a:p>
          <a:p>
            <a:pPr algn="r" rtl="1"/>
            <a:endParaRPr lang="ar-MA" dirty="0" smtClean="0"/>
          </a:p>
          <a:p>
            <a:pPr algn="r" rtl="1"/>
            <a:endParaRPr lang="ar-MA" dirty="0" smtClean="0"/>
          </a:p>
          <a:p>
            <a:pPr algn="r" rtl="1"/>
            <a:endParaRPr lang="ar-MA" dirty="0" smtClean="0"/>
          </a:p>
          <a:p>
            <a:pPr algn="r" rtl="1"/>
            <a:r>
              <a:rPr lang="ar-MA" dirty="0" smtClean="0"/>
              <a:t>يقول ابن القيم </a:t>
            </a:r>
            <a:r>
              <a:rPr lang="fr-FR" dirty="0" smtClean="0"/>
              <a:t>:</a:t>
            </a:r>
            <a:r>
              <a:rPr lang="ar-MA" dirty="0" smtClean="0"/>
              <a:t>(متى كان المال في يدك وليس في قلبك لم يضرك ولو كثر،ومتى كان في قلبك ضرك ولو لم يكن في يدك منه شيء.)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0" y="2214554"/>
            <a:ext cx="9144000" cy="1950807"/>
          </a:xfrm>
          <a:prstGeom prst="roundRect">
            <a:avLst>
              <a:gd name="adj" fmla="val 7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buNone/>
            </a:pPr>
            <a:r>
              <a:rPr lang="ar-MA" sz="4400" dirty="0" smtClean="0"/>
              <a:t>        ( نعم المال الصالح للمرء الصالح )</a:t>
            </a:r>
          </a:p>
          <a:p>
            <a:pPr algn="r" rtl="1">
              <a:buNone/>
            </a:pPr>
            <a:r>
              <a:rPr lang="ar-MA" sz="4400" dirty="0" smtClean="0"/>
              <a:t>                                     </a:t>
            </a:r>
            <a:r>
              <a:rPr lang="ar-MA" sz="2000" dirty="0" smtClean="0"/>
              <a:t>رواه أحمد </a:t>
            </a:r>
            <a:r>
              <a:rPr lang="ar-MA" sz="2000" dirty="0" err="1" smtClean="0"/>
              <a:t>و</a:t>
            </a:r>
            <a:r>
              <a:rPr lang="ar-MA" sz="2000" dirty="0" smtClean="0"/>
              <a:t> صححه </a:t>
            </a:r>
            <a:r>
              <a:rPr lang="ar-MA" sz="2000" dirty="0" err="1" smtClean="0"/>
              <a:t>الالباني</a:t>
            </a:r>
            <a:r>
              <a:rPr lang="ar-MA" sz="2000" dirty="0" smtClean="0"/>
              <a:t> 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ar-MA" b="1" u="sng" dirty="0" smtClean="0">
                <a:solidFill>
                  <a:srgbClr val="FF0000"/>
                </a:solidFill>
              </a:rPr>
              <a:t>أهمية المال في الإسلام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2826</TotalTime>
  <Words>807</Words>
  <Application>Microsoft Office PowerPoint</Application>
  <PresentationFormat>Affichage à l'écran (4:3)</PresentationFormat>
  <Paragraphs>93</Paragraphs>
  <Slides>39</Slides>
  <Notes>3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Diapositive 1</vt:lpstr>
      <vt:lpstr>Diapositive 2</vt:lpstr>
      <vt:lpstr>Diapositive 3</vt:lpstr>
      <vt:lpstr>مفهوم المال</vt:lpstr>
      <vt:lpstr>المال في القرآن والسنة</vt:lpstr>
      <vt:lpstr>أهمية المال في الإسلام</vt:lpstr>
      <vt:lpstr>أهمية المال في الإسلام</vt:lpstr>
      <vt:lpstr>أهمية المال في الإسلام</vt:lpstr>
      <vt:lpstr>أهمية المال في الإسلام</vt:lpstr>
      <vt:lpstr>أهمية المال في الإسلام</vt:lpstr>
      <vt:lpstr>أهمية المال في الإسلام</vt:lpstr>
      <vt:lpstr>خطورة المال الحرام</vt:lpstr>
      <vt:lpstr>Diapositive 13</vt:lpstr>
      <vt:lpstr>Diapositive 14</vt:lpstr>
      <vt:lpstr>Diapositive 15</vt:lpstr>
      <vt:lpstr>حكم وعقوبة الربا</vt:lpstr>
      <vt:lpstr>Diapositive 17</vt:lpstr>
      <vt:lpstr>Diapositive 18</vt:lpstr>
      <vt:lpstr>Diapositive 19</vt:lpstr>
      <vt:lpstr>Diapositive 20</vt:lpstr>
      <vt:lpstr>Diapositive 21</vt:lpstr>
      <vt:lpstr>لماذا تشدد الإسلام في شأن الربا ؟</vt:lpstr>
      <vt:lpstr>الغش والتدليس:</vt:lpstr>
      <vt:lpstr>Diapositive 24</vt:lpstr>
      <vt:lpstr>Diapositive 25</vt:lpstr>
      <vt:lpstr>الرشوة:</vt:lpstr>
      <vt:lpstr>Diapositive 27</vt:lpstr>
      <vt:lpstr>استحلال المال العام:</vt:lpstr>
      <vt:lpstr>Diapositive 29</vt:lpstr>
      <vt:lpstr>Diapositive 30</vt:lpstr>
      <vt:lpstr>تحري الحلال واتقاء الشبهات</vt:lpstr>
      <vt:lpstr>الورع والتعفف</vt:lpstr>
      <vt:lpstr>إظهار النعمة</vt:lpstr>
      <vt:lpstr>شكر المنعم</vt:lpstr>
      <vt:lpstr>البذل والعطاء</vt:lpstr>
      <vt:lpstr>الرفق والسماحة</vt:lpstr>
      <vt:lpstr>الرضا والصبر</vt:lpstr>
      <vt:lpstr>اللجوء الى الله في طلب الرزق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MAHRAOUI SAADIA</dc:creator>
  <cp:lastModifiedBy>Hp</cp:lastModifiedBy>
  <cp:revision>243</cp:revision>
  <dcterms:created xsi:type="dcterms:W3CDTF">2016-10-03T10:54:28Z</dcterms:created>
  <dcterms:modified xsi:type="dcterms:W3CDTF">2016-10-15T14:53:27Z</dcterms:modified>
</cp:coreProperties>
</file>