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84" r:id="rId9"/>
    <p:sldId id="304" r:id="rId10"/>
    <p:sldId id="263" r:id="rId11"/>
    <p:sldId id="267" r:id="rId12"/>
    <p:sldId id="266" r:id="rId13"/>
    <p:sldId id="268" r:id="rId14"/>
    <p:sldId id="269" r:id="rId15"/>
    <p:sldId id="270" r:id="rId16"/>
    <p:sldId id="271" r:id="rId17"/>
    <p:sldId id="305" r:id="rId18"/>
    <p:sldId id="272" r:id="rId19"/>
    <p:sldId id="273" r:id="rId20"/>
    <p:sldId id="274" r:id="rId21"/>
    <p:sldId id="275" r:id="rId22"/>
    <p:sldId id="276" r:id="rId23"/>
    <p:sldId id="277" r:id="rId24"/>
    <p:sldId id="278" r:id="rId25"/>
    <p:sldId id="279" r:id="rId26"/>
    <p:sldId id="280" r:id="rId27"/>
    <p:sldId id="281" r:id="rId28"/>
    <p:sldId id="295" r:id="rId29"/>
    <p:sldId id="282" r:id="rId30"/>
    <p:sldId id="285" r:id="rId31"/>
    <p:sldId id="286" r:id="rId32"/>
    <p:sldId id="287" r:id="rId33"/>
    <p:sldId id="300" r:id="rId34"/>
    <p:sldId id="288" r:id="rId35"/>
    <p:sldId id="291" r:id="rId36"/>
    <p:sldId id="292" r:id="rId37"/>
    <p:sldId id="290" r:id="rId38"/>
    <p:sldId id="301" r:id="rId39"/>
    <p:sldId id="293" r:id="rId40"/>
    <p:sldId id="296" r:id="rId41"/>
    <p:sldId id="298" r:id="rId42"/>
    <p:sldId id="299" r:id="rId43"/>
    <p:sldId id="303"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2D"/>
    <a:srgbClr val="FF470D"/>
    <a:srgbClr val="FF7A5B"/>
    <a:srgbClr val="009900"/>
    <a:srgbClr val="66FF33"/>
    <a:srgbClr val="660033"/>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342329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421856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284002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310738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140864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51424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262490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124025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287082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265405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15F8835-7347-4861-8CF8-BAD914DF7A92}" type="datetimeFigureOut">
              <a:rPr lang="fr-FR" smtClean="0"/>
              <a:pPr/>
              <a:t>19/08/2011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45639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F8835-7347-4861-8CF8-BAD914DF7A92}" type="datetimeFigureOut">
              <a:rPr lang="fr-FR" smtClean="0"/>
              <a:pPr/>
              <a:t>19/08/2011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84FE9-7849-4890-B511-99B2F3F5D6D1}" type="slidenum">
              <a:rPr lang="fr-FR" smtClean="0"/>
              <a:pPr/>
              <a:t>‹N°›</a:t>
            </a:fld>
            <a:endParaRPr lang="fr-FR"/>
          </a:p>
        </p:txBody>
      </p:sp>
    </p:spTree>
    <p:extLst>
      <p:ext uri="{BB962C8B-B14F-4D97-AF65-F5344CB8AC3E}">
        <p14:creationId xmlns="" xmlns:p14="http://schemas.microsoft.com/office/powerpoint/2010/main" val="349601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rot="20984427">
            <a:off x="1831259" y="3606601"/>
            <a:ext cx="575510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MA"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كوني عفيفة</a:t>
            </a:r>
            <a:endParaRPr lang="fr-F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9622" y="0"/>
            <a:ext cx="1514378" cy="120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429388" y="6021288"/>
            <a:ext cx="267911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rtl="1"/>
            <a:r>
              <a:rPr lang="ar-MA" sz="2000" b="1" dirty="0" smtClean="0">
                <a:ln w="10541" cmpd="sng">
                  <a:solidFill>
                    <a:schemeClr val="tx1"/>
                  </a:solidFill>
                  <a:prstDash val="solid"/>
                </a:ln>
                <a:solidFill>
                  <a:schemeClr val="tx1"/>
                </a:solidFill>
              </a:rPr>
              <a:t>09 جمادى الثانية 1437 هـ</a:t>
            </a:r>
          </a:p>
          <a:p>
            <a:pPr algn="ctr" rtl="1"/>
            <a:r>
              <a:rPr lang="ar-MA" sz="2000" b="1" dirty="0" smtClean="0">
                <a:ln w="10541" cmpd="sng">
                  <a:solidFill>
                    <a:schemeClr val="tx1"/>
                  </a:solidFill>
                  <a:prstDash val="solid"/>
                </a:ln>
                <a:solidFill>
                  <a:schemeClr val="tx1"/>
                </a:solidFill>
              </a:rPr>
              <a:t>19 مارس 2016 م</a:t>
            </a:r>
            <a:endParaRPr lang="fr-FR" sz="2000" b="1" cap="none" spc="0" dirty="0">
              <a:ln w="10541" cmpd="sng">
                <a:solidFill>
                  <a:schemeClr val="tx1"/>
                </a:solidFill>
                <a:prstDash val="solid"/>
              </a:ln>
              <a:solidFill>
                <a:schemeClr val="tx1"/>
              </a:solidFill>
              <a:effectLst/>
            </a:endParaRPr>
          </a:p>
        </p:txBody>
      </p:sp>
    </p:spTree>
    <p:extLst>
      <p:ext uri="{BB962C8B-B14F-4D97-AF65-F5344CB8AC3E}">
        <p14:creationId xmlns="" xmlns:p14="http://schemas.microsoft.com/office/powerpoint/2010/main" val="3907195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67544" y="1046177"/>
            <a:ext cx="8229600" cy="4525963"/>
          </a:xfrm>
        </p:spPr>
        <p:txBody>
          <a:bodyPr/>
          <a:lstStyle/>
          <a:p>
            <a:pPr algn="just" rtl="1">
              <a:buFont typeface="Wingdings" pitchFamily="2" charset="2"/>
              <a:buChar char="ü"/>
            </a:pPr>
            <a:r>
              <a:rPr lang="ar-MA" b="1" u="sng" dirty="0" smtClean="0"/>
              <a:t> عدم التطلع لما في أيدي الناس.</a:t>
            </a:r>
            <a:endParaRPr lang="fr-FR" b="1" u="sng" dirty="0"/>
          </a:p>
        </p:txBody>
      </p:sp>
      <p:pic>
        <p:nvPicPr>
          <p:cNvPr id="717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378" t="41052" r="14150" b="36501"/>
          <a:stretch/>
        </p:blipFill>
        <p:spPr bwMode="auto">
          <a:xfrm>
            <a:off x="70225" y="1872481"/>
            <a:ext cx="9073775" cy="2413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3" descr="C:\Users\Aziz\Desktop\العفاف\alafa - Copie.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286256"/>
            <a:ext cx="9144000" cy="257174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46699" y="4514344"/>
            <a:ext cx="4023858" cy="2308324"/>
          </a:xfrm>
          <a:prstGeom prst="rect">
            <a:avLst/>
          </a:prstGeom>
          <a:noFill/>
        </p:spPr>
        <p:txBody>
          <a:bodyPr wrap="none" lIns="91440" tIns="45720" rIns="91440" bIns="45720">
            <a:spAutoFit/>
          </a:bodyPr>
          <a:lstStyle/>
          <a:p>
            <a:pPr algn="ctr" rtl="1"/>
            <a:r>
              <a:rPr lang="ar-M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«ما فتح إنسان على نفسه</a:t>
            </a:r>
          </a:p>
          <a:p>
            <a:pPr algn="ctr" rtl="1"/>
            <a:r>
              <a:rPr lang="ar-M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باب مسألة</a:t>
            </a:r>
          </a:p>
          <a:p>
            <a:pPr algn="ctr" rtl="1"/>
            <a:r>
              <a:rPr lang="ar-M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إلا فتح الله عليه باب فقر»</a:t>
            </a:r>
          </a:p>
          <a:p>
            <a:pPr algn="ctr" rtl="1"/>
            <a:r>
              <a:rPr lang="ar-M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رواه الترمذي</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itre 5"/>
          <p:cNvSpPr>
            <a:spLocks noGrp="1"/>
          </p:cNvSpPr>
          <p:nvPr>
            <p:ph type="title"/>
          </p:nvPr>
        </p:nvSpPr>
        <p:spPr>
          <a:xfrm>
            <a:off x="428596" y="0"/>
            <a:ext cx="8229600" cy="1143000"/>
          </a:xfrm>
        </p:spPr>
        <p:txBody>
          <a:bodyPr/>
          <a:lstStyle/>
          <a:p>
            <a:pPr rtl="1"/>
            <a:r>
              <a:rPr lang="ar-MA" b="1" dirty="0" smtClean="0">
                <a:solidFill>
                  <a:srgbClr val="C00000"/>
                </a:solidFill>
              </a:rPr>
              <a:t>من صور العفة في المال</a:t>
            </a:r>
            <a:endParaRPr lang="fr-FR" b="1" dirty="0">
              <a:solidFill>
                <a:srgbClr val="C00000"/>
              </a:solidFill>
            </a:endParaRPr>
          </a:p>
        </p:txBody>
      </p:sp>
    </p:spTree>
    <p:extLst>
      <p:ext uri="{BB962C8B-B14F-4D97-AF65-F5344CB8AC3E}">
        <p14:creationId xmlns="" xmlns:p14="http://schemas.microsoft.com/office/powerpoint/2010/main" val="20412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4)">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ppt_x"/>
                                          </p:val>
                                        </p:tav>
                                        <p:tav tm="100000">
                                          <p:val>
                                            <p:strVal val="#ppt_x"/>
                                          </p:val>
                                        </p:tav>
                                      </p:tavLst>
                                    </p:anim>
                                    <p:anim calcmode="lin" valueType="num">
                                      <p:cBhvr additive="base">
                                        <p:cTn id="18" dur="500" fill="hold"/>
                                        <p:tgtEl>
                                          <p:spTgt spid="717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267" name="Picture 3" descr="C:\Users\Aziz\Desktop\العفاف\4..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242" y="4370"/>
            <a:ext cx="9123398" cy="68536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3624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67544" y="260648"/>
            <a:ext cx="8229600" cy="6311624"/>
          </a:xfrm>
        </p:spPr>
        <p:txBody>
          <a:bodyPr/>
          <a:lstStyle/>
          <a:p>
            <a:pPr marL="0" indent="0" algn="just" rtl="1">
              <a:buFontTx/>
              <a:buChar char="-"/>
            </a:pPr>
            <a:r>
              <a:rPr lang="ar-MA" b="1" dirty="0" smtClean="0"/>
              <a:t> أمر أولياء اليتيم بالتعفف عن ماله :</a:t>
            </a:r>
            <a:endParaRPr lang="fr-FR" b="1" dirty="0" smtClean="0"/>
          </a:p>
          <a:p>
            <a:pPr marL="0" indent="0" algn="just" rtl="1">
              <a:buFontTx/>
              <a:buChar char="-"/>
            </a:pPr>
            <a:endParaRPr lang="fr-FR" b="1" dirty="0" smtClean="0"/>
          </a:p>
          <a:p>
            <a:pPr marL="0" indent="0" algn="just" rtl="1">
              <a:buFontTx/>
              <a:buChar char="-"/>
            </a:pPr>
            <a:endParaRPr lang="fr-FR" b="1" dirty="0" smtClean="0"/>
          </a:p>
          <a:p>
            <a:pPr marL="0" indent="0" algn="just" rtl="1">
              <a:buFontTx/>
              <a:buChar char="-"/>
            </a:pPr>
            <a:endParaRPr lang="fr-FR" b="1" dirty="0" smtClean="0"/>
          </a:p>
          <a:p>
            <a:pPr marL="0" indent="0" algn="just" rtl="1">
              <a:buFontTx/>
              <a:buChar char="-"/>
            </a:pPr>
            <a:endParaRPr lang="fr-FR" b="1" dirty="0" smtClean="0"/>
          </a:p>
          <a:p>
            <a:pPr marL="0" indent="0" algn="just" rtl="1">
              <a:buFontTx/>
              <a:buChar char="-"/>
            </a:pPr>
            <a:endParaRPr lang="fr-FR" b="1" dirty="0" smtClean="0"/>
          </a:p>
          <a:p>
            <a:pPr marL="0" indent="0" algn="just" rtl="1">
              <a:buFontTx/>
              <a:buChar char="-"/>
            </a:pPr>
            <a:endParaRPr lang="fr-FR" b="1" dirty="0" smtClean="0"/>
          </a:p>
          <a:p>
            <a:pPr marL="0" indent="0" algn="just" rtl="1">
              <a:buFontTx/>
              <a:buChar char="-"/>
            </a:pPr>
            <a:endParaRPr lang="fr-FR" b="1" dirty="0" smtClean="0"/>
          </a:p>
          <a:p>
            <a:pPr marL="0" indent="0" algn="just" rtl="1">
              <a:buFontTx/>
              <a:buChar char="-"/>
            </a:pPr>
            <a:endParaRPr lang="fr-FR" b="1" dirty="0" smtClean="0"/>
          </a:p>
          <a:p>
            <a:pPr marL="0" indent="0" algn="just" rtl="1">
              <a:buNone/>
            </a:pPr>
            <a:r>
              <a:rPr lang="ar-MA" b="1" dirty="0" smtClean="0"/>
              <a:t>- قال الشعبي : </a:t>
            </a:r>
            <a:r>
              <a:rPr lang="ar-MA" b="1" dirty="0" smtClean="0">
                <a:solidFill>
                  <a:srgbClr val="C00000"/>
                </a:solidFill>
              </a:rPr>
              <a:t>(و هو عليه كالميتة </a:t>
            </a:r>
            <a:r>
              <a:rPr lang="ar-MA" b="1" dirty="0" err="1" smtClean="0">
                <a:solidFill>
                  <a:srgbClr val="C00000"/>
                </a:solidFill>
              </a:rPr>
              <a:t>و</a:t>
            </a:r>
            <a:r>
              <a:rPr lang="ar-MA" b="1" dirty="0" smtClean="0">
                <a:solidFill>
                  <a:srgbClr val="C00000"/>
                </a:solidFill>
              </a:rPr>
              <a:t> الخمر) </a:t>
            </a:r>
            <a:r>
              <a:rPr lang="ar-MA" b="1" dirty="0" smtClean="0"/>
              <a:t>تفسير بن كثير.</a:t>
            </a:r>
            <a:endParaRPr lang="fr-FR" b="1" dirty="0" smtClean="0"/>
          </a:p>
        </p:txBody>
      </p:sp>
      <p:pic>
        <p:nvPicPr>
          <p:cNvPr id="10243" name="Picture 3" descr="C:\Users\Aziz\Desktop\العفاف\1377356569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80727"/>
            <a:ext cx="9144000" cy="43770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643174" y="2317616"/>
            <a:ext cx="3435556" cy="1754326"/>
          </a:xfrm>
          <a:prstGeom prst="rect">
            <a:avLst/>
          </a:prstGeom>
          <a:noFill/>
        </p:spPr>
        <p:txBody>
          <a:bodyPr wrap="none" lIns="91440" tIns="45720" rIns="91440" bIns="45720">
            <a:spAutoFit/>
          </a:bodyPr>
          <a:lstStyle/>
          <a:p>
            <a:pPr algn="ctr" rtl="1"/>
            <a:r>
              <a:rPr lang="ar-M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 من كان غنيا</a:t>
            </a:r>
          </a:p>
          <a:p>
            <a:pPr algn="ctr" rtl="1"/>
            <a:r>
              <a:rPr lang="ar-M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فليستعفف</a:t>
            </a:r>
            <a:endParaRPr lang="fr-F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21073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p:cTn id="17" dur="500" fill="hold"/>
                                        <p:tgtEl>
                                          <p:spTgt spid="10243"/>
                                        </p:tgtEl>
                                        <p:attrNameLst>
                                          <p:attrName>ppt_w</p:attrName>
                                        </p:attrNameLst>
                                      </p:cBhvr>
                                      <p:tavLst>
                                        <p:tav tm="0">
                                          <p:val>
                                            <p:fltVal val="0"/>
                                          </p:val>
                                        </p:tav>
                                        <p:tav tm="100000">
                                          <p:val>
                                            <p:strVal val="#ppt_w"/>
                                          </p:val>
                                        </p:tav>
                                      </p:tavLst>
                                    </p:anim>
                                    <p:anim calcmode="lin" valueType="num">
                                      <p:cBhvr>
                                        <p:cTn id="18" dur="500" fill="hold"/>
                                        <p:tgtEl>
                                          <p:spTgt spid="10243"/>
                                        </p:tgtEl>
                                        <p:attrNameLst>
                                          <p:attrName>ppt_h</p:attrName>
                                        </p:attrNameLst>
                                      </p:cBhvr>
                                      <p:tavLst>
                                        <p:tav tm="0">
                                          <p:val>
                                            <p:fltVal val="0"/>
                                          </p:val>
                                        </p:tav>
                                        <p:tav tm="100000">
                                          <p:val>
                                            <p:strVal val="#ppt_h"/>
                                          </p:val>
                                        </p:tav>
                                      </p:tavLst>
                                    </p:anim>
                                    <p:animEffect transition="in" filter="fade">
                                      <p:cBhvr>
                                        <p:cTn id="19" dur="500"/>
                                        <p:tgtEl>
                                          <p:spTgt spid="10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arn(inHorizontal)">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974739"/>
            <a:ext cx="8229600" cy="4525963"/>
          </a:xfrm>
        </p:spPr>
        <p:txBody>
          <a:bodyPr/>
          <a:lstStyle/>
          <a:p>
            <a:pPr algn="just" rtl="1">
              <a:buFontTx/>
              <a:buChar char="-"/>
            </a:pPr>
            <a:r>
              <a:rPr lang="ar-MA" b="1" dirty="0" smtClean="0"/>
              <a:t>قال أعرابي لأهل البصرة : من سيد هذه القرية ؟ قالوا : الحسن، قال بم سادهم ؟ قالوا : احتاج الناس إلى علمه     </a:t>
            </a:r>
            <a:r>
              <a:rPr lang="ar-MA" b="1" dirty="0" err="1" smtClean="0"/>
              <a:t>و</a:t>
            </a:r>
            <a:r>
              <a:rPr lang="ar-MA" b="1" dirty="0" smtClean="0"/>
              <a:t> استغنى هو عن دنياهم.</a:t>
            </a:r>
          </a:p>
          <a:p>
            <a:pPr algn="just" rtl="1">
              <a:buFontTx/>
              <a:buChar char="-"/>
            </a:pPr>
            <a:endParaRPr lang="ar-MA" b="1" dirty="0" smtClean="0"/>
          </a:p>
          <a:p>
            <a:pPr algn="just" rtl="1">
              <a:buFontTx/>
              <a:buChar char="-"/>
            </a:pPr>
            <a:r>
              <a:rPr lang="ar-MA" b="1" dirty="0" smtClean="0"/>
              <a:t>قال أيوب </a:t>
            </a:r>
            <a:r>
              <a:rPr lang="ar-MA" b="1" dirty="0" err="1" smtClean="0"/>
              <a:t>السختياني</a:t>
            </a:r>
            <a:r>
              <a:rPr lang="ar-MA" b="1" dirty="0" smtClean="0"/>
              <a:t> : </a:t>
            </a:r>
            <a:r>
              <a:rPr lang="ar-MA" b="1" dirty="0" smtClean="0">
                <a:solidFill>
                  <a:srgbClr val="C00000"/>
                </a:solidFill>
              </a:rPr>
              <a:t>(لا ينبل الرجل حتى تكون فيه خصلتان : العفة عما في أيدي الناس، </a:t>
            </a:r>
            <a:r>
              <a:rPr lang="ar-MA" b="1" dirty="0" err="1" smtClean="0">
                <a:solidFill>
                  <a:srgbClr val="C00000"/>
                </a:solidFill>
              </a:rPr>
              <a:t>و</a:t>
            </a:r>
            <a:r>
              <a:rPr lang="ar-MA" b="1" dirty="0" smtClean="0">
                <a:solidFill>
                  <a:srgbClr val="C00000"/>
                </a:solidFill>
              </a:rPr>
              <a:t> التجاوز عما يكون منهم)</a:t>
            </a:r>
            <a:r>
              <a:rPr lang="ar-MA" b="1" dirty="0" smtClean="0"/>
              <a:t>.</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357166"/>
            <a:ext cx="8229600" cy="4525963"/>
          </a:xfrm>
        </p:spPr>
        <p:txBody>
          <a:bodyPr/>
          <a:lstStyle/>
          <a:p>
            <a:pPr algn="just" rtl="1">
              <a:buNone/>
            </a:pPr>
            <a:r>
              <a:rPr lang="ar-MA" b="1" u="sng" dirty="0" smtClean="0"/>
              <a:t>من آثار العفة عما في أيدي الناس :</a:t>
            </a:r>
          </a:p>
          <a:p>
            <a:pPr algn="just" rtl="1">
              <a:buNone/>
            </a:pPr>
            <a:r>
              <a:rPr lang="ar-MA" b="1" dirty="0" smtClean="0"/>
              <a:t>1- حب الله عز </a:t>
            </a:r>
            <a:r>
              <a:rPr lang="ar-MA" b="1" dirty="0" err="1" smtClean="0"/>
              <a:t>و</a:t>
            </a:r>
            <a:r>
              <a:rPr lang="ar-MA" b="1" dirty="0" smtClean="0"/>
              <a:t> جل </a:t>
            </a:r>
            <a:r>
              <a:rPr lang="ar-MA" b="1" dirty="0" err="1" smtClean="0"/>
              <a:t>و</a:t>
            </a:r>
            <a:r>
              <a:rPr lang="ar-MA" b="1" dirty="0" smtClean="0"/>
              <a:t> حب الناس:</a:t>
            </a:r>
            <a:endParaRPr lang="fr-FR" b="1" dirty="0"/>
          </a:p>
        </p:txBody>
      </p:sp>
      <p:pic>
        <p:nvPicPr>
          <p:cNvPr id="1028" name="Picture 4" descr="G:\العفاف\brother26.jpg"/>
          <p:cNvPicPr>
            <a:picLocks noChangeAspect="1" noChangeArrowheads="1"/>
          </p:cNvPicPr>
          <p:nvPr/>
        </p:nvPicPr>
        <p:blipFill>
          <a:blip r:embed="rId3" cstate="print"/>
          <a:srcRect/>
          <a:stretch>
            <a:fillRect/>
          </a:stretch>
        </p:blipFill>
        <p:spPr bwMode="auto">
          <a:xfrm>
            <a:off x="35496" y="1714488"/>
            <a:ext cx="9108504" cy="5143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428604"/>
            <a:ext cx="8229600" cy="4525963"/>
          </a:xfrm>
        </p:spPr>
        <p:txBody>
          <a:bodyPr/>
          <a:lstStyle/>
          <a:p>
            <a:pPr algn="just" rtl="1">
              <a:buNone/>
            </a:pPr>
            <a:r>
              <a:rPr lang="ar-MA" b="1" dirty="0" smtClean="0"/>
              <a:t>2- الفوز بالجنة :</a:t>
            </a:r>
            <a:endParaRPr lang="fr-FR" b="1" dirty="0"/>
          </a:p>
        </p:txBody>
      </p:sp>
      <p:pic>
        <p:nvPicPr>
          <p:cNvPr id="1028" name="Picture 4" descr="http://www.albetaqa.com/data/albetaqa/006zohd/jannah/jannah037.jpg"/>
          <p:cNvPicPr>
            <a:picLocks noChangeAspect="1" noChangeArrowheads="1"/>
          </p:cNvPicPr>
          <p:nvPr/>
        </p:nvPicPr>
        <p:blipFill>
          <a:blip r:embed="rId3" cstate="print"/>
          <a:srcRect l="19531"/>
          <a:stretch>
            <a:fillRect/>
          </a:stretch>
        </p:blipFill>
        <p:spPr bwMode="auto">
          <a:xfrm>
            <a:off x="0" y="1142984"/>
            <a:ext cx="9144000" cy="5715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to="" calcmode="lin" valueType="num">
                                      <p:cBhvr>
                                        <p:cTn id="12" dur="1" fill="hold"/>
                                        <p:tgtEl>
                                          <p:spTgt spid="10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71414"/>
            <a:ext cx="8229600" cy="4525963"/>
          </a:xfrm>
        </p:spPr>
        <p:txBody>
          <a:bodyPr/>
          <a:lstStyle/>
          <a:p>
            <a:pPr algn="just" rtl="1">
              <a:buNone/>
            </a:pPr>
            <a:r>
              <a:rPr lang="ar-MA" b="1" dirty="0" smtClean="0"/>
              <a:t>3- كرامة الإنسان :</a:t>
            </a:r>
            <a:endParaRPr lang="fr-FR" b="1" dirty="0"/>
          </a:p>
        </p:txBody>
      </p:sp>
      <p:pic>
        <p:nvPicPr>
          <p:cNvPr id="28675" name="Picture 3" descr="G:\العفاف\Copie de الحسن-البصري_8143.jpg"/>
          <p:cNvPicPr>
            <a:picLocks noChangeAspect="1" noChangeArrowheads="1"/>
          </p:cNvPicPr>
          <p:nvPr/>
        </p:nvPicPr>
        <p:blipFill>
          <a:blip r:embed="rId3" cstate="print"/>
          <a:srcRect/>
          <a:stretch>
            <a:fillRect/>
          </a:stretch>
        </p:blipFill>
        <p:spPr bwMode="auto">
          <a:xfrm>
            <a:off x="1000100" y="571480"/>
            <a:ext cx="6786610" cy="3000396"/>
          </a:xfrm>
          <a:prstGeom prst="rect">
            <a:avLst/>
          </a:prstGeom>
          <a:noFill/>
        </p:spPr>
      </p:pic>
      <p:sp>
        <p:nvSpPr>
          <p:cNvPr id="6" name="Rectangle 5"/>
          <p:cNvSpPr/>
          <p:nvPr/>
        </p:nvSpPr>
        <p:spPr>
          <a:xfrm>
            <a:off x="1906507" y="1428736"/>
            <a:ext cx="5075111" cy="181588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MA" sz="2800" b="1" cap="none" spc="0" dirty="0" smtClean="0">
                <a:ln>
                  <a:solidFill>
                    <a:srgbClr val="00B050"/>
                  </a:solidFill>
                </a:ln>
                <a:solidFill>
                  <a:srgbClr val="00B050"/>
                </a:solidFill>
                <a:effectLst/>
              </a:rPr>
              <a:t>لا تزال كريما على الناس </a:t>
            </a:r>
            <a:r>
              <a:rPr lang="ar-MA" sz="2800" b="1" cap="none" spc="0" dirty="0" err="1" smtClean="0">
                <a:ln>
                  <a:solidFill>
                    <a:srgbClr val="00B050"/>
                  </a:solidFill>
                </a:ln>
                <a:solidFill>
                  <a:srgbClr val="00B050"/>
                </a:solidFill>
                <a:effectLst/>
              </a:rPr>
              <a:t>و</a:t>
            </a:r>
            <a:r>
              <a:rPr lang="ar-MA" sz="2800" b="1" cap="none" spc="0" dirty="0" smtClean="0">
                <a:ln>
                  <a:solidFill>
                    <a:srgbClr val="00B050"/>
                  </a:solidFill>
                </a:ln>
                <a:solidFill>
                  <a:srgbClr val="00B050"/>
                </a:solidFill>
                <a:effectLst/>
              </a:rPr>
              <a:t> لا يزال</a:t>
            </a:r>
          </a:p>
          <a:p>
            <a:pPr algn="ctr" rtl="1"/>
            <a:r>
              <a:rPr lang="ar-MA" sz="2800" b="1" dirty="0" smtClean="0">
                <a:ln>
                  <a:solidFill>
                    <a:srgbClr val="00B050"/>
                  </a:solidFill>
                </a:ln>
                <a:solidFill>
                  <a:srgbClr val="00B050"/>
                </a:solidFill>
              </a:rPr>
              <a:t>الناس </a:t>
            </a:r>
            <a:r>
              <a:rPr lang="ar-MA" sz="2800" b="1" cap="none" spc="0" dirty="0" smtClean="0">
                <a:ln>
                  <a:solidFill>
                    <a:srgbClr val="00B050"/>
                  </a:solidFill>
                </a:ln>
                <a:solidFill>
                  <a:srgbClr val="00B050"/>
                </a:solidFill>
                <a:effectLst/>
              </a:rPr>
              <a:t>يكرمونك مالم </a:t>
            </a:r>
            <a:r>
              <a:rPr lang="ar-MA" sz="2800" b="1" dirty="0" smtClean="0">
                <a:ln>
                  <a:solidFill>
                    <a:srgbClr val="00B050"/>
                  </a:solidFill>
                </a:ln>
                <a:solidFill>
                  <a:srgbClr val="00B050"/>
                </a:solidFill>
              </a:rPr>
              <a:t>تعاط</a:t>
            </a:r>
            <a:r>
              <a:rPr lang="ar-MA" sz="2800" b="1" cap="none" spc="0" dirty="0" smtClean="0">
                <a:ln>
                  <a:solidFill>
                    <a:srgbClr val="00B050"/>
                  </a:solidFill>
                </a:ln>
                <a:solidFill>
                  <a:srgbClr val="00B050"/>
                </a:solidFill>
                <a:effectLst/>
              </a:rPr>
              <a:t> ما في أيديهم،</a:t>
            </a:r>
          </a:p>
          <a:p>
            <a:pPr algn="ctr" rtl="1"/>
            <a:r>
              <a:rPr lang="ar-MA" sz="2800" b="1" dirty="0" smtClean="0">
                <a:ln>
                  <a:solidFill>
                    <a:srgbClr val="00B050"/>
                  </a:solidFill>
                </a:ln>
                <a:solidFill>
                  <a:srgbClr val="00B050"/>
                </a:solidFill>
              </a:rPr>
              <a:t>فإذا فعلت ذلك استخفوا بك</a:t>
            </a:r>
          </a:p>
          <a:p>
            <a:pPr algn="ctr" rtl="1"/>
            <a:r>
              <a:rPr lang="ar-MA" sz="2800" b="1" cap="none" spc="0" dirty="0" smtClean="0">
                <a:ln>
                  <a:solidFill>
                    <a:srgbClr val="00B050"/>
                  </a:solidFill>
                </a:ln>
                <a:solidFill>
                  <a:srgbClr val="00B050"/>
                </a:solidFill>
                <a:effectLst/>
              </a:rPr>
              <a:t>و كرهوا حديثك </a:t>
            </a:r>
            <a:r>
              <a:rPr lang="ar-MA" sz="2800" b="1" cap="none" spc="0" dirty="0" err="1" smtClean="0">
                <a:ln>
                  <a:solidFill>
                    <a:srgbClr val="00B050"/>
                  </a:solidFill>
                </a:ln>
                <a:solidFill>
                  <a:srgbClr val="00B050"/>
                </a:solidFill>
                <a:effectLst/>
              </a:rPr>
              <a:t>و</a:t>
            </a:r>
            <a:r>
              <a:rPr lang="ar-MA" sz="2800" b="1" cap="none" spc="0" dirty="0" smtClean="0">
                <a:ln>
                  <a:solidFill>
                    <a:srgbClr val="00B050"/>
                  </a:solidFill>
                </a:ln>
                <a:solidFill>
                  <a:srgbClr val="00B050"/>
                </a:solidFill>
                <a:effectLst/>
              </a:rPr>
              <a:t> أبغضوك </a:t>
            </a:r>
            <a:endParaRPr lang="fr-FR" sz="2800" b="1" cap="none" spc="0" dirty="0">
              <a:ln>
                <a:solidFill>
                  <a:srgbClr val="00B050"/>
                </a:solidFill>
              </a:ln>
              <a:solidFill>
                <a:srgbClr val="00B050"/>
              </a:solidFill>
              <a:effectLst/>
            </a:endParaRPr>
          </a:p>
        </p:txBody>
      </p:sp>
      <p:sp>
        <p:nvSpPr>
          <p:cNvPr id="7" name="ZoneTexte 6"/>
          <p:cNvSpPr txBox="1"/>
          <p:nvPr/>
        </p:nvSpPr>
        <p:spPr>
          <a:xfrm>
            <a:off x="4286248" y="3714752"/>
            <a:ext cx="4357718" cy="2933760"/>
          </a:xfrm>
          <a:prstGeom prst="rect">
            <a:avLst/>
          </a:prstGeom>
          <a:solidFill>
            <a:srgbClr val="FF5F2D"/>
          </a:solidFill>
          <a:ln w="28575">
            <a:noFill/>
          </a:ln>
        </p:spPr>
        <p:txBody>
          <a:bodyPr wrap="square" rtlCol="0">
            <a:spAutoFit/>
          </a:bodyPr>
          <a:lstStyle/>
          <a:p>
            <a:pPr algn="r" rtl="1">
              <a:buFont typeface="Arial" pitchFamily="34" charset="0"/>
              <a:buChar char="•"/>
            </a:pPr>
            <a:endParaRPr lang="fr-FR" sz="3600" dirty="0" smtClean="0">
              <a:solidFill>
                <a:schemeClr val="bg1"/>
              </a:solidFill>
            </a:endParaRPr>
          </a:p>
          <a:p>
            <a:pPr algn="r" rtl="1">
              <a:buFont typeface="Arial" pitchFamily="34" charset="0"/>
              <a:buChar char="•"/>
            </a:pPr>
            <a:r>
              <a:rPr lang="ar-MA" sz="3600" dirty="0" smtClean="0">
                <a:solidFill>
                  <a:schemeClr val="bg1"/>
                </a:solidFill>
              </a:rPr>
              <a:t>يقول لقمان لابنه : يا بني إياك والسؤال فانه يذهب ماء الحياء من الوجه، وأعظم من ذلك استخفاف الناس بك.</a:t>
            </a:r>
            <a:endParaRPr lang="fr-FR" sz="3600" dirty="0" smtClean="0">
              <a:solidFill>
                <a:schemeClr val="bg1"/>
              </a:solidFill>
            </a:endParaRPr>
          </a:p>
        </p:txBody>
      </p:sp>
      <p:pic>
        <p:nvPicPr>
          <p:cNvPr id="29699" name="Picture 3"/>
          <p:cNvPicPr>
            <a:picLocks noChangeAspect="1" noChangeArrowheads="1"/>
          </p:cNvPicPr>
          <p:nvPr/>
        </p:nvPicPr>
        <p:blipFill>
          <a:blip r:embed="rId4" cstate="print"/>
          <a:srcRect/>
          <a:stretch>
            <a:fillRect/>
          </a:stretch>
        </p:blipFill>
        <p:spPr bwMode="auto">
          <a:xfrm>
            <a:off x="285720" y="3744851"/>
            <a:ext cx="3643338" cy="28988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p:cTn id="12" dur="500" fill="hold"/>
                                        <p:tgtEl>
                                          <p:spTgt spid="28675"/>
                                        </p:tgtEl>
                                        <p:attrNameLst>
                                          <p:attrName>ppt_w</p:attrName>
                                        </p:attrNameLst>
                                      </p:cBhvr>
                                      <p:tavLst>
                                        <p:tav tm="0">
                                          <p:val>
                                            <p:fltVal val="0"/>
                                          </p:val>
                                        </p:tav>
                                        <p:tav tm="100000">
                                          <p:val>
                                            <p:strVal val="#ppt_w"/>
                                          </p:val>
                                        </p:tav>
                                      </p:tavLst>
                                    </p:anim>
                                    <p:anim calcmode="lin" valueType="num">
                                      <p:cBhvr>
                                        <p:cTn id="13" dur="500" fill="hold"/>
                                        <p:tgtEl>
                                          <p:spTgt spid="28675"/>
                                        </p:tgtEl>
                                        <p:attrNameLst>
                                          <p:attrName>ppt_h</p:attrName>
                                        </p:attrNameLst>
                                      </p:cBhvr>
                                      <p:tavLst>
                                        <p:tav tm="0">
                                          <p:val>
                                            <p:fltVal val="0"/>
                                          </p:val>
                                        </p:tav>
                                        <p:tav tm="100000">
                                          <p:val>
                                            <p:strVal val="#ppt_h"/>
                                          </p:val>
                                        </p:tav>
                                      </p:tavLst>
                                    </p:anim>
                                    <p:animEffect transition="in" filter="fade">
                                      <p:cBhvr>
                                        <p:cTn id="14" dur="500"/>
                                        <p:tgtEl>
                                          <p:spTgt spid="2867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down)">
                                      <p:cBhvr>
                                        <p:cTn id="24" dur="500"/>
                                        <p:tgtEl>
                                          <p:spTgt spid="7">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9699"/>
                                        </p:tgtEl>
                                        <p:attrNameLst>
                                          <p:attrName>style.visibility</p:attrName>
                                        </p:attrNameLst>
                                      </p:cBhvr>
                                      <p:to>
                                        <p:strVal val="visible"/>
                                      </p:to>
                                    </p:set>
                                    <p:animEffect transition="in" filter="checkerboard(across)">
                                      <p:cBhvr>
                                        <p:cTn id="32"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2" name="Titre 1"/>
          <p:cNvSpPr>
            <a:spLocks noGrp="1"/>
          </p:cNvSpPr>
          <p:nvPr>
            <p:ph type="title"/>
          </p:nvPr>
        </p:nvSpPr>
        <p:spPr>
          <a:xfrm>
            <a:off x="457200" y="-71462"/>
            <a:ext cx="8229600" cy="1143000"/>
          </a:xfrm>
        </p:spPr>
        <p:txBody>
          <a:bodyPr>
            <a:normAutofit/>
          </a:bodyPr>
          <a:lstStyle/>
          <a:p>
            <a:r>
              <a:rPr lang="ar-MA" sz="4000" b="1" dirty="0" smtClean="0"/>
              <a:t>4- غنى النفس :</a:t>
            </a:r>
            <a:endParaRPr lang="fr-FR" sz="4000" b="1" dirty="0"/>
          </a:p>
        </p:txBody>
      </p:sp>
      <p:pic>
        <p:nvPicPr>
          <p:cNvPr id="1030" name="Picture 6" descr="Afficher l'image d'origine"/>
          <p:cNvPicPr>
            <a:picLocks noChangeAspect="1" noChangeArrowheads="1"/>
          </p:cNvPicPr>
          <p:nvPr/>
        </p:nvPicPr>
        <p:blipFill>
          <a:blip r:embed="rId3" cstate="print"/>
          <a:srcRect/>
          <a:stretch>
            <a:fillRect/>
          </a:stretch>
        </p:blipFill>
        <p:spPr bwMode="auto">
          <a:xfrm>
            <a:off x="1571604" y="857232"/>
            <a:ext cx="5929330" cy="5929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heckerboard(across)">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285728"/>
            <a:ext cx="8229600" cy="4525963"/>
          </a:xfrm>
        </p:spPr>
        <p:txBody>
          <a:bodyPr/>
          <a:lstStyle/>
          <a:p>
            <a:pPr algn="just" rtl="1">
              <a:buFont typeface="Wingdings" pitchFamily="2" charset="2"/>
              <a:buChar char="ü"/>
            </a:pPr>
            <a:r>
              <a:rPr lang="ar-MA" b="1" dirty="0" smtClean="0"/>
              <a:t> السعي إلى الكسب الحلال </a:t>
            </a:r>
            <a:r>
              <a:rPr lang="ar-MA" b="1" dirty="0" err="1" smtClean="0"/>
              <a:t>و</a:t>
            </a:r>
            <a:r>
              <a:rPr lang="ar-MA" b="1" dirty="0" smtClean="0"/>
              <a:t> الابتعاد عن الحرام :</a:t>
            </a:r>
            <a:endParaRPr lang="fr-FR" b="1" dirty="0"/>
          </a:p>
        </p:txBody>
      </p:sp>
      <p:pic>
        <p:nvPicPr>
          <p:cNvPr id="29698" name="Picture 2" descr="http://samlala.com/wp-content/uploads/170ad502e3fc_AF7B/cadrepic5.png"/>
          <p:cNvPicPr>
            <a:picLocks noChangeAspect="1" noChangeArrowheads="1"/>
          </p:cNvPicPr>
          <p:nvPr/>
        </p:nvPicPr>
        <p:blipFill>
          <a:blip r:embed="rId3" cstate="print"/>
          <a:srcRect/>
          <a:stretch>
            <a:fillRect/>
          </a:stretch>
        </p:blipFill>
        <p:spPr bwMode="auto">
          <a:xfrm>
            <a:off x="-1" y="1071546"/>
            <a:ext cx="9144001" cy="5786454"/>
          </a:xfrm>
          <a:prstGeom prst="rect">
            <a:avLst/>
          </a:prstGeom>
          <a:noFill/>
        </p:spPr>
      </p:pic>
      <p:sp>
        <p:nvSpPr>
          <p:cNvPr id="5" name="Rectangle 4"/>
          <p:cNvSpPr/>
          <p:nvPr/>
        </p:nvSpPr>
        <p:spPr>
          <a:xfrm>
            <a:off x="2486492" y="2967335"/>
            <a:ext cx="5851282" cy="1754326"/>
          </a:xfrm>
          <a:prstGeom prst="rect">
            <a:avLst/>
          </a:prstGeom>
          <a:noFill/>
        </p:spPr>
        <p:txBody>
          <a:bodyPr wrap="none" lIns="91440" tIns="45720" rIns="91440" bIns="45720">
            <a:spAutoFit/>
          </a:bodyPr>
          <a:lstStyle/>
          <a:p>
            <a:pPr algn="ctr" rtl="1"/>
            <a:r>
              <a:rPr lang="ar-MA" sz="5400" b="1" cap="none" spc="0" dirty="0" smtClean="0">
                <a:ln w="1905">
                  <a:solidFill>
                    <a:srgbClr val="FFFF00"/>
                  </a:solidFill>
                </a:ln>
                <a:solidFill>
                  <a:srgbClr val="FFFF00"/>
                </a:solidFill>
                <a:effectLst>
                  <a:innerShdw blurRad="69850" dist="43180" dir="5400000">
                    <a:srgbClr val="000000">
                      <a:alpha val="65000"/>
                    </a:srgbClr>
                  </a:innerShdw>
                </a:effectLst>
              </a:rPr>
              <a:t>لقد رأيتني لو رفعت حجرا</a:t>
            </a:r>
          </a:p>
          <a:p>
            <a:pPr algn="ctr" rtl="1"/>
            <a:r>
              <a:rPr lang="ar-MA" sz="5400" b="1" dirty="0" smtClean="0">
                <a:ln w="1905">
                  <a:solidFill>
                    <a:srgbClr val="FFFF00"/>
                  </a:solidFill>
                </a:ln>
                <a:solidFill>
                  <a:srgbClr val="FFFF00"/>
                </a:solidFill>
                <a:effectLst>
                  <a:innerShdw blurRad="69850" dist="43180" dir="5400000">
                    <a:srgbClr val="000000">
                      <a:alpha val="65000"/>
                    </a:srgbClr>
                  </a:innerShdw>
                </a:effectLst>
              </a:rPr>
              <a:t>لوجدت تحته فضة </a:t>
            </a:r>
            <a:r>
              <a:rPr lang="ar-MA" sz="5400" b="1" dirty="0" err="1" smtClean="0">
                <a:ln w="1905">
                  <a:solidFill>
                    <a:srgbClr val="FFFF00"/>
                  </a:solidFill>
                </a:ln>
                <a:solidFill>
                  <a:srgbClr val="FFFF00"/>
                </a:solidFill>
                <a:effectLst>
                  <a:innerShdw blurRad="69850" dist="43180" dir="5400000">
                    <a:srgbClr val="000000">
                      <a:alpha val="65000"/>
                    </a:srgbClr>
                  </a:innerShdw>
                </a:effectLst>
              </a:rPr>
              <a:t>و</a:t>
            </a:r>
            <a:r>
              <a:rPr lang="ar-MA" sz="5400" b="1" dirty="0" smtClean="0">
                <a:ln w="1905">
                  <a:solidFill>
                    <a:srgbClr val="FFFF00"/>
                  </a:solidFill>
                </a:ln>
                <a:solidFill>
                  <a:srgbClr val="FFFF00"/>
                </a:solidFill>
                <a:effectLst>
                  <a:innerShdw blurRad="69850" dist="43180" dir="5400000">
                    <a:srgbClr val="000000">
                      <a:alpha val="65000"/>
                    </a:srgbClr>
                  </a:innerShdw>
                </a:effectLst>
              </a:rPr>
              <a:t> ذهبا</a:t>
            </a:r>
            <a:endParaRPr lang="fr-FR" sz="5400" b="1" cap="none" spc="0" dirty="0">
              <a:ln w="1905">
                <a:solidFill>
                  <a:srgbClr val="FFFF00"/>
                </a:solidFill>
              </a:ln>
              <a:solidFill>
                <a:srgbClr val="FFFF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29698"/>
                                        </p:tgtEl>
                                        <p:attrNameLst>
                                          <p:attrName>style.visibility</p:attrName>
                                        </p:attrNameLst>
                                      </p:cBhvr>
                                      <p:to>
                                        <p:strVal val="visible"/>
                                      </p:to>
                                    </p:set>
                                    <p:animEffect transition="in" filter="fade">
                                      <p:cBhvr>
                                        <p:cTn id="19" dur="100"/>
                                        <p:tgtEl>
                                          <p:spTgt spid="29698"/>
                                        </p:tgtEl>
                                      </p:cBhvr>
                                    </p:animEffect>
                                    <p:anim calcmode="lin" valueType="num">
                                      <p:cBhvr>
                                        <p:cTn id="20" dur="400" fill="hold"/>
                                        <p:tgtEl>
                                          <p:spTgt spid="29698"/>
                                        </p:tgtEl>
                                        <p:attrNameLst>
                                          <p:attrName>ppt_x</p:attrName>
                                        </p:attrNameLst>
                                      </p:cBhvr>
                                      <p:tavLst>
                                        <p:tav tm="0">
                                          <p:val>
                                            <p:strVal val="#ppt_x"/>
                                          </p:val>
                                        </p:tav>
                                        <p:tav tm="100000">
                                          <p:val>
                                            <p:strVal val="#ppt_x"/>
                                          </p:val>
                                        </p:tav>
                                      </p:tavLst>
                                    </p:anim>
                                    <p:anim calcmode="lin" valueType="num">
                                      <p:cBhvr>
                                        <p:cTn id="21" dur="400" fill="hold"/>
                                        <p:tgtEl>
                                          <p:spTgt spid="2969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296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296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3dlat.com/uploads/13741907242.jpg"/>
          <p:cNvPicPr>
            <a:picLocks noChangeAspect="1" noChangeArrowheads="1"/>
          </p:cNvPicPr>
          <p:nvPr/>
        </p:nvPicPr>
        <p:blipFill>
          <a:blip r:embed="rId2" cstate="print"/>
          <a:srcRect b="6250"/>
          <a:stretch>
            <a:fillRect/>
          </a:stretch>
        </p:blipFill>
        <p:spPr bwMode="auto">
          <a:xfrm>
            <a:off x="0" y="-24"/>
            <a:ext cx="9144026" cy="6858000"/>
          </a:xfrm>
          <a:prstGeom prst="rect">
            <a:avLst/>
          </a:prstGeom>
          <a:noFill/>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30722" name="Picture 2" descr="https://lh5.googleusercontent.com/-QI2Bp3gxbcA/UxbAifOyGYI/AAAAAAAAeM0/lyGM-adFxoQ/w800-h800/%D9%87%D9%8F%D9%88%D9%8E-%D8%A7%D9%84%D9%8E%D9%91%D8%B0%D9%90%D9%8A-%D8%AC%D9%8E%D8%B9%D9%8E%D9%84%D9%8E-%D9%84%D9%8E%D9%83%D9%8F%D9%85%D9%8F-%D8%A7%D9%84%D9%92%D8%A3%D9%8E%D8%B1%D9%92%D8%B6%D9%8E-%D8%B0%D9%8E%D9%84%D9%8F%D9%88%D9%84%D8%A7%D9%8B-%D9%81%D9%8E%D8%A7%D9%85%D9%92%D8%B4%D9%8F%D9%88%D8%A7-%D9%81%D9%90%D9%8A-%D9%85%D9%8E%D9%86%D9%8E%D8%A7%D9%83%D9%90%D8%A8%D9%90%D9%87%D9%8E%D8%A7-%D9%88%D9%8E%D9%83%D9%8F%D9%84%D9%8F%D9%88%D8%A7-%D9%85%D9%90%D9%86%D9%92-%D8%B1%D9%90%D8%B2%D9%92%D9%82%D9%90%D9%87%D9%90-%D9%88%D9%8E%D8%A5%D9%90%D9%84%D9%8E%D9%8A%D9%92%D9%87%D9%90-%D8%A7%D9%84%D9%86%D9%8F%D9%91%D8%B4%D9%8F%D9%88%D8%B1%D9%8F.gif"/>
          <p:cNvPicPr>
            <a:picLocks noChangeAspect="1" noChangeArrowheads="1"/>
          </p:cNvPicPr>
          <p:nvPr/>
        </p:nvPicPr>
        <p:blipFill>
          <a:blip r:embed="rId3" cstate="print"/>
          <a:srcRect/>
          <a:stretch>
            <a:fillRect/>
          </a:stretch>
        </p:blipFill>
        <p:spPr bwMode="auto">
          <a:xfrm>
            <a:off x="0" y="0"/>
            <a:ext cx="9144000" cy="3429000"/>
          </a:xfrm>
          <a:prstGeom prst="rect">
            <a:avLst/>
          </a:prstGeom>
          <a:noFill/>
        </p:spPr>
      </p:pic>
      <p:pic>
        <p:nvPicPr>
          <p:cNvPr id="30724" name="Picture 4" descr="http://www.up.teravoice.com/i/00000/k5q3hqy5u7fv.jpg"/>
          <p:cNvPicPr>
            <a:picLocks noChangeAspect="1" noChangeArrowheads="1"/>
          </p:cNvPicPr>
          <p:nvPr/>
        </p:nvPicPr>
        <p:blipFill>
          <a:blip r:embed="rId4" cstate="print"/>
          <a:srcRect t="24375" b="8124"/>
          <a:stretch>
            <a:fillRect/>
          </a:stretch>
        </p:blipFill>
        <p:spPr bwMode="auto">
          <a:xfrm>
            <a:off x="0" y="3429000"/>
            <a:ext cx="9144000" cy="3429000"/>
          </a:xfrm>
          <a:prstGeom prst="rect">
            <a:avLst/>
          </a:prstGeom>
          <a:noFill/>
        </p:spPr>
      </p:pic>
      <p:sp>
        <p:nvSpPr>
          <p:cNvPr id="6" name="Rectangle 5"/>
          <p:cNvSpPr/>
          <p:nvPr/>
        </p:nvSpPr>
        <p:spPr>
          <a:xfrm>
            <a:off x="857224" y="4286256"/>
            <a:ext cx="6933308" cy="1569660"/>
          </a:xfrm>
          <a:prstGeom prst="rect">
            <a:avLst/>
          </a:prstGeom>
          <a:noFill/>
        </p:spPr>
        <p:txBody>
          <a:bodyPr wrap="none" lIns="91440" tIns="45720" rIns="91440" bIns="45720">
            <a:spAutoFit/>
          </a:bodyPr>
          <a:lstStyle/>
          <a:p>
            <a:pPr algn="ctr" rtl="1"/>
            <a:r>
              <a:rPr lang="ar-MA" sz="3200" b="1" dirty="0" smtClean="0"/>
              <a:t>“عَلِمَ أَنْ سَيَكُونُ مِنْكُمْ مَرْضَى</a:t>
            </a:r>
          </a:p>
          <a:p>
            <a:pPr algn="ctr" rtl="1"/>
            <a:r>
              <a:rPr lang="ar-MA" sz="3200" b="1" dirty="0" smtClean="0"/>
              <a:t> وَآَخَرُونَ يَضْرِبُونَ فِي الْأَرْضِ يَبْتَغُونَ مِنْ فَضْلِ اللَّهِ</a:t>
            </a:r>
          </a:p>
          <a:p>
            <a:pPr algn="ctr" rtl="1"/>
            <a:r>
              <a:rPr lang="ar-MA" sz="3200" b="1" dirty="0" smtClean="0"/>
              <a:t> وَآَخَرُونَ يُقَاتِلُونَ فِي سَبِيلِ اللَّهِ“ المزمل/20 </a:t>
            </a:r>
            <a:endParaRPr lang="fr-FR"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strips(downLeft)">
                                      <p:cBhvr>
                                        <p:cTn id="15"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219051"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18619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214290"/>
            <a:ext cx="8229600" cy="4525963"/>
          </a:xfrm>
        </p:spPr>
        <p:txBody>
          <a:bodyPr/>
          <a:lstStyle/>
          <a:p>
            <a:pPr algn="just" rtl="1">
              <a:buNone/>
            </a:pPr>
            <a:r>
              <a:rPr lang="ar-MA" b="1" dirty="0" smtClean="0"/>
              <a:t>- الرزق من الله عز </a:t>
            </a:r>
            <a:r>
              <a:rPr lang="ar-MA" b="1" dirty="0" err="1" smtClean="0"/>
              <a:t>و</a:t>
            </a:r>
            <a:r>
              <a:rPr lang="ar-MA" b="1" dirty="0" smtClean="0"/>
              <a:t> جل :</a:t>
            </a:r>
            <a:endParaRPr lang="fr-FR" b="1" dirty="0"/>
          </a:p>
        </p:txBody>
      </p:sp>
      <p:pic>
        <p:nvPicPr>
          <p:cNvPr id="31746" name="Picture 2" descr="http://www.bntpal.com/up/uploads/bntpal.com_1426662097171.jpg"/>
          <p:cNvPicPr>
            <a:picLocks noChangeAspect="1" noChangeArrowheads="1"/>
          </p:cNvPicPr>
          <p:nvPr/>
        </p:nvPicPr>
        <p:blipFill>
          <a:blip r:embed="rId3" cstate="print"/>
          <a:srcRect/>
          <a:stretch>
            <a:fillRect/>
          </a:stretch>
        </p:blipFill>
        <p:spPr bwMode="auto">
          <a:xfrm>
            <a:off x="4571968" y="857232"/>
            <a:ext cx="4572032" cy="6000768"/>
          </a:xfrm>
          <a:prstGeom prst="rect">
            <a:avLst/>
          </a:prstGeom>
          <a:noFill/>
        </p:spPr>
      </p:pic>
      <p:pic>
        <p:nvPicPr>
          <p:cNvPr id="31748" name="Picture 4" descr="http://www.alkabbah.com/vb/attachments/1816d1389354315-1598463_692237314142741_1920574668_n.jpg"/>
          <p:cNvPicPr>
            <a:picLocks noChangeAspect="1" noChangeArrowheads="1"/>
          </p:cNvPicPr>
          <p:nvPr/>
        </p:nvPicPr>
        <p:blipFill>
          <a:blip r:embed="rId4" cstate="print"/>
          <a:srcRect t="5583"/>
          <a:stretch>
            <a:fillRect/>
          </a:stretch>
        </p:blipFill>
        <p:spPr bwMode="auto">
          <a:xfrm>
            <a:off x="0" y="857232"/>
            <a:ext cx="4572000" cy="6000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strips(downLeft)">
                                      <p:cBhvr>
                                        <p:cTn id="12" dur="5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 calcmode="lin" valueType="num">
                                      <p:cBhvr>
                                        <p:cTn id="17" dur="500" fill="hold"/>
                                        <p:tgtEl>
                                          <p:spTgt spid="31748"/>
                                        </p:tgtEl>
                                        <p:attrNameLst>
                                          <p:attrName>ppt_w</p:attrName>
                                        </p:attrNameLst>
                                      </p:cBhvr>
                                      <p:tavLst>
                                        <p:tav tm="0">
                                          <p:val>
                                            <p:fltVal val="0"/>
                                          </p:val>
                                        </p:tav>
                                        <p:tav tm="100000">
                                          <p:val>
                                            <p:strVal val="#ppt_w"/>
                                          </p:val>
                                        </p:tav>
                                      </p:tavLst>
                                    </p:anim>
                                    <p:anim calcmode="lin" valueType="num">
                                      <p:cBhvr>
                                        <p:cTn id="18" dur="500" fill="hold"/>
                                        <p:tgtEl>
                                          <p:spTgt spid="31748"/>
                                        </p:tgtEl>
                                        <p:attrNameLst>
                                          <p:attrName>ppt_h</p:attrName>
                                        </p:attrNameLst>
                                      </p:cBhvr>
                                      <p:tavLst>
                                        <p:tav tm="0">
                                          <p:val>
                                            <p:fltVal val="0"/>
                                          </p:val>
                                        </p:tav>
                                        <p:tav tm="100000">
                                          <p:val>
                                            <p:strVal val="#ppt_h"/>
                                          </p:val>
                                        </p:tav>
                                      </p:tavLst>
                                    </p:anim>
                                    <p:animEffect transition="in" filter="fade">
                                      <p:cBhvr>
                                        <p:cTn id="1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285728"/>
            <a:ext cx="8229600" cy="4525963"/>
          </a:xfrm>
        </p:spPr>
        <p:txBody>
          <a:bodyPr/>
          <a:lstStyle/>
          <a:p>
            <a:pPr algn="just" rtl="1">
              <a:buNone/>
            </a:pPr>
            <a:r>
              <a:rPr lang="ar-MA" b="1" dirty="0" smtClean="0"/>
              <a:t>- التفاوت في أرزاق العباد :</a:t>
            </a:r>
            <a:endParaRPr lang="fr-FR" b="1" dirty="0"/>
          </a:p>
        </p:txBody>
      </p:sp>
      <p:pic>
        <p:nvPicPr>
          <p:cNvPr id="32770" name="Picture 2" descr="http://image.slidesharecdn.com/34-surah-saba-saba-1222597803473342-8/95/34-surah-saba-saba-37-728.jpg?cb=1222572617"/>
          <p:cNvPicPr>
            <a:picLocks noChangeAspect="1" noChangeArrowheads="1"/>
          </p:cNvPicPr>
          <p:nvPr/>
        </p:nvPicPr>
        <p:blipFill>
          <a:blip r:embed="rId3" cstate="print"/>
          <a:srcRect t="15109" b="35439"/>
          <a:stretch>
            <a:fillRect/>
          </a:stretch>
        </p:blipFill>
        <p:spPr bwMode="auto">
          <a:xfrm>
            <a:off x="0" y="928670"/>
            <a:ext cx="9144000" cy="2571768"/>
          </a:xfrm>
          <a:prstGeom prst="rect">
            <a:avLst/>
          </a:prstGeom>
          <a:noFill/>
        </p:spPr>
      </p:pic>
      <p:sp>
        <p:nvSpPr>
          <p:cNvPr id="5" name="Rectangle 4"/>
          <p:cNvSpPr/>
          <p:nvPr/>
        </p:nvSpPr>
        <p:spPr>
          <a:xfrm>
            <a:off x="357158" y="2782669"/>
            <a:ext cx="1340432" cy="646331"/>
          </a:xfrm>
          <a:prstGeom prst="rect">
            <a:avLst/>
          </a:prstGeom>
          <a:noFill/>
        </p:spPr>
        <p:txBody>
          <a:bodyPr wrap="none" lIns="91440" tIns="45720" rIns="91440" bIns="45720">
            <a:spAutoFit/>
          </a:bodyPr>
          <a:lstStyle/>
          <a:p>
            <a:pPr algn="ctr" rtl="1"/>
            <a:r>
              <a:rPr lang="ar-MA" sz="3600" b="1" cap="none" spc="0" dirty="0" smtClean="0">
                <a:ln w="17780" cmpd="sng">
                  <a:solidFill>
                    <a:schemeClr val="bg2"/>
                  </a:solidFill>
                  <a:prstDash val="solid"/>
                  <a:miter lim="800000"/>
                </a:ln>
                <a:effectLst>
                  <a:outerShdw blurRad="50800" algn="tl" rotWithShape="0">
                    <a:srgbClr val="000000"/>
                  </a:outerShdw>
                </a:effectLst>
              </a:rPr>
              <a:t>سبأ/36</a:t>
            </a:r>
            <a:endParaRPr lang="fr-FR" sz="3600" b="1" cap="none" spc="0" dirty="0">
              <a:ln w="17780" cmpd="sng">
                <a:solidFill>
                  <a:schemeClr val="bg2"/>
                </a:solidFill>
                <a:prstDash val="solid"/>
                <a:miter lim="800000"/>
              </a:ln>
              <a:effectLst>
                <a:outerShdw blurRad="50800" algn="tl" rotWithShape="0">
                  <a:srgbClr val="000000"/>
                </a:outerShdw>
              </a:effectLst>
            </a:endParaRPr>
          </a:p>
        </p:txBody>
      </p:sp>
      <p:pic>
        <p:nvPicPr>
          <p:cNvPr id="32772" name="Picture 4" descr="http://www.sibtayn.com/ar/media/com_hwdmediashare/files/74/2c/1d/fa7e1945d7cfcf86284c53a91426b19d.jpg"/>
          <p:cNvPicPr>
            <a:picLocks noChangeAspect="1" noChangeArrowheads="1"/>
          </p:cNvPicPr>
          <p:nvPr/>
        </p:nvPicPr>
        <p:blipFill>
          <a:blip r:embed="rId4" cstate="print"/>
          <a:srcRect t="38298"/>
          <a:stretch>
            <a:fillRect/>
          </a:stretch>
        </p:blipFill>
        <p:spPr bwMode="auto">
          <a:xfrm>
            <a:off x="0" y="3500438"/>
            <a:ext cx="9144000" cy="3357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additive="base">
                                        <p:cTn id="12" dur="500" fill="hold"/>
                                        <p:tgtEl>
                                          <p:spTgt spid="32770"/>
                                        </p:tgtEl>
                                        <p:attrNameLst>
                                          <p:attrName>ppt_x</p:attrName>
                                        </p:attrNameLst>
                                      </p:cBhvr>
                                      <p:tavLst>
                                        <p:tav tm="0">
                                          <p:val>
                                            <p:strVal val="#ppt_x"/>
                                          </p:val>
                                        </p:tav>
                                        <p:tav tm="100000">
                                          <p:val>
                                            <p:strVal val="#ppt_x"/>
                                          </p:val>
                                        </p:tav>
                                      </p:tavLst>
                                    </p:anim>
                                    <p:anim calcmode="lin" valueType="num">
                                      <p:cBhvr additive="base">
                                        <p:cTn id="13" dur="500" fill="hold"/>
                                        <p:tgtEl>
                                          <p:spTgt spid="3277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2772"/>
                                        </p:tgtEl>
                                        <p:attrNameLst>
                                          <p:attrName>style.visibility</p:attrName>
                                        </p:attrNameLst>
                                      </p:cBhvr>
                                      <p:to>
                                        <p:strVal val="visible"/>
                                      </p:to>
                                    </p:set>
                                    <p:anim to="" calcmode="lin" valueType="num">
                                      <p:cBhvr>
                                        <p:cTn id="22" dur="1" fill="hold"/>
                                        <p:tgtEl>
                                          <p:spTgt spid="327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500034" y="384526"/>
            <a:ext cx="8229600" cy="6500858"/>
          </a:xfrm>
        </p:spPr>
        <p:txBody>
          <a:bodyPr>
            <a:normAutofit lnSpcReduction="10000"/>
          </a:bodyPr>
          <a:lstStyle/>
          <a:p>
            <a:pPr algn="just" rtl="1">
              <a:buNone/>
            </a:pPr>
            <a:r>
              <a:rPr lang="ar-MA" b="1" dirty="0" smtClean="0"/>
              <a:t>- ما يزيد رزق المؤمن :</a:t>
            </a:r>
          </a:p>
          <a:p>
            <a:pPr algn="just" rtl="1">
              <a:buNone/>
            </a:pPr>
            <a:r>
              <a:rPr lang="ar-MA" b="1" dirty="0" smtClean="0"/>
              <a:t>		- التوكل على الله عز </a:t>
            </a:r>
            <a:r>
              <a:rPr lang="ar-MA" b="1" dirty="0" err="1" smtClean="0"/>
              <a:t>و</a:t>
            </a:r>
            <a:r>
              <a:rPr lang="ar-MA" b="1" dirty="0" smtClean="0"/>
              <a:t> جل :</a:t>
            </a:r>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r>
              <a:rPr lang="ar-MA" b="1" dirty="0" smtClean="0"/>
              <a:t>قصة أم جعفر زبيدة العباسية : </a:t>
            </a:r>
            <a:r>
              <a:rPr lang="ar-MA" b="1" dirty="0" smtClean="0">
                <a:solidFill>
                  <a:srgbClr val="FF0000"/>
                </a:solidFill>
              </a:rPr>
              <a:t>(هذا طلب من فضلنا فحرمه الله، و ذا طلب من فضل الله فأعطاه الله و أغناه)</a:t>
            </a:r>
            <a:endParaRPr lang="fr-FR" b="1" dirty="0">
              <a:solidFill>
                <a:srgbClr val="FF0000"/>
              </a:solidFill>
            </a:endParaRPr>
          </a:p>
        </p:txBody>
      </p:sp>
      <p:pic>
        <p:nvPicPr>
          <p:cNvPr id="33794" name="Picture 2" descr="http://2.bp.blogspot.com/-OtAuetjiOyg/VKD12oXW8NI/AAAAAAAACfU/ISmEgRua3kY/s1600/%D8%AD%D9%82%2B%D8%A7%D9%84%D8%AA%D9%88%D9%83%D9%84%2B%D8%B9%D9%84%D9%89%2B%D8%A7%D9%84%D9%84%D9%87.jpg"/>
          <p:cNvPicPr>
            <a:picLocks noChangeAspect="1" noChangeArrowheads="1"/>
          </p:cNvPicPr>
          <p:nvPr/>
        </p:nvPicPr>
        <p:blipFill>
          <a:blip r:embed="rId3" cstate="print"/>
          <a:srcRect/>
          <a:stretch>
            <a:fillRect/>
          </a:stretch>
        </p:blipFill>
        <p:spPr bwMode="auto">
          <a:xfrm>
            <a:off x="0" y="1428736"/>
            <a:ext cx="9144000" cy="4160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3794"/>
                                        </p:tgtEl>
                                        <p:attrNameLst>
                                          <p:attrName>style.visibility</p:attrName>
                                        </p:attrNameLst>
                                      </p:cBhvr>
                                      <p:to>
                                        <p:strVal val="visible"/>
                                      </p:to>
                                    </p:set>
                                    <p:anim to="" calcmode="lin" valueType="num">
                                      <p:cBhvr>
                                        <p:cTn id="17" dur="1" fill="hold"/>
                                        <p:tgtEl>
                                          <p:spTgt spid="3379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arn(in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500034" y="285728"/>
            <a:ext cx="8229600" cy="4525963"/>
          </a:xfrm>
        </p:spPr>
        <p:txBody>
          <a:bodyPr/>
          <a:lstStyle/>
          <a:p>
            <a:pPr algn="just" rtl="1">
              <a:buNone/>
            </a:pPr>
            <a:r>
              <a:rPr lang="ar-MA" b="1" dirty="0" smtClean="0"/>
              <a:t>		- الإقبال على عبادة الله عز </a:t>
            </a:r>
            <a:r>
              <a:rPr lang="ar-MA" b="1" dirty="0" err="1" smtClean="0"/>
              <a:t>و</a:t>
            </a:r>
            <a:r>
              <a:rPr lang="ar-MA" b="1" dirty="0" smtClean="0"/>
              <a:t> جل :</a:t>
            </a:r>
            <a:endParaRPr lang="fr-FR" b="1" dirty="0"/>
          </a:p>
        </p:txBody>
      </p:sp>
      <p:pic>
        <p:nvPicPr>
          <p:cNvPr id="34818" name="Picture 2" descr="https://lh3.googleusercontent.com/-wDLAD9Pf0gw/VMvpVPffdFI/AAAAAAABpZ4/UP4rrIvCr5g/w400-h250/adab7.gif"/>
          <p:cNvPicPr>
            <a:picLocks noChangeAspect="1" noChangeArrowheads="1"/>
          </p:cNvPicPr>
          <p:nvPr/>
        </p:nvPicPr>
        <p:blipFill>
          <a:blip r:embed="rId3" cstate="print"/>
          <a:srcRect/>
          <a:stretch>
            <a:fillRect/>
          </a:stretch>
        </p:blipFill>
        <p:spPr bwMode="auto">
          <a:xfrm>
            <a:off x="0" y="1071546"/>
            <a:ext cx="9144000" cy="5786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wedge">
                                      <p:cBhvr>
                                        <p:cTn id="12"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57200" y="214290"/>
            <a:ext cx="8229600" cy="4525963"/>
          </a:xfrm>
        </p:spPr>
        <p:txBody>
          <a:bodyPr/>
          <a:lstStyle/>
          <a:p>
            <a:pPr algn="just" rtl="1">
              <a:buNone/>
            </a:pPr>
            <a:r>
              <a:rPr lang="ar-MA" b="1" dirty="0" smtClean="0"/>
              <a:t>	- المتابعة بين الحج </a:t>
            </a:r>
            <a:r>
              <a:rPr lang="ar-MA" b="1" dirty="0" err="1" smtClean="0"/>
              <a:t>و</a:t>
            </a:r>
            <a:r>
              <a:rPr lang="ar-MA" b="1" dirty="0" smtClean="0"/>
              <a:t> العمرة :</a:t>
            </a:r>
            <a:endParaRPr lang="fr-FR" b="1" dirty="0"/>
          </a:p>
        </p:txBody>
      </p:sp>
      <p:pic>
        <p:nvPicPr>
          <p:cNvPr id="35842" name="Picture 2" descr="http://www.albetaqa.com/instagram/data/albetaqa/007Ebadat/Ebadat-m/Ebadat0032.jpg"/>
          <p:cNvPicPr>
            <a:picLocks noChangeAspect="1" noChangeArrowheads="1"/>
          </p:cNvPicPr>
          <p:nvPr/>
        </p:nvPicPr>
        <p:blipFill>
          <a:blip r:embed="rId3" cstate="print"/>
          <a:srcRect t="11905" b="12698"/>
          <a:stretch>
            <a:fillRect/>
          </a:stretch>
        </p:blipFill>
        <p:spPr bwMode="auto">
          <a:xfrm>
            <a:off x="0" y="1000108"/>
            <a:ext cx="9144000" cy="5857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ox(in)">
                                      <p:cBhvr>
                                        <p:cTn id="12"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357166"/>
            <a:ext cx="8229600" cy="4525963"/>
          </a:xfrm>
        </p:spPr>
        <p:txBody>
          <a:bodyPr/>
          <a:lstStyle/>
          <a:p>
            <a:pPr algn="just" rtl="1">
              <a:buNone/>
            </a:pPr>
            <a:r>
              <a:rPr lang="ar-MA" b="1" dirty="0" smtClean="0"/>
              <a:t>		- صلة الرحم :</a:t>
            </a:r>
            <a:endParaRPr lang="fr-FR" b="1" dirty="0"/>
          </a:p>
        </p:txBody>
      </p:sp>
      <p:pic>
        <p:nvPicPr>
          <p:cNvPr id="36866" name="Picture 2" descr="G:\العفاف\dayin7.jpg"/>
          <p:cNvPicPr>
            <a:picLocks noChangeAspect="1" noChangeArrowheads="1"/>
          </p:cNvPicPr>
          <p:nvPr/>
        </p:nvPicPr>
        <p:blipFill>
          <a:blip r:embed="rId3" cstate="print"/>
          <a:srcRect/>
          <a:stretch>
            <a:fillRect/>
          </a:stretch>
        </p:blipFill>
        <p:spPr bwMode="auto">
          <a:xfrm>
            <a:off x="0" y="1000108"/>
            <a:ext cx="9144000" cy="5857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 to="" calcmode="lin" valueType="num">
                                      <p:cBhvr>
                                        <p:cTn id="12"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500034" y="428604"/>
            <a:ext cx="8229600" cy="4525963"/>
          </a:xfrm>
        </p:spPr>
        <p:txBody>
          <a:bodyPr/>
          <a:lstStyle/>
          <a:p>
            <a:pPr algn="just" rtl="1">
              <a:buNone/>
            </a:pPr>
            <a:r>
              <a:rPr lang="ar-MA" b="1" dirty="0" smtClean="0"/>
              <a:t>		- الاستغفار </a:t>
            </a:r>
            <a:r>
              <a:rPr lang="ar-MA" b="1" dirty="0" err="1" smtClean="0"/>
              <a:t>و</a:t>
            </a:r>
            <a:r>
              <a:rPr lang="ar-MA" b="1" dirty="0" smtClean="0"/>
              <a:t> التوبة :</a:t>
            </a:r>
            <a:endParaRPr lang="fr-FR" b="1" dirty="0"/>
          </a:p>
        </p:txBody>
      </p:sp>
      <p:pic>
        <p:nvPicPr>
          <p:cNvPr id="37890" name="Picture 2" descr="http://www.elgomaa.com/uploads/AszmA9efMqsx.jpg"/>
          <p:cNvPicPr>
            <a:picLocks noChangeAspect="1" noChangeArrowheads="1"/>
          </p:cNvPicPr>
          <p:nvPr/>
        </p:nvPicPr>
        <p:blipFill>
          <a:blip r:embed="rId3" cstate="print"/>
          <a:srcRect/>
          <a:stretch>
            <a:fillRect/>
          </a:stretch>
        </p:blipFill>
        <p:spPr bwMode="auto">
          <a:xfrm>
            <a:off x="0" y="1228724"/>
            <a:ext cx="9144000" cy="5629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blinds(horizontal)">
                                      <p:cBhvr>
                                        <p:cTn id="12"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8914" name="Picture 2" descr="G:\العفاف\Copie de al-3ffa.gif"/>
          <p:cNvPicPr>
            <a:picLocks noChangeAspect="1" noChangeArrowheads="1"/>
          </p:cNvPicPr>
          <p:nvPr/>
        </p:nvPicPr>
        <p:blipFill>
          <a:blip r:embed="rId2" cstate="print"/>
          <a:srcRect/>
          <a:stretch>
            <a:fillRect/>
          </a:stretch>
        </p:blipFill>
        <p:spPr bwMode="auto">
          <a:xfrm>
            <a:off x="-16" y="0"/>
            <a:ext cx="9144016" cy="6858000"/>
          </a:xfrm>
          <a:prstGeom prst="rect">
            <a:avLst/>
          </a:prstGeom>
          <a:noFill/>
        </p:spPr>
      </p:pic>
      <p:sp>
        <p:nvSpPr>
          <p:cNvPr id="5" name="Rectangle 4"/>
          <p:cNvSpPr/>
          <p:nvPr/>
        </p:nvSpPr>
        <p:spPr>
          <a:xfrm>
            <a:off x="142844" y="4786322"/>
            <a:ext cx="6508513"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MA" sz="9600" b="1" dirty="0" smtClean="0">
                <a:ln w="11430">
                  <a:solidFill>
                    <a:srgbClr val="660033"/>
                  </a:solidFill>
                </a:ln>
                <a:solidFill>
                  <a:srgbClr val="FFFF00"/>
                </a:solidFill>
                <a:effectLst>
                  <a:outerShdw blurRad="80000" dist="40000" dir="5040000" algn="tl">
                    <a:srgbClr val="000000">
                      <a:alpha val="30000"/>
                    </a:srgbClr>
                  </a:outerShdw>
                </a:effectLst>
                <a:latin typeface="Arial Unicode MS" pitchFamily="34" charset="-128"/>
                <a:ea typeface="Arial Unicode MS" pitchFamily="34" charset="-128"/>
                <a:cs typeface="Arial Unicode MS" pitchFamily="34" charset="-128"/>
              </a:rPr>
              <a:t>عن الفواحش</a:t>
            </a:r>
            <a:endParaRPr lang="fr-FR" sz="9600" b="1" cap="none" spc="0" dirty="0">
              <a:ln w="11430">
                <a:solidFill>
                  <a:srgbClr val="660033"/>
                </a:solidFill>
              </a:ln>
              <a:solidFill>
                <a:srgbClr val="FFFF00"/>
              </a:solidFill>
              <a:effectLst>
                <a:outerShdw blurRad="80000" dist="40000" dir="5040000" algn="tl">
                  <a:srgbClr val="000000">
                    <a:alpha val="3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500034" y="71422"/>
            <a:ext cx="8229600" cy="1143000"/>
          </a:xfrm>
        </p:spPr>
        <p:txBody>
          <a:bodyPr/>
          <a:lstStyle/>
          <a:p>
            <a:pPr rtl="1"/>
            <a:r>
              <a:rPr lang="ar-MA" b="1" dirty="0" smtClean="0">
                <a:solidFill>
                  <a:srgbClr val="C00000"/>
                </a:solidFill>
              </a:rPr>
              <a:t>فضل العفة</a:t>
            </a:r>
            <a:endParaRPr lang="fr-FR" b="1" dirty="0">
              <a:solidFill>
                <a:srgbClr val="C00000"/>
              </a:solidFill>
            </a:endParaRPr>
          </a:p>
        </p:txBody>
      </p:sp>
      <p:sp>
        <p:nvSpPr>
          <p:cNvPr id="3" name="Espace réservé du contenu 2"/>
          <p:cNvSpPr>
            <a:spLocks noGrp="1"/>
          </p:cNvSpPr>
          <p:nvPr>
            <p:ph idx="1"/>
          </p:nvPr>
        </p:nvSpPr>
        <p:spPr>
          <a:xfrm>
            <a:off x="457200" y="1285860"/>
            <a:ext cx="8229600" cy="4929222"/>
          </a:xfrm>
        </p:spPr>
        <p:txBody>
          <a:bodyPr>
            <a:normAutofit lnSpcReduction="10000"/>
          </a:bodyPr>
          <a:lstStyle/>
          <a:p>
            <a:pPr algn="just" rtl="1">
              <a:buFont typeface="Wingdings" panose="05000000000000000000" pitchFamily="2" charset="2"/>
              <a:buChar char="ü"/>
            </a:pPr>
            <a:r>
              <a:rPr lang="ar-MA" b="1" dirty="0" smtClean="0"/>
              <a:t> ثناء الله عز و جل على أهل العفة (سورة المؤمنون).</a:t>
            </a:r>
          </a:p>
          <a:p>
            <a:pPr algn="just" rtl="1">
              <a:buNone/>
            </a:pPr>
            <a:r>
              <a:rPr lang="ar-MA" b="1" dirty="0" smtClean="0"/>
              <a:t>“قَدْ أَفْلَحَ الْمُؤْمِنُونَ (1) الَّذِينَ هُمْ فِي صَلَاتِهِمْ خَاشِعُونَ (2) وَالَّذِينَ هُمْ عَنِ اللَّغْوِ مُعْرِضُونَ (3) وَالَّذِينَ هُمْ لِلزَّكَاةِ فَاعِلُونَ (4) وَالَّذِينَ هُمْ لِفُرُوجِهِمْ حَافِظُونَ (5) إِلَّا عَلَى أَزْوَاجِهِمْ أوْ مَا مَلَكَتْ أَيْمَانُهُمْ فَإِنَّهُمْ غَيْرُ مَلُومِينَ (6) فَمَنِ ابْتَغَى وَرَاءَ ذَلِكَ فَأُولَئِكَ هُمُ الْعَادُونَ (7)” سورة </a:t>
            </a:r>
            <a:r>
              <a:rPr lang="ar-MA" b="1" dirty="0" err="1" smtClean="0"/>
              <a:t>المومنون</a:t>
            </a:r>
            <a:endParaRPr lang="ar-MA" b="1" dirty="0" smtClean="0"/>
          </a:p>
          <a:p>
            <a:pPr algn="just" rtl="1">
              <a:buFont typeface="Wingdings" pitchFamily="2" charset="2"/>
              <a:buChar char="ü"/>
            </a:pPr>
            <a:r>
              <a:rPr lang="ar-MA" b="1" dirty="0" smtClean="0"/>
              <a:t> العفة خلق الأنبياء </a:t>
            </a:r>
            <a:r>
              <a:rPr lang="ar-MA" b="1" dirty="0" err="1" smtClean="0"/>
              <a:t>و</a:t>
            </a:r>
            <a:r>
              <a:rPr lang="ar-MA" b="1" dirty="0" smtClean="0"/>
              <a:t> الصالحين (يوسف، موسى عليهما السلام).</a:t>
            </a:r>
            <a:r>
              <a:rPr lang="ar-MA" dirty="0" smtClean="0"/>
              <a:t> </a:t>
            </a:r>
            <a:endParaRPr lang="fr-FR" dirty="0" smtClean="0"/>
          </a:p>
          <a:p>
            <a:pPr algn="just" rtl="1">
              <a:buFont typeface="Wingdings" pitchFamily="2" charset="2"/>
              <a:buChar char="ü"/>
            </a:pPr>
            <a:r>
              <a:rPr lang="ar-MA" b="1" dirty="0" smtClean="0"/>
              <a:t>قصة هند بنت عتبة.</a:t>
            </a:r>
          </a:p>
          <a:p>
            <a:pPr algn="just" rtl="1">
              <a:buFont typeface="Wingdings" pitchFamily="2" charset="2"/>
              <a:buChar char="ü"/>
            </a:pPr>
            <a:r>
              <a:rPr lang="ar-MA" b="1" dirty="0" smtClean="0"/>
              <a:t>الحمد لله الذي جعل فينا شبيه يوسف.</a:t>
            </a:r>
          </a:p>
          <a:p>
            <a:pPr algn="just" rtl="1">
              <a:buFont typeface="Wingdings" pitchFamily="2" charset="2"/>
              <a:buChar char="ü"/>
            </a:pPr>
            <a:endParaRPr lang="ar-MA" dirty="0" smtClean="0"/>
          </a:p>
          <a:p>
            <a:pPr algn="just" rtl="1">
              <a:buNone/>
            </a:pPr>
            <a:endParaRPr lang="fr-FR" b="1" dirty="0"/>
          </a:p>
        </p:txBody>
      </p:sp>
    </p:spTree>
    <p:extLst>
      <p:ext uri="{BB962C8B-B14F-4D97-AF65-F5344CB8AC3E}">
        <p14:creationId xmlns="" xmlns:p14="http://schemas.microsoft.com/office/powerpoint/2010/main" val="498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2" name="Titre 1"/>
          <p:cNvSpPr>
            <a:spLocks noGrp="1"/>
          </p:cNvSpPr>
          <p:nvPr>
            <p:ph type="title"/>
          </p:nvPr>
        </p:nvSpPr>
        <p:spPr>
          <a:xfrm>
            <a:off x="500034" y="0"/>
            <a:ext cx="8229600" cy="1143000"/>
          </a:xfrm>
        </p:spPr>
        <p:txBody>
          <a:bodyPr/>
          <a:lstStyle/>
          <a:p>
            <a:pPr rtl="1"/>
            <a:r>
              <a:rPr lang="ar-MA" b="1" dirty="0" smtClean="0">
                <a:solidFill>
                  <a:srgbClr val="C00000"/>
                </a:solidFill>
              </a:rPr>
              <a:t>ثمرات العفة</a:t>
            </a:r>
            <a:endParaRPr lang="fr-FR" b="1" dirty="0">
              <a:solidFill>
                <a:srgbClr val="C00000"/>
              </a:solidFill>
            </a:endParaRPr>
          </a:p>
        </p:txBody>
      </p:sp>
      <p:sp>
        <p:nvSpPr>
          <p:cNvPr id="3" name="Espace réservé du contenu 2"/>
          <p:cNvSpPr>
            <a:spLocks noGrp="1"/>
          </p:cNvSpPr>
          <p:nvPr>
            <p:ph idx="1"/>
          </p:nvPr>
        </p:nvSpPr>
        <p:spPr>
          <a:xfrm>
            <a:off x="428596" y="1000108"/>
            <a:ext cx="8229600" cy="4525963"/>
          </a:xfrm>
        </p:spPr>
        <p:txBody>
          <a:bodyPr/>
          <a:lstStyle/>
          <a:p>
            <a:pPr algn="just" rtl="1">
              <a:buFont typeface="Wingdings" pitchFamily="2" charset="2"/>
              <a:buChar char="ü"/>
            </a:pPr>
            <a:r>
              <a:rPr lang="ar-MA" b="1" dirty="0" smtClean="0"/>
              <a:t> الخلود في الجنة :</a:t>
            </a:r>
            <a:endParaRPr lang="fr-FR" b="1" dirty="0"/>
          </a:p>
        </p:txBody>
      </p:sp>
      <p:pic>
        <p:nvPicPr>
          <p:cNvPr id="41986" name="Picture 2" descr="https://s-media-cache-ak0.pinimg.com/736x/cf/a4/f9/cfa4f9caca8941de78b32a15bcab4ec6.jpg"/>
          <p:cNvPicPr>
            <a:picLocks noChangeAspect="1" noChangeArrowheads="1"/>
          </p:cNvPicPr>
          <p:nvPr/>
        </p:nvPicPr>
        <p:blipFill>
          <a:blip r:embed="rId3" cstate="print"/>
          <a:srcRect/>
          <a:stretch>
            <a:fillRect/>
          </a:stretch>
        </p:blipFill>
        <p:spPr bwMode="auto">
          <a:xfrm>
            <a:off x="4500562" y="1714488"/>
            <a:ext cx="4643438" cy="5183732"/>
          </a:xfrm>
          <a:prstGeom prst="rect">
            <a:avLst/>
          </a:prstGeom>
          <a:noFill/>
        </p:spPr>
      </p:pic>
      <p:pic>
        <p:nvPicPr>
          <p:cNvPr id="41989" name="Picture 5" descr="http://twitter.hawacook.com/wp-content/uploads/2015/08/%D9%85%D9%86-%D9%8A%D8%B6%D9%85%D9%86-%D9%84%D9%8A-%D9%85%D8%A7-%D8%A8%D9%8A%D9%86-%D9%84%D8%AD%D9%8A%D9%8A%D9%87-%D9%88%D9%85%D8%A7-%D8%A8%D9%8A%D9%86-%D8%B1%D8%AC%D9%84%D9%8A%D9%87-%D8%A3%D8%B6%D9%85%D9%86-%D9%84%D9%87-%D8%A7%D9%84%D8%AC%D9%86%D8%A9.jpg"/>
          <p:cNvPicPr>
            <a:picLocks noChangeAspect="1" noChangeArrowheads="1"/>
          </p:cNvPicPr>
          <p:nvPr/>
        </p:nvPicPr>
        <p:blipFill>
          <a:blip r:embed="rId4" cstate="print"/>
          <a:srcRect t="12500"/>
          <a:stretch>
            <a:fillRect/>
          </a:stretch>
        </p:blipFill>
        <p:spPr bwMode="auto">
          <a:xfrm>
            <a:off x="0" y="1714488"/>
            <a:ext cx="4500562" cy="5143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 to="" calcmode="lin" valueType="num">
                                      <p:cBhvr>
                                        <p:cTn id="12" dur="1" fill="hold"/>
                                        <p:tgtEl>
                                          <p:spTgt spid="4198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1989"/>
                                        </p:tgtEl>
                                        <p:attrNameLst>
                                          <p:attrName>style.visibility</p:attrName>
                                        </p:attrNameLst>
                                      </p:cBhvr>
                                      <p:to>
                                        <p:strVal val="visible"/>
                                      </p:to>
                                    </p:set>
                                    <p:anim to="" calcmode="lin" valueType="num">
                                      <p:cBhvr>
                                        <p:cTn id="17" dur="1" fill="hold"/>
                                        <p:tgtEl>
                                          <p:spTgt spid="419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2" name="Titre 1"/>
          <p:cNvSpPr>
            <a:spLocks noGrp="1"/>
          </p:cNvSpPr>
          <p:nvPr>
            <p:ph type="title"/>
          </p:nvPr>
        </p:nvSpPr>
        <p:spPr>
          <a:xfrm>
            <a:off x="467544" y="116632"/>
            <a:ext cx="8229600" cy="1143000"/>
          </a:xfrm>
        </p:spPr>
        <p:txBody>
          <a:bodyPr/>
          <a:lstStyle/>
          <a:p>
            <a:pPr rtl="1"/>
            <a:r>
              <a:rPr lang="ar-MA" b="1" dirty="0" smtClean="0">
                <a:solidFill>
                  <a:srgbClr val="C00000"/>
                </a:solidFill>
              </a:rPr>
              <a:t>بطاقة تعريفية</a:t>
            </a:r>
            <a:endParaRPr lang="fr-FR" b="1" dirty="0">
              <a:solidFill>
                <a:srgbClr val="C00000"/>
              </a:solidFill>
            </a:endParaRPr>
          </a:p>
        </p:txBody>
      </p:sp>
      <p:sp>
        <p:nvSpPr>
          <p:cNvPr id="3" name="Espace réservé du contenu 2"/>
          <p:cNvSpPr>
            <a:spLocks noGrp="1"/>
          </p:cNvSpPr>
          <p:nvPr>
            <p:ph idx="1"/>
          </p:nvPr>
        </p:nvSpPr>
        <p:spPr>
          <a:xfrm>
            <a:off x="467544" y="1196752"/>
            <a:ext cx="8229600" cy="5544616"/>
          </a:xfrm>
        </p:spPr>
        <p:txBody>
          <a:bodyPr>
            <a:normAutofit lnSpcReduction="10000"/>
          </a:bodyPr>
          <a:lstStyle/>
          <a:p>
            <a:pPr algn="just" rtl="1">
              <a:buFont typeface="Wingdings" panose="05000000000000000000" pitchFamily="2" charset="2"/>
              <a:buChar char="ü"/>
            </a:pPr>
            <a:r>
              <a:rPr lang="ar-MA" b="1" dirty="0" smtClean="0"/>
              <a:t> اسمه و نسبه : عبد الرحمان بن عوف بن عبد الحارث الزهري القرشي، و أمه الشفاء : أسلمت و هاجرت إلى المدينة.</a:t>
            </a:r>
          </a:p>
          <a:p>
            <a:pPr algn="just" rtl="1">
              <a:buFont typeface="Wingdings" panose="05000000000000000000" pitchFamily="2" charset="2"/>
              <a:buChar char="ü"/>
            </a:pPr>
            <a:r>
              <a:rPr lang="ar-MA" b="1" dirty="0"/>
              <a:t> </a:t>
            </a:r>
            <a:r>
              <a:rPr lang="ar-MA" b="1" dirty="0" smtClean="0"/>
              <a:t>اسمه في الجاهلية : عبد  عمرو، عبد الكعبة، عبد الحارث.</a:t>
            </a:r>
          </a:p>
          <a:p>
            <a:pPr algn="just" rtl="1">
              <a:buFont typeface="Wingdings" panose="05000000000000000000" pitchFamily="2" charset="2"/>
              <a:buChar char="ü"/>
            </a:pPr>
            <a:r>
              <a:rPr lang="ar-MA" b="1" dirty="0"/>
              <a:t> </a:t>
            </a:r>
            <a:r>
              <a:rPr lang="ar-MA" b="1" dirty="0" smtClean="0"/>
              <a:t>كنيته : أبو محمد.</a:t>
            </a:r>
          </a:p>
          <a:p>
            <a:pPr algn="just" rtl="1">
              <a:buFont typeface="Wingdings" panose="05000000000000000000" pitchFamily="2" charset="2"/>
              <a:buChar char="ü"/>
            </a:pPr>
            <a:r>
              <a:rPr lang="ar-MA" b="1" dirty="0"/>
              <a:t> </a:t>
            </a:r>
            <a:r>
              <a:rPr lang="ar-MA" b="1" dirty="0" smtClean="0"/>
              <a:t>مولده : بعد عام الفيل بعشر سنوات (سنة 43 قبل الهجرة).</a:t>
            </a:r>
          </a:p>
          <a:p>
            <a:pPr algn="just" rtl="1">
              <a:buFont typeface="Wingdings" panose="05000000000000000000" pitchFamily="2" charset="2"/>
              <a:buChar char="ü"/>
            </a:pPr>
            <a:r>
              <a:rPr lang="ar-MA" b="1" dirty="0"/>
              <a:t> </a:t>
            </a:r>
            <a:r>
              <a:rPr lang="ar-MA" b="1" dirty="0" smtClean="0"/>
              <a:t>صفاته الخلقية : كان رجلا طويلا، حسن الوجه، أبيض اللون، مشربا بحمرة، ساقط </a:t>
            </a:r>
            <a:r>
              <a:rPr lang="ar-MA" b="1" dirty="0" err="1" smtClean="0"/>
              <a:t>الثنيتين</a:t>
            </a:r>
            <a:r>
              <a:rPr lang="ar-MA" b="1" dirty="0" smtClean="0"/>
              <a:t>، أهتم، أعرج (أصيب يوم أحد فهتم و جرح عشرين جراحة بعضها في رجله فعرج).</a:t>
            </a:r>
            <a:endParaRPr lang="fr-FR" b="1" dirty="0"/>
          </a:p>
        </p:txBody>
      </p:sp>
    </p:spTree>
    <p:extLst>
      <p:ext uri="{BB962C8B-B14F-4D97-AF65-F5344CB8AC3E}">
        <p14:creationId xmlns="" xmlns:p14="http://schemas.microsoft.com/office/powerpoint/2010/main" val="19521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500034" y="214290"/>
            <a:ext cx="8229600" cy="6429420"/>
          </a:xfrm>
        </p:spPr>
        <p:txBody>
          <a:bodyPr>
            <a:normAutofit lnSpcReduction="10000"/>
          </a:bodyPr>
          <a:lstStyle/>
          <a:p>
            <a:pPr algn="just" rtl="1">
              <a:buFont typeface="Wingdings" pitchFamily="2" charset="2"/>
              <a:buChar char="ü"/>
            </a:pPr>
            <a:r>
              <a:rPr lang="ar-MA" b="1" dirty="0" smtClean="0"/>
              <a:t> الاستظلال بظل عرش الرحمان :</a:t>
            </a:r>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Font typeface="Wingdings" pitchFamily="2" charset="2"/>
              <a:buChar char="ü"/>
            </a:pPr>
            <a:endParaRPr lang="ar-MA" b="1" dirty="0" smtClean="0"/>
          </a:p>
          <a:p>
            <a:pPr algn="just" rtl="1">
              <a:buNone/>
            </a:pPr>
            <a:r>
              <a:rPr lang="ar-MA" b="1" dirty="0" smtClean="0"/>
              <a:t>قصة الشاب </a:t>
            </a:r>
            <a:r>
              <a:rPr lang="ar-MA" b="1" dirty="0" err="1" smtClean="0"/>
              <a:t>و</a:t>
            </a:r>
            <a:r>
              <a:rPr lang="ar-MA" b="1" dirty="0" smtClean="0"/>
              <a:t> رائحة المسك </a:t>
            </a:r>
            <a:r>
              <a:rPr lang="ar-MA" b="1" dirty="0" smtClean="0">
                <a:solidFill>
                  <a:srgbClr val="C00000"/>
                </a:solidFill>
              </a:rPr>
              <a:t>(</a:t>
            </a:r>
            <a:r>
              <a:rPr lang="ar-MA" b="1" dirty="0" err="1" smtClean="0">
                <a:solidFill>
                  <a:srgbClr val="C00000"/>
                </a:solidFill>
              </a:rPr>
              <a:t>لأطيبن</a:t>
            </a:r>
            <a:r>
              <a:rPr lang="ar-MA" b="1" dirty="0" smtClean="0">
                <a:solidFill>
                  <a:srgbClr val="C00000"/>
                </a:solidFill>
              </a:rPr>
              <a:t> ريحك في الدنيا          </a:t>
            </a:r>
            <a:r>
              <a:rPr lang="ar-MA" b="1" dirty="0" err="1" smtClean="0">
                <a:solidFill>
                  <a:srgbClr val="C00000"/>
                </a:solidFill>
              </a:rPr>
              <a:t>و</a:t>
            </a:r>
            <a:r>
              <a:rPr lang="ar-MA" b="1" dirty="0" smtClean="0">
                <a:solidFill>
                  <a:srgbClr val="C00000"/>
                </a:solidFill>
              </a:rPr>
              <a:t> الآخرة)</a:t>
            </a:r>
            <a:r>
              <a:rPr lang="ar-MA" b="1" dirty="0" smtClean="0"/>
              <a:t>.</a:t>
            </a:r>
          </a:p>
          <a:p>
            <a:pPr algn="just" rtl="1">
              <a:buFont typeface="Wingdings" pitchFamily="2" charset="2"/>
              <a:buChar char="ü"/>
            </a:pPr>
            <a:endParaRPr lang="fr-FR" b="1" dirty="0"/>
          </a:p>
        </p:txBody>
      </p:sp>
      <p:pic>
        <p:nvPicPr>
          <p:cNvPr id="43012" name="Picture 4" descr="G:\العفاف\0.jpg"/>
          <p:cNvPicPr>
            <a:picLocks noChangeAspect="1" noChangeArrowheads="1"/>
          </p:cNvPicPr>
          <p:nvPr/>
        </p:nvPicPr>
        <p:blipFill>
          <a:blip r:embed="rId3" cstate="print"/>
          <a:srcRect l="4687" r="6250" b="37500"/>
          <a:stretch>
            <a:fillRect/>
          </a:stretch>
        </p:blipFill>
        <p:spPr bwMode="auto">
          <a:xfrm>
            <a:off x="0" y="857232"/>
            <a:ext cx="9144000" cy="4429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 calcmode="lin" valueType="num">
                                      <p:cBhvr>
                                        <p:cTn id="12" dur="500" fill="hold"/>
                                        <p:tgtEl>
                                          <p:spTgt spid="43012"/>
                                        </p:tgtEl>
                                        <p:attrNameLst>
                                          <p:attrName>ppt_w</p:attrName>
                                        </p:attrNameLst>
                                      </p:cBhvr>
                                      <p:tavLst>
                                        <p:tav tm="0">
                                          <p:val>
                                            <p:fltVal val="0"/>
                                          </p:val>
                                        </p:tav>
                                        <p:tav tm="100000">
                                          <p:val>
                                            <p:strVal val="#ppt_w"/>
                                          </p:val>
                                        </p:tav>
                                      </p:tavLst>
                                    </p:anim>
                                    <p:anim calcmode="lin" valueType="num">
                                      <p:cBhvr>
                                        <p:cTn id="13" dur="500" fill="hold"/>
                                        <p:tgtEl>
                                          <p:spTgt spid="43012"/>
                                        </p:tgtEl>
                                        <p:attrNameLst>
                                          <p:attrName>ppt_h</p:attrName>
                                        </p:attrNameLst>
                                      </p:cBhvr>
                                      <p:tavLst>
                                        <p:tav tm="0">
                                          <p:val>
                                            <p:fltVal val="0"/>
                                          </p:val>
                                        </p:tav>
                                        <p:tav tm="100000">
                                          <p:val>
                                            <p:strVal val="#ppt_h"/>
                                          </p:val>
                                        </p:tav>
                                      </p:tavLst>
                                    </p:anim>
                                    <p:animEffect transition="in" filter="fade">
                                      <p:cBhvr>
                                        <p:cTn id="14" dur="500"/>
                                        <p:tgtEl>
                                          <p:spTgt spid="430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arn(inHorizontal)">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357166"/>
            <a:ext cx="8229600" cy="4525963"/>
          </a:xfrm>
        </p:spPr>
        <p:txBody>
          <a:bodyPr/>
          <a:lstStyle/>
          <a:p>
            <a:pPr algn="just" rtl="1">
              <a:buFont typeface="Wingdings" pitchFamily="2" charset="2"/>
              <a:buChar char="ü"/>
            </a:pPr>
            <a:r>
              <a:rPr lang="ar-MA" b="1" dirty="0" smtClean="0"/>
              <a:t> عفة الأهل :</a:t>
            </a:r>
            <a:endParaRPr lang="fr-FR" b="1" dirty="0"/>
          </a:p>
        </p:txBody>
      </p:sp>
      <p:pic>
        <p:nvPicPr>
          <p:cNvPr id="44034" name="Picture 2" descr="http://i59.tinypic.com/2rqh9o3.jpg"/>
          <p:cNvPicPr>
            <a:picLocks noChangeAspect="1" noChangeArrowheads="1"/>
          </p:cNvPicPr>
          <p:nvPr/>
        </p:nvPicPr>
        <p:blipFill>
          <a:blip r:embed="rId3" cstate="print"/>
          <a:srcRect/>
          <a:stretch>
            <a:fillRect/>
          </a:stretch>
        </p:blipFill>
        <p:spPr bwMode="auto">
          <a:xfrm>
            <a:off x="-32" y="1142984"/>
            <a:ext cx="9144032" cy="5715040"/>
          </a:xfrm>
          <a:prstGeom prst="rect">
            <a:avLst/>
          </a:prstGeom>
          <a:noFill/>
        </p:spPr>
      </p:pic>
      <p:sp>
        <p:nvSpPr>
          <p:cNvPr id="4" name="Rectangle 3"/>
          <p:cNvSpPr/>
          <p:nvPr/>
        </p:nvSpPr>
        <p:spPr>
          <a:xfrm>
            <a:off x="3450946" y="2928934"/>
            <a:ext cx="5341527" cy="1754326"/>
          </a:xfrm>
          <a:prstGeom prst="rect">
            <a:avLst/>
          </a:prstGeom>
          <a:noFill/>
        </p:spPr>
        <p:txBody>
          <a:bodyPr wrap="none" lIns="91440" tIns="45720" rIns="91440" bIns="45720">
            <a:spAutoFit/>
          </a:bodyPr>
          <a:lstStyle/>
          <a:p>
            <a:pPr algn="ctr" rtl="1"/>
            <a:r>
              <a:rPr lang="ar-M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«عفوا عن نساء الناس</a:t>
            </a:r>
          </a:p>
          <a:p>
            <a:pPr algn="ctr" rtl="1"/>
            <a:r>
              <a:rPr lang="ar-M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تعف نساؤكم»</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4034"/>
                                        </p:tgtEl>
                                        <p:attrNameLst>
                                          <p:attrName>style.visibility</p:attrName>
                                        </p:attrNameLst>
                                      </p:cBhvr>
                                      <p:to>
                                        <p:strVal val="visible"/>
                                      </p:to>
                                    </p:set>
                                    <p:anim calcmode="lin" valueType="num">
                                      <p:cBhvr additive="base">
                                        <p:cTn id="16" dur="500" fill="hold"/>
                                        <p:tgtEl>
                                          <p:spTgt spid="44034"/>
                                        </p:tgtEl>
                                        <p:attrNameLst>
                                          <p:attrName>ppt_x</p:attrName>
                                        </p:attrNameLst>
                                      </p:cBhvr>
                                      <p:tavLst>
                                        <p:tav tm="0">
                                          <p:val>
                                            <p:strVal val="#ppt_x"/>
                                          </p:val>
                                        </p:tav>
                                        <p:tav tm="100000">
                                          <p:val>
                                            <p:strVal val="#ppt_x"/>
                                          </p:val>
                                        </p:tav>
                                      </p:tavLst>
                                    </p:anim>
                                    <p:anim calcmode="lin" valueType="num">
                                      <p:cBhvr additive="base">
                                        <p:cTn id="17"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24"/>
            <a:ext cx="9144026" cy="6858000"/>
          </a:xfrm>
          <a:prstGeom prst="rect">
            <a:avLst/>
          </a:prstGeom>
          <a:noFill/>
        </p:spPr>
      </p:pic>
      <p:sp>
        <p:nvSpPr>
          <p:cNvPr id="3" name="Espace réservé du contenu 2"/>
          <p:cNvSpPr>
            <a:spLocks noGrp="1"/>
          </p:cNvSpPr>
          <p:nvPr>
            <p:ph idx="1"/>
          </p:nvPr>
        </p:nvSpPr>
        <p:spPr>
          <a:xfrm>
            <a:off x="428596" y="285728"/>
            <a:ext cx="8229600" cy="4525963"/>
          </a:xfrm>
        </p:spPr>
        <p:txBody>
          <a:bodyPr/>
          <a:lstStyle/>
          <a:p>
            <a:pPr algn="just" rtl="1">
              <a:buFont typeface="Wingdings" pitchFamily="2" charset="2"/>
              <a:buChar char="ü"/>
            </a:pPr>
            <a:r>
              <a:rPr lang="ar-MA" b="1" dirty="0" smtClean="0"/>
              <a:t> سلامة المجتمع من الأمراض :</a:t>
            </a:r>
          </a:p>
          <a:p>
            <a:pPr algn="just" rtl="1">
              <a:buNone/>
            </a:pPr>
            <a:r>
              <a:rPr lang="ar-MA" b="1" dirty="0" smtClean="0"/>
              <a:t>		- قصة طبيبة النساء الألمانية.</a:t>
            </a:r>
            <a:endParaRPr lang="fr-FR" b="1" dirty="0"/>
          </a:p>
        </p:txBody>
      </p:sp>
      <p:pic>
        <p:nvPicPr>
          <p:cNvPr id="1026" name="Picture 2" descr="http://www.albetaqa.com/data/albetaqa/001quran/quran-make-u/q-yasna3ok-maghfoor-lhm-018.jpg"/>
          <p:cNvPicPr>
            <a:picLocks noChangeAspect="1" noChangeArrowheads="1"/>
          </p:cNvPicPr>
          <p:nvPr/>
        </p:nvPicPr>
        <p:blipFill>
          <a:blip r:embed="rId3" cstate="print"/>
          <a:srcRect t="37059" b="4705"/>
          <a:stretch>
            <a:fillRect/>
          </a:stretch>
        </p:blipFill>
        <p:spPr bwMode="auto">
          <a:xfrm>
            <a:off x="0" y="1643050"/>
            <a:ext cx="9144000" cy="521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strips(downLeft)">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24"/>
            <a:ext cx="9144026" cy="6858000"/>
          </a:xfrm>
          <a:prstGeom prst="rect">
            <a:avLst/>
          </a:prstGeom>
          <a:noFill/>
        </p:spPr>
      </p:pic>
      <p:sp>
        <p:nvSpPr>
          <p:cNvPr id="3" name="Espace réservé du contenu 2"/>
          <p:cNvSpPr>
            <a:spLocks noGrp="1"/>
          </p:cNvSpPr>
          <p:nvPr>
            <p:ph idx="1"/>
          </p:nvPr>
        </p:nvSpPr>
        <p:spPr>
          <a:xfrm>
            <a:off x="500034" y="357166"/>
            <a:ext cx="8229600" cy="4525963"/>
          </a:xfrm>
        </p:spPr>
        <p:txBody>
          <a:bodyPr/>
          <a:lstStyle/>
          <a:p>
            <a:pPr algn="just" rtl="1">
              <a:buFont typeface="Wingdings" pitchFamily="2" charset="2"/>
              <a:buChar char="ü"/>
            </a:pPr>
            <a:r>
              <a:rPr lang="fr-FR" b="1" dirty="0" smtClean="0"/>
              <a:t> </a:t>
            </a:r>
            <a:r>
              <a:rPr lang="ar-MA" b="1" dirty="0" smtClean="0"/>
              <a:t>- تفريج الكروب (قصة الثلاثة في الغار).</a:t>
            </a:r>
          </a:p>
          <a:p>
            <a:pPr algn="just" rtl="1">
              <a:buNone/>
            </a:pPr>
            <a:endParaRPr lang="fr-FR" b="1" dirty="0"/>
          </a:p>
        </p:txBody>
      </p:sp>
      <p:pic>
        <p:nvPicPr>
          <p:cNvPr id="1026" name="Picture 2" descr="http://9asas.3abber.com/gallery/26266/previews-med/504682.jpg"/>
          <p:cNvPicPr>
            <a:picLocks noChangeAspect="1" noChangeArrowheads="1"/>
          </p:cNvPicPr>
          <p:nvPr/>
        </p:nvPicPr>
        <p:blipFill>
          <a:blip r:embed="rId3" cstate="print"/>
          <a:srcRect/>
          <a:stretch>
            <a:fillRect/>
          </a:stretch>
        </p:blipFill>
        <p:spPr bwMode="auto">
          <a:xfrm>
            <a:off x="1214414" y="1312320"/>
            <a:ext cx="7000924" cy="532870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1357298"/>
            <a:ext cx="8229600" cy="4786346"/>
          </a:xfrm>
        </p:spPr>
        <p:txBody>
          <a:bodyPr>
            <a:normAutofit/>
          </a:bodyPr>
          <a:lstStyle/>
          <a:p>
            <a:pPr algn="just" rtl="1">
              <a:buNone/>
            </a:pPr>
            <a:r>
              <a:rPr lang="ar-MA" b="1" dirty="0" smtClean="0"/>
              <a:t>- غض البصر.</a:t>
            </a:r>
          </a:p>
          <a:p>
            <a:pPr algn="just" rtl="1">
              <a:buNone/>
            </a:pPr>
            <a:r>
              <a:rPr lang="ar-MA" b="1" dirty="0" smtClean="0"/>
              <a:t>- عدم التبرج.</a:t>
            </a:r>
          </a:p>
          <a:p>
            <a:pPr algn="just" rtl="1">
              <a:buNone/>
            </a:pPr>
            <a:r>
              <a:rPr lang="ar-MA" b="1" dirty="0" smtClean="0"/>
              <a:t>- المسارعة إلى الزواج.</a:t>
            </a:r>
          </a:p>
          <a:p>
            <a:pPr algn="just" rtl="1">
              <a:buNone/>
            </a:pPr>
            <a:r>
              <a:rPr lang="ar-MA" b="1" dirty="0" smtClean="0"/>
              <a:t>- استشعار مراقبة الله عز </a:t>
            </a:r>
            <a:r>
              <a:rPr lang="ar-MA" b="1" dirty="0" err="1" smtClean="0"/>
              <a:t>و</a:t>
            </a:r>
            <a:r>
              <a:rPr lang="ar-MA" b="1" dirty="0" smtClean="0"/>
              <a:t> جل.</a:t>
            </a:r>
          </a:p>
          <a:p>
            <a:pPr algn="just" rtl="1">
              <a:buNone/>
            </a:pPr>
            <a:r>
              <a:rPr lang="ar-MA" b="1" dirty="0" smtClean="0"/>
              <a:t>- عدم الخضوع بالقول </a:t>
            </a:r>
            <a:r>
              <a:rPr lang="ar-MA" b="1" dirty="0" smtClean="0">
                <a:solidFill>
                  <a:srgbClr val="7030A0"/>
                </a:solidFill>
              </a:rPr>
              <a:t>«فَلَا تَخْضَعْنَ بِالْقَوْلِ»</a:t>
            </a:r>
            <a:r>
              <a:rPr lang="ar-MA" b="1" dirty="0" smtClean="0"/>
              <a:t>الأحزاب/32.</a:t>
            </a:r>
          </a:p>
          <a:p>
            <a:pPr algn="just" rtl="1">
              <a:buNone/>
            </a:pPr>
            <a:r>
              <a:rPr lang="ar-MA" b="1" dirty="0" smtClean="0"/>
              <a:t>- اجتناب الخلوة بغير المحارم </a:t>
            </a:r>
            <a:r>
              <a:rPr lang="ar-MA" b="1" dirty="0" smtClean="0">
                <a:solidFill>
                  <a:srgbClr val="7030A0"/>
                </a:solidFill>
              </a:rPr>
              <a:t>«إياكم و الخلوة بالنساء»</a:t>
            </a:r>
            <a:r>
              <a:rPr lang="ar-MA" b="1" dirty="0" smtClean="0"/>
              <a:t>.</a:t>
            </a:r>
          </a:p>
          <a:p>
            <a:pPr algn="just" rtl="1">
              <a:buNone/>
            </a:pPr>
            <a:r>
              <a:rPr lang="ar-MA" b="1" dirty="0" smtClean="0"/>
              <a:t>- عدم الضرب بالأرجل أثناء المشي</a:t>
            </a:r>
            <a:r>
              <a:rPr lang="ar-MA" b="1" dirty="0" smtClean="0">
                <a:solidFill>
                  <a:srgbClr val="7030A0"/>
                </a:solidFill>
              </a:rPr>
              <a:t>“وَلَا يَضْرِبْنَ بِأَرْجُلِهِنَّ لِيُعْلَمَ مَا </a:t>
            </a:r>
            <a:r>
              <a:rPr lang="ar-MA" b="1" dirty="0" err="1" smtClean="0">
                <a:solidFill>
                  <a:srgbClr val="7030A0"/>
                </a:solidFill>
              </a:rPr>
              <a:t>يُخْفِينَ</a:t>
            </a:r>
            <a:r>
              <a:rPr lang="ar-MA" b="1" dirty="0" smtClean="0">
                <a:solidFill>
                  <a:srgbClr val="7030A0"/>
                </a:solidFill>
              </a:rPr>
              <a:t> مِنْ زِينَتِهِنَّ“ </a:t>
            </a:r>
            <a:r>
              <a:rPr lang="ar-MA" b="1" dirty="0" smtClean="0"/>
              <a:t>النور/31.</a:t>
            </a:r>
            <a:endParaRPr lang="fr-FR" b="1" dirty="0"/>
          </a:p>
        </p:txBody>
      </p:sp>
      <p:sp>
        <p:nvSpPr>
          <p:cNvPr id="5" name="Titre 1"/>
          <p:cNvSpPr>
            <a:spLocks noGrp="1"/>
          </p:cNvSpPr>
          <p:nvPr>
            <p:ph type="title"/>
          </p:nvPr>
        </p:nvSpPr>
        <p:spPr>
          <a:xfrm>
            <a:off x="500034" y="0"/>
            <a:ext cx="8229600" cy="1143000"/>
          </a:xfrm>
        </p:spPr>
        <p:txBody>
          <a:bodyPr/>
          <a:lstStyle/>
          <a:p>
            <a:pPr rtl="1"/>
            <a:r>
              <a:rPr lang="ar-MA" b="1" dirty="0" smtClean="0">
                <a:solidFill>
                  <a:srgbClr val="C00000"/>
                </a:solidFill>
              </a:rPr>
              <a:t>أسباب تعين على العفة</a:t>
            </a:r>
            <a:endParaRPr lang="fr-FR"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2" name="Titre 1"/>
          <p:cNvSpPr>
            <a:spLocks noGrp="1"/>
          </p:cNvSpPr>
          <p:nvPr>
            <p:ph type="title"/>
          </p:nvPr>
        </p:nvSpPr>
        <p:spPr/>
        <p:txBody>
          <a:bodyPr/>
          <a:lstStyle/>
          <a:p>
            <a:pPr rtl="1"/>
            <a:r>
              <a:rPr lang="ar-MA" b="1" dirty="0" smtClean="0">
                <a:solidFill>
                  <a:srgbClr val="C00000"/>
                </a:solidFill>
              </a:rPr>
              <a:t>منزلته عند الصحابة</a:t>
            </a:r>
            <a:endParaRPr lang="fr-FR" b="1" dirty="0">
              <a:solidFill>
                <a:srgbClr val="C00000"/>
              </a:solidFill>
            </a:endParaRPr>
          </a:p>
        </p:txBody>
      </p:sp>
      <p:sp>
        <p:nvSpPr>
          <p:cNvPr id="3" name="Espace réservé du contenu 2"/>
          <p:cNvSpPr>
            <a:spLocks noGrp="1"/>
          </p:cNvSpPr>
          <p:nvPr>
            <p:ph idx="1"/>
          </p:nvPr>
        </p:nvSpPr>
        <p:spPr/>
        <p:txBody>
          <a:bodyPr>
            <a:normAutofit lnSpcReduction="10000"/>
          </a:bodyPr>
          <a:lstStyle/>
          <a:p>
            <a:pPr algn="just" rtl="1">
              <a:buFont typeface="Wingdings" pitchFamily="2" charset="2"/>
              <a:buChar char="ü"/>
            </a:pPr>
            <a:r>
              <a:rPr lang="ar-MA" b="1" dirty="0" smtClean="0"/>
              <a:t> استشارة عمر بن الخطاب له في أمور كثيرة :</a:t>
            </a:r>
          </a:p>
          <a:p>
            <a:pPr algn="just" rtl="1">
              <a:buNone/>
            </a:pPr>
            <a:r>
              <a:rPr lang="ar-MA" b="1" dirty="0" smtClean="0"/>
              <a:t>		- دخول بلاد الشام التي نزل </a:t>
            </a:r>
            <a:r>
              <a:rPr lang="ar-MA" b="1" dirty="0" err="1" smtClean="0"/>
              <a:t>بها</a:t>
            </a:r>
            <a:r>
              <a:rPr lang="ar-MA" b="1" dirty="0" smtClean="0"/>
              <a:t> الطاعون.</a:t>
            </a:r>
          </a:p>
          <a:p>
            <a:pPr algn="just" rtl="1">
              <a:buNone/>
            </a:pPr>
            <a:r>
              <a:rPr lang="ar-MA" b="1" dirty="0" smtClean="0"/>
              <a:t>		- أخذ الجزية من المجوس (سنوا فيهم سنة أهل الكتاب).</a:t>
            </a:r>
          </a:p>
          <a:p>
            <a:pPr algn="just" rtl="1">
              <a:buNone/>
            </a:pPr>
            <a:r>
              <a:rPr lang="ar-MA" b="1" dirty="0" smtClean="0"/>
              <a:t>		- اختاره أحد الستة لخلافته (أصحاب الشورى): </a:t>
            </a:r>
            <a:r>
              <a:rPr lang="ar-MA" b="1" dirty="0" smtClean="0">
                <a:solidFill>
                  <a:srgbClr val="C00000"/>
                </a:solidFill>
              </a:rPr>
              <a:t>(عبد الرحمان سيد من </a:t>
            </a:r>
            <a:r>
              <a:rPr lang="ar-MA" b="1" dirty="0" err="1" smtClean="0">
                <a:solidFill>
                  <a:srgbClr val="C00000"/>
                </a:solidFill>
              </a:rPr>
              <a:t>سادات</a:t>
            </a:r>
            <a:r>
              <a:rPr lang="ar-MA" b="1" dirty="0" smtClean="0">
                <a:solidFill>
                  <a:srgbClr val="C00000"/>
                </a:solidFill>
              </a:rPr>
              <a:t> المسلمين)</a:t>
            </a:r>
            <a:r>
              <a:rPr lang="ar-MA" b="1" dirty="0" smtClean="0"/>
              <a:t>.</a:t>
            </a:r>
          </a:p>
          <a:p>
            <a:pPr algn="just" rtl="1">
              <a:buFont typeface="Wingdings" pitchFamily="2" charset="2"/>
              <a:buChar char="ü"/>
            </a:pPr>
            <a:r>
              <a:rPr lang="ar-MA" b="1" dirty="0" smtClean="0"/>
              <a:t> علي بن أبي طالب (</a:t>
            </a:r>
            <a:r>
              <a:rPr lang="ar-MA" b="1" dirty="0" smtClean="0">
                <a:solidFill>
                  <a:srgbClr val="C00000"/>
                </a:solidFill>
              </a:rPr>
              <a:t>لقد سمعت رسول الله صلى الله عليه       </a:t>
            </a:r>
            <a:r>
              <a:rPr lang="ar-MA" b="1" dirty="0" err="1" smtClean="0">
                <a:solidFill>
                  <a:srgbClr val="C00000"/>
                </a:solidFill>
              </a:rPr>
              <a:t>و</a:t>
            </a:r>
            <a:r>
              <a:rPr lang="ar-MA" b="1" dirty="0" smtClean="0">
                <a:solidFill>
                  <a:srgbClr val="C00000"/>
                </a:solidFill>
              </a:rPr>
              <a:t> سلم يصفك بأنك أمين في أهل السماء </a:t>
            </a:r>
            <a:r>
              <a:rPr lang="ar-MA" b="1" dirty="0" err="1" smtClean="0">
                <a:solidFill>
                  <a:srgbClr val="C00000"/>
                </a:solidFill>
              </a:rPr>
              <a:t>و</a:t>
            </a:r>
            <a:r>
              <a:rPr lang="ar-MA" b="1" dirty="0" smtClean="0">
                <a:solidFill>
                  <a:srgbClr val="C00000"/>
                </a:solidFill>
              </a:rPr>
              <a:t> أمين في أهل الأرض</a:t>
            </a:r>
            <a:r>
              <a:rPr lang="ar-MA" b="1" dirty="0" smtClean="0"/>
              <a:t>).</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2" name="Titre 1"/>
          <p:cNvSpPr>
            <a:spLocks noGrp="1"/>
          </p:cNvSpPr>
          <p:nvPr>
            <p:ph type="title"/>
          </p:nvPr>
        </p:nvSpPr>
        <p:spPr>
          <a:xfrm>
            <a:off x="457200" y="-71462"/>
            <a:ext cx="8229600" cy="1143000"/>
          </a:xfrm>
        </p:spPr>
        <p:txBody>
          <a:bodyPr/>
          <a:lstStyle/>
          <a:p>
            <a:pPr rtl="1"/>
            <a:r>
              <a:rPr lang="ar-MA" b="1" dirty="0" smtClean="0">
                <a:solidFill>
                  <a:srgbClr val="C00000"/>
                </a:solidFill>
              </a:rPr>
              <a:t>التاجر المجاهد بماله </a:t>
            </a:r>
            <a:r>
              <a:rPr lang="ar-MA" b="1" dirty="0" err="1" smtClean="0">
                <a:solidFill>
                  <a:srgbClr val="C00000"/>
                </a:solidFill>
              </a:rPr>
              <a:t>و</a:t>
            </a:r>
            <a:r>
              <a:rPr lang="ar-MA" b="1" dirty="0" smtClean="0">
                <a:solidFill>
                  <a:srgbClr val="C00000"/>
                </a:solidFill>
              </a:rPr>
              <a:t> نفسه</a:t>
            </a:r>
            <a:endParaRPr lang="fr-FR" b="1" dirty="0">
              <a:solidFill>
                <a:srgbClr val="C00000"/>
              </a:solidFill>
            </a:endParaRPr>
          </a:p>
        </p:txBody>
      </p:sp>
      <p:sp>
        <p:nvSpPr>
          <p:cNvPr id="5" name="Espace réservé du contenu 2"/>
          <p:cNvSpPr txBox="1">
            <a:spLocks/>
          </p:cNvSpPr>
          <p:nvPr/>
        </p:nvSpPr>
        <p:spPr>
          <a:xfrm>
            <a:off x="71406" y="857232"/>
            <a:ext cx="8929718" cy="4525963"/>
          </a:xfrm>
          <a:prstGeom prst="rect">
            <a:avLst/>
          </a:prstGeom>
        </p:spPr>
        <p:txBody>
          <a:bodyPr vert="horz" lIns="91440" tIns="45720" rIns="91440" bIns="45720" rtlCol="0">
            <a:normAutofit/>
          </a:bodyPr>
          <a:lstStyle/>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ar-MA" sz="3200" b="1" i="0" u="none" strike="noStrike" kern="1200" cap="none" spc="0" normalizeH="0" baseline="0" noProof="0" dirty="0" smtClean="0">
                <a:ln>
                  <a:noFill/>
                </a:ln>
                <a:solidFill>
                  <a:schemeClr val="tx1"/>
                </a:solidFill>
                <a:effectLst/>
                <a:uLnTx/>
                <a:uFillTx/>
                <a:latin typeface="+mn-lt"/>
                <a:ea typeface="+mn-ea"/>
                <a:cs typeface="+mn-cs"/>
              </a:rPr>
              <a:t> الجهاد بالنفس :</a:t>
            </a:r>
          </a:p>
          <a:p>
            <a:pPr marL="342900" indent="-342900" algn="just" rtl="1">
              <a:spcBef>
                <a:spcPct val="20000"/>
              </a:spcBef>
            </a:pPr>
            <a:r>
              <a:rPr kumimoji="0" lang="ar-MA" sz="3200" b="1" i="0" u="none" strike="noStrike" kern="1200" cap="none" spc="0" normalizeH="0" baseline="0" noProof="0" dirty="0" smtClean="0">
                <a:ln>
                  <a:noFill/>
                </a:ln>
                <a:solidFill>
                  <a:schemeClr val="tx1"/>
                </a:solidFill>
                <a:effectLst/>
                <a:uLnTx/>
                <a:uFillTx/>
                <a:latin typeface="+mn-lt"/>
                <a:ea typeface="+mn-ea"/>
                <a:cs typeface="+mn-cs"/>
              </a:rPr>
              <a:t>	-</a:t>
            </a:r>
            <a:r>
              <a:rPr lang="ar-MA" sz="3200" b="1" dirty="0" smtClean="0"/>
              <a:t> بدري شهد المعارك كلها مع الرسول صلى الله عليه </a:t>
            </a:r>
            <a:r>
              <a:rPr lang="ar-MA" sz="3200" b="1" dirty="0" err="1" smtClean="0"/>
              <a:t>و</a:t>
            </a:r>
            <a:r>
              <a:rPr lang="ar-MA" sz="3200" b="1" dirty="0" smtClean="0"/>
              <a:t> سلم.</a:t>
            </a:r>
            <a:endParaRPr kumimoji="0" lang="ar-MA"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ar-MA" sz="3200" b="1" i="0" u="none" strike="noStrike" kern="1200" cap="none" spc="0" normalizeH="0" baseline="0" noProof="0" dirty="0" smtClean="0">
                <a:ln>
                  <a:noFill/>
                </a:ln>
                <a:solidFill>
                  <a:schemeClr val="tx1"/>
                </a:solidFill>
                <a:effectLst/>
                <a:uLnTx/>
                <a:uFillTx/>
                <a:latin typeface="+mn-lt"/>
                <a:ea typeface="+mn-ea"/>
                <a:cs typeface="+mn-cs"/>
              </a:rPr>
              <a:t>	- أبلى بلاء حسنا في غزوة أحد </a:t>
            </a:r>
            <a:r>
              <a:rPr kumimoji="0" lang="ar-MA" sz="32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MA" sz="3200" b="1" i="0" u="none" strike="noStrike" kern="1200" cap="none" spc="0" normalizeH="0" baseline="0" noProof="0" dirty="0" smtClean="0">
                <a:ln>
                  <a:noFill/>
                </a:ln>
                <a:solidFill>
                  <a:schemeClr val="tx1"/>
                </a:solidFill>
                <a:effectLst/>
                <a:uLnTx/>
                <a:uFillTx/>
                <a:latin typeface="+mn-lt"/>
                <a:ea typeface="+mn-ea"/>
                <a:cs typeface="+mn-cs"/>
              </a:rPr>
              <a:t> ثبت مع القلة التي ثبتت فهتم </a:t>
            </a:r>
            <a:r>
              <a:rPr kumimoji="0" lang="ar-MA" sz="32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MA" sz="3200" b="1" i="0" u="none" strike="noStrike" kern="1200" cap="none" spc="0" normalizeH="0" baseline="0" noProof="0" dirty="0" smtClean="0">
                <a:ln>
                  <a:noFill/>
                </a:ln>
                <a:solidFill>
                  <a:schemeClr val="tx1"/>
                </a:solidFill>
                <a:effectLst/>
                <a:uLnTx/>
                <a:uFillTx/>
                <a:latin typeface="+mn-lt"/>
                <a:ea typeface="+mn-ea"/>
                <a:cs typeface="+mn-cs"/>
              </a:rPr>
              <a:t> أصيبت رجله فأصبح أعرجا.</a:t>
            </a:r>
          </a:p>
          <a:p>
            <a:pPr algn="just" rtl="1"/>
            <a:r>
              <a:rPr lang="ar-MA" sz="3200" b="1" dirty="0" smtClean="0"/>
              <a:t>   - من الذين بايعوا الرسول صلى الله عليه </a:t>
            </a:r>
            <a:r>
              <a:rPr lang="ar-MA" sz="3200" b="1" dirty="0" err="1" smtClean="0"/>
              <a:t>و</a:t>
            </a:r>
            <a:r>
              <a:rPr lang="ar-MA" sz="3200" b="1" dirty="0" smtClean="0"/>
              <a:t> سلم تحت الشجرة.</a:t>
            </a:r>
          </a:p>
          <a:p>
            <a:pPr algn="just" rtl="1">
              <a:buNone/>
            </a:pPr>
            <a:r>
              <a:rPr lang="ar-MA" sz="3200" b="1" dirty="0" smtClean="0"/>
              <a:t> </a:t>
            </a:r>
            <a:endParaRPr lang="fr-FR" sz="3200" b="1" dirty="0" smtClean="0"/>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ar-MA"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http://www.albetaqa.com/data/alwaraqa/04w-salaf/001/w-salaf0046c.jpg"/>
          <p:cNvPicPr>
            <a:picLocks noChangeAspect="1" noChangeArrowheads="1"/>
          </p:cNvPicPr>
          <p:nvPr/>
        </p:nvPicPr>
        <p:blipFill>
          <a:blip r:embed="rId3" cstate="print"/>
          <a:srcRect b="40611"/>
          <a:stretch>
            <a:fillRect/>
          </a:stretch>
        </p:blipFill>
        <p:spPr bwMode="auto">
          <a:xfrm>
            <a:off x="0" y="3714752"/>
            <a:ext cx="9144000" cy="30718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500034" y="285728"/>
            <a:ext cx="8229600" cy="4525963"/>
          </a:xfrm>
        </p:spPr>
        <p:txBody>
          <a:bodyPr>
            <a:normAutofit/>
          </a:bodyPr>
          <a:lstStyle/>
          <a:p>
            <a:pPr algn="just" rtl="1">
              <a:buNone/>
            </a:pPr>
            <a:r>
              <a:rPr lang="ar-MA" b="1" dirty="0" smtClean="0"/>
              <a:t>- صلى خلفه الرسول صلى الله عليه </a:t>
            </a:r>
            <a:r>
              <a:rPr lang="ar-MA" b="1" dirty="0" err="1" smtClean="0"/>
              <a:t>و</a:t>
            </a:r>
            <a:r>
              <a:rPr lang="ar-MA" b="1" dirty="0" smtClean="0"/>
              <a:t> سلم صلاة الفجر في غزوة تبوك.</a:t>
            </a:r>
          </a:p>
          <a:p>
            <a:pPr algn="just" rtl="1">
              <a:buNone/>
            </a:pPr>
            <a:r>
              <a:rPr lang="ar-MA" b="1" dirty="0" smtClean="0"/>
              <a:t>- تقاول هو </a:t>
            </a:r>
            <a:r>
              <a:rPr lang="ar-MA" b="1" dirty="0" err="1" smtClean="0"/>
              <a:t>و</a:t>
            </a:r>
            <a:r>
              <a:rPr lang="ar-MA" b="1" dirty="0" smtClean="0"/>
              <a:t> خالد بن الوليد في بعض الغزوات.</a:t>
            </a:r>
            <a:endParaRPr lang="fr-FR" b="1" dirty="0"/>
          </a:p>
        </p:txBody>
      </p:sp>
      <p:pic>
        <p:nvPicPr>
          <p:cNvPr id="47106" name="Picture 2" descr="http://www.wathakker.info/designs/images/7331ea23ad8f7577a40f786e5cd42801.jpg"/>
          <p:cNvPicPr>
            <a:picLocks noChangeAspect="1" noChangeArrowheads="1"/>
          </p:cNvPicPr>
          <p:nvPr/>
        </p:nvPicPr>
        <p:blipFill>
          <a:blip r:embed="rId3" cstate="print"/>
          <a:srcRect t="15000"/>
          <a:stretch>
            <a:fillRect/>
          </a:stretch>
        </p:blipFill>
        <p:spPr bwMode="auto">
          <a:xfrm>
            <a:off x="0" y="2143116"/>
            <a:ext cx="9144000" cy="47148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ox(in)">
                                      <p:cBhvr>
                                        <p:cTn id="1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642918"/>
            <a:ext cx="8229600" cy="4525963"/>
          </a:xfrm>
        </p:spPr>
        <p:txBody>
          <a:bodyPr/>
          <a:lstStyle/>
          <a:p>
            <a:pPr algn="just" rtl="1">
              <a:buFont typeface="Wingdings" pitchFamily="2" charset="2"/>
              <a:buChar char="ü"/>
            </a:pPr>
            <a:r>
              <a:rPr lang="ar-MA" b="1" dirty="0" smtClean="0"/>
              <a:t> </a:t>
            </a:r>
            <a:r>
              <a:rPr lang="ar-MA" b="1" u="sng" dirty="0" smtClean="0"/>
              <a:t>الجهاد بالمال :</a:t>
            </a:r>
          </a:p>
          <a:p>
            <a:pPr algn="just" rtl="1">
              <a:buNone/>
            </a:pPr>
            <a:endParaRPr lang="ar-MA" b="1" u="sng" dirty="0" smtClean="0"/>
          </a:p>
          <a:p>
            <a:pPr algn="just" rtl="1">
              <a:buNone/>
            </a:pPr>
            <a:r>
              <a:rPr lang="ar-MA" b="1" dirty="0" smtClean="0"/>
              <a:t>		- كان كثير الإنفاق في سبيل الله عز </a:t>
            </a:r>
            <a:r>
              <a:rPr lang="ar-MA" b="1" dirty="0" err="1" smtClean="0"/>
              <a:t>و</a:t>
            </a:r>
            <a:r>
              <a:rPr lang="ar-MA" b="1" dirty="0" smtClean="0"/>
              <a:t> جل.</a:t>
            </a:r>
          </a:p>
          <a:p>
            <a:pPr algn="just" rtl="1">
              <a:buNone/>
            </a:pPr>
            <a:r>
              <a:rPr lang="ar-MA" b="1" dirty="0" smtClean="0"/>
              <a:t>		- أعتق في يوم واحد 30 عبدا.</a:t>
            </a:r>
          </a:p>
          <a:p>
            <a:pPr algn="just" rtl="1">
              <a:buNone/>
            </a:pPr>
            <a:r>
              <a:rPr lang="ar-MA" b="1" dirty="0" smtClean="0"/>
              <a:t>		- شاطره في ماله أهله </a:t>
            </a:r>
            <a:r>
              <a:rPr lang="ar-MA" b="1" dirty="0" err="1" smtClean="0"/>
              <a:t>و</a:t>
            </a:r>
            <a:r>
              <a:rPr lang="ar-MA" b="1" dirty="0" smtClean="0"/>
              <a:t> أقاربه </a:t>
            </a:r>
            <a:r>
              <a:rPr lang="ar-MA" b="1" dirty="0" err="1" smtClean="0"/>
              <a:t>و</a:t>
            </a:r>
            <a:r>
              <a:rPr lang="ar-MA" b="1" dirty="0" smtClean="0"/>
              <a:t> إخوانه حتى قيل : </a:t>
            </a:r>
            <a:r>
              <a:rPr lang="ar-MA" b="1" dirty="0" smtClean="0">
                <a:solidFill>
                  <a:srgbClr val="FF0000"/>
                </a:solidFill>
              </a:rPr>
              <a:t>(كان أهل المدينة عيالا على عبد الرحمان بن عوف، ثلث يقرضهم ماله، </a:t>
            </a:r>
            <a:r>
              <a:rPr lang="ar-MA" b="1" dirty="0" err="1" smtClean="0">
                <a:solidFill>
                  <a:srgbClr val="FF0000"/>
                </a:solidFill>
              </a:rPr>
              <a:t>و</a:t>
            </a:r>
            <a:r>
              <a:rPr lang="ar-MA" b="1" dirty="0" smtClean="0">
                <a:solidFill>
                  <a:srgbClr val="FF0000"/>
                </a:solidFill>
              </a:rPr>
              <a:t> ثلث يقضي دينهم، </a:t>
            </a:r>
            <a:r>
              <a:rPr lang="ar-MA" b="1" dirty="0" err="1" smtClean="0">
                <a:solidFill>
                  <a:srgbClr val="FF0000"/>
                </a:solidFill>
              </a:rPr>
              <a:t>و</a:t>
            </a:r>
            <a:r>
              <a:rPr lang="ar-MA" b="1" dirty="0" smtClean="0">
                <a:solidFill>
                  <a:srgbClr val="FF0000"/>
                </a:solidFill>
              </a:rPr>
              <a:t> ثلث يصلهم </a:t>
            </a:r>
            <a:r>
              <a:rPr lang="ar-MA" b="1" dirty="0" err="1" smtClean="0">
                <a:solidFill>
                  <a:srgbClr val="FF0000"/>
                </a:solidFill>
              </a:rPr>
              <a:t>به</a:t>
            </a:r>
            <a:r>
              <a:rPr lang="ar-MA" b="1" dirty="0" smtClean="0">
                <a:solidFill>
                  <a:srgbClr val="FF0000"/>
                </a:solidFill>
              </a:rPr>
              <a:t>).</a:t>
            </a:r>
          </a:p>
          <a:p>
            <a:pPr algn="just" rtl="1">
              <a:buNone/>
            </a:pPr>
            <a:r>
              <a:rPr lang="ar-MA" b="1" dirty="0" smtClean="0"/>
              <a:t>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28596" y="285728"/>
            <a:ext cx="8229600" cy="6286544"/>
          </a:xfrm>
        </p:spPr>
        <p:txBody>
          <a:bodyPr/>
          <a:lstStyle/>
          <a:p>
            <a:pPr algn="just" rtl="1">
              <a:buNone/>
            </a:pPr>
            <a:r>
              <a:rPr lang="ar-MA" b="1" dirty="0" smtClean="0"/>
              <a:t> - باع يوما أرضا </a:t>
            </a:r>
            <a:r>
              <a:rPr lang="ar-MA" b="1" dirty="0" err="1" smtClean="0"/>
              <a:t>ب</a:t>
            </a:r>
            <a:r>
              <a:rPr lang="ar-MA" b="1" dirty="0" smtClean="0"/>
              <a:t> 40 ألف درهم فقسمها في فقراء أقاربه </a:t>
            </a:r>
            <a:r>
              <a:rPr lang="ar-MA" b="1" dirty="0" err="1" smtClean="0"/>
              <a:t>و</a:t>
            </a:r>
            <a:r>
              <a:rPr lang="ar-MA" b="1" dirty="0" smtClean="0"/>
              <a:t> المهاجرين </a:t>
            </a:r>
            <a:r>
              <a:rPr lang="ar-MA" b="1" dirty="0" err="1" smtClean="0"/>
              <a:t>و</a:t>
            </a:r>
            <a:r>
              <a:rPr lang="ar-MA" b="1" dirty="0" smtClean="0"/>
              <a:t> أمهات المؤمنين.</a:t>
            </a:r>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r>
              <a:rPr lang="ar-MA" b="1" dirty="0" smtClean="0"/>
              <a:t>- أوصى بكثير من ماله قبل موته للفقراء و لأهل بدر منهم عثمان بن عفان رضي الله عنه (</a:t>
            </a:r>
            <a:r>
              <a:rPr lang="ar-MA" b="1" dirty="0" smtClean="0">
                <a:solidFill>
                  <a:srgbClr val="C00000"/>
                </a:solidFill>
              </a:rPr>
              <a:t>إن مال ابن عوف حلال صفو و إن الطعمة منه عافية و بركة</a:t>
            </a:r>
            <a:r>
              <a:rPr lang="ar-MA" b="1" dirty="0" smtClean="0"/>
              <a:t>).</a:t>
            </a:r>
            <a:endParaRPr lang="fr-FR" b="1" dirty="0"/>
          </a:p>
        </p:txBody>
      </p:sp>
      <p:pic>
        <p:nvPicPr>
          <p:cNvPr id="1026" name="Picture 2" descr="http://alwasatsy.com/wp-content/uploads/2014/04/%D8%B9%D8%A8%D8%AF-%D8%A7%D9%84%D8%B1%D8%AD%D9%85%D9%86-%D8%A8%D9%86-%D8%B9%D9%88%D9%81.jpg"/>
          <p:cNvPicPr>
            <a:picLocks noChangeAspect="1" noChangeArrowheads="1"/>
          </p:cNvPicPr>
          <p:nvPr/>
        </p:nvPicPr>
        <p:blipFill>
          <a:blip r:embed="rId3" cstate="print"/>
          <a:srcRect b="18814"/>
          <a:stretch>
            <a:fillRect/>
          </a:stretch>
        </p:blipFill>
        <p:spPr bwMode="auto">
          <a:xfrm>
            <a:off x="1214414" y="1500174"/>
            <a:ext cx="6929486" cy="33257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arn(in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2" name="Titre 1"/>
          <p:cNvSpPr>
            <a:spLocks noGrp="1"/>
          </p:cNvSpPr>
          <p:nvPr>
            <p:ph type="title"/>
          </p:nvPr>
        </p:nvSpPr>
        <p:spPr/>
        <p:txBody>
          <a:bodyPr/>
          <a:lstStyle/>
          <a:p>
            <a:pPr rtl="1"/>
            <a:r>
              <a:rPr lang="ar-MA" b="1" dirty="0" smtClean="0">
                <a:solidFill>
                  <a:srgbClr val="C00000"/>
                </a:solidFill>
              </a:rPr>
              <a:t>مناقبه</a:t>
            </a:r>
            <a:endParaRPr lang="fr-FR" b="1" dirty="0">
              <a:solidFill>
                <a:srgbClr val="C00000"/>
              </a:solidFill>
            </a:endParaRPr>
          </a:p>
        </p:txBody>
      </p:sp>
      <p:sp>
        <p:nvSpPr>
          <p:cNvPr id="3" name="Espace réservé du contenu 2"/>
          <p:cNvSpPr>
            <a:spLocks noGrp="1"/>
          </p:cNvSpPr>
          <p:nvPr>
            <p:ph idx="1"/>
          </p:nvPr>
        </p:nvSpPr>
        <p:spPr/>
        <p:txBody>
          <a:bodyPr/>
          <a:lstStyle/>
          <a:p>
            <a:pPr algn="just" rtl="1">
              <a:buFont typeface="Wingdings" panose="05000000000000000000" pitchFamily="2" charset="2"/>
              <a:buChar char="ü"/>
            </a:pPr>
            <a:r>
              <a:rPr lang="ar-MA" b="1" dirty="0"/>
              <a:t> </a:t>
            </a:r>
            <a:r>
              <a:rPr lang="ar-MA" b="1" dirty="0" smtClean="0"/>
              <a:t>أسلم مبكرا (من الثمانية الذين أسلموا قبل أن يدخل الرسول صلى الله عليه و سلم دار الأرقم بن الأرقم).</a:t>
            </a:r>
          </a:p>
          <a:p>
            <a:pPr algn="just" rtl="1">
              <a:buFont typeface="Wingdings" panose="05000000000000000000" pitchFamily="2" charset="2"/>
              <a:buChar char="ü"/>
            </a:pPr>
            <a:r>
              <a:rPr lang="ar-MA" b="1" dirty="0"/>
              <a:t> </a:t>
            </a:r>
            <a:r>
              <a:rPr lang="ar-MA" b="1" dirty="0" smtClean="0"/>
              <a:t>أحد الخمسة الذين أسلموا على يد أبي بكر الصديق رضي الله عنه.</a:t>
            </a:r>
          </a:p>
          <a:p>
            <a:pPr algn="just" rtl="1">
              <a:buFont typeface="Wingdings" panose="05000000000000000000" pitchFamily="2" charset="2"/>
              <a:buChar char="ü"/>
            </a:pPr>
            <a:r>
              <a:rPr lang="ar-MA" b="1" dirty="0"/>
              <a:t> </a:t>
            </a:r>
            <a:r>
              <a:rPr lang="ar-MA" b="1" dirty="0" smtClean="0"/>
              <a:t>نال نصيبه من اضطهاد المشركين و أذاهم.</a:t>
            </a:r>
          </a:p>
          <a:p>
            <a:pPr algn="just" rtl="1">
              <a:buFont typeface="Wingdings" panose="05000000000000000000" pitchFamily="2" charset="2"/>
              <a:buChar char="ü"/>
            </a:pPr>
            <a:r>
              <a:rPr lang="ar-MA" b="1" dirty="0" smtClean="0"/>
              <a:t>هاجر إلى الحبشة مرتين.</a:t>
            </a:r>
          </a:p>
        </p:txBody>
      </p:sp>
    </p:spTree>
    <p:extLst>
      <p:ext uri="{BB962C8B-B14F-4D97-AF65-F5344CB8AC3E}">
        <p14:creationId xmlns="" xmlns:p14="http://schemas.microsoft.com/office/powerpoint/2010/main" val="31851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pPr rtl="1"/>
            <a:r>
              <a:rPr lang="ar-MA" b="1" dirty="0" smtClean="0">
                <a:solidFill>
                  <a:srgbClr val="C00000"/>
                </a:solidFill>
              </a:rPr>
              <a:t>المتواضع الخائف</a:t>
            </a:r>
            <a:endParaRPr lang="fr-FR" b="1" dirty="0">
              <a:solidFill>
                <a:srgbClr val="C00000"/>
              </a:solidFill>
            </a:endParaRPr>
          </a:p>
        </p:txBody>
      </p:sp>
      <p:sp>
        <p:nvSpPr>
          <p:cNvPr id="3" name="Espace réservé du contenu 2"/>
          <p:cNvSpPr>
            <a:spLocks noGrp="1"/>
          </p:cNvSpPr>
          <p:nvPr>
            <p:ph idx="1"/>
          </p:nvPr>
        </p:nvSpPr>
        <p:spPr/>
        <p:txBody>
          <a:bodyPr/>
          <a:lstStyle/>
          <a:p>
            <a:pPr algn="just" rtl="1">
              <a:buFontTx/>
              <a:buChar char="-"/>
            </a:pPr>
            <a:r>
              <a:rPr lang="ar-MA" b="1" dirty="0" smtClean="0"/>
              <a:t>لا يعرف بين عبيده.</a:t>
            </a:r>
          </a:p>
          <a:p>
            <a:pPr algn="just" rtl="1">
              <a:buFontTx/>
              <a:buChar char="-"/>
            </a:pPr>
            <a:r>
              <a:rPr lang="ar-MA" b="1" dirty="0" smtClean="0"/>
              <a:t>(</a:t>
            </a:r>
            <a:r>
              <a:rPr lang="ar-MA" b="1" dirty="0" smtClean="0">
                <a:solidFill>
                  <a:srgbClr val="FF0000"/>
                </a:solidFill>
              </a:rPr>
              <a:t>أعطينا من الدنيا ما أعطينا و قد خشينا أن تكون حسناتنا عجلت لنا</a:t>
            </a:r>
            <a:r>
              <a:rPr lang="ar-MA" b="1" dirty="0" smtClean="0"/>
              <a:t>).</a:t>
            </a:r>
          </a:p>
          <a:p>
            <a:pPr algn="just" rtl="1">
              <a:buFontTx/>
              <a:buChar char="-"/>
            </a:pPr>
            <a:r>
              <a:rPr lang="ar-MA" b="1" dirty="0" smtClean="0"/>
              <a:t>(</a:t>
            </a:r>
            <a:r>
              <a:rPr lang="ar-MA" b="1" dirty="0" smtClean="0">
                <a:solidFill>
                  <a:srgbClr val="FF0000"/>
                </a:solidFill>
              </a:rPr>
              <a:t>ما أرانا أخرنا لما هو خير لنا</a:t>
            </a:r>
            <a:r>
              <a:rPr lang="ar-MA" b="1" dirty="0" smtClean="0"/>
              <a:t>).</a:t>
            </a:r>
          </a:p>
          <a:p>
            <a:pPr algn="just" rtl="1">
              <a:buFontTx/>
              <a:buChar char="-"/>
            </a:pPr>
            <a:r>
              <a:rPr lang="ar-MA" b="1" dirty="0" smtClean="0"/>
              <a:t>عزله نفسه من الأمر وقت الشورى.</a:t>
            </a:r>
          </a:p>
          <a:p>
            <a:pPr algn="just" rtl="1">
              <a:buFontTx/>
              <a:buChar char="-"/>
            </a:pPr>
            <a:r>
              <a:rPr lang="ar-MA" b="1" dirty="0" smtClean="0"/>
              <a:t>زهده في الإمارة في عهد عثمان : (</a:t>
            </a:r>
            <a:r>
              <a:rPr lang="ar-MA" b="1" dirty="0" smtClean="0">
                <a:solidFill>
                  <a:srgbClr val="FF0000"/>
                </a:solidFill>
              </a:rPr>
              <a:t>اللهم إن كان من تولية عثمان إياي هذا الأمر فأمتني قبله</a:t>
            </a:r>
            <a:r>
              <a:rPr lang="ar-MA" b="1" dirty="0" smtClean="0"/>
              <a:t>).</a:t>
            </a:r>
            <a:endParaRPr lang="fr-FR" b="1" dirty="0"/>
          </a:p>
        </p:txBody>
      </p:sp>
    </p:spTree>
    <p:extLst>
      <p:ext uri="{BB962C8B-B14F-4D97-AF65-F5344CB8AC3E}">
        <p14:creationId xmlns="" xmlns:p14="http://schemas.microsoft.com/office/powerpoint/2010/main" val="420068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pPr rtl="1"/>
            <a:r>
              <a:rPr lang="ar-MA" b="1" dirty="0" smtClean="0">
                <a:solidFill>
                  <a:srgbClr val="C00000"/>
                </a:solidFill>
              </a:rPr>
              <a:t>وفاته</a:t>
            </a:r>
            <a:endParaRPr lang="fr-FR" b="1" dirty="0">
              <a:solidFill>
                <a:srgbClr val="C00000"/>
              </a:solidFill>
            </a:endParaRPr>
          </a:p>
        </p:txBody>
      </p:sp>
      <p:sp>
        <p:nvSpPr>
          <p:cNvPr id="3" name="Espace réservé du contenu 2"/>
          <p:cNvSpPr>
            <a:spLocks noGrp="1"/>
          </p:cNvSpPr>
          <p:nvPr>
            <p:ph idx="1"/>
          </p:nvPr>
        </p:nvSpPr>
        <p:spPr/>
        <p:txBody>
          <a:bodyPr/>
          <a:lstStyle/>
          <a:p>
            <a:pPr algn="just" rtl="1">
              <a:buFont typeface="Wingdings" panose="05000000000000000000" pitchFamily="2" charset="2"/>
              <a:buChar char="ü"/>
            </a:pPr>
            <a:r>
              <a:rPr lang="ar-MA" b="1" dirty="0" smtClean="0"/>
              <a:t> توفي سنة 32 هجرية و عمره 75 سنة.</a:t>
            </a:r>
          </a:p>
          <a:p>
            <a:pPr algn="just" rtl="1">
              <a:buFont typeface="Wingdings" panose="05000000000000000000" pitchFamily="2" charset="2"/>
              <a:buChar char="ü"/>
            </a:pPr>
            <a:r>
              <a:rPr lang="ar-MA" b="1" dirty="0"/>
              <a:t> </a:t>
            </a:r>
            <a:r>
              <a:rPr lang="ar-MA" b="1" dirty="0" smtClean="0"/>
              <a:t>صلى عليه عثمان رضي الله عنه و دفن بالبقيع.</a:t>
            </a:r>
          </a:p>
          <a:p>
            <a:pPr algn="just" rtl="1">
              <a:buFont typeface="Wingdings" panose="05000000000000000000" pitchFamily="2" charset="2"/>
              <a:buChar char="ü"/>
            </a:pPr>
            <a:r>
              <a:rPr lang="ar-MA" b="1" dirty="0"/>
              <a:t> </a:t>
            </a:r>
            <a:r>
              <a:rPr lang="ar-MA" b="1" dirty="0" smtClean="0"/>
              <a:t>قال سعد يوم وفاته : (</a:t>
            </a:r>
            <a:r>
              <a:rPr lang="ar-MA" b="1" dirty="0" err="1" smtClean="0">
                <a:solidFill>
                  <a:srgbClr val="FF0000"/>
                </a:solidFill>
              </a:rPr>
              <a:t>وا</a:t>
            </a:r>
            <a:r>
              <a:rPr lang="ar-MA" b="1" dirty="0" smtClean="0">
                <a:solidFill>
                  <a:srgbClr val="FF0000"/>
                </a:solidFill>
              </a:rPr>
              <a:t> جبـــلاه</a:t>
            </a:r>
            <a:r>
              <a:rPr lang="ar-MA" b="1" dirty="0" smtClean="0"/>
              <a:t>).</a:t>
            </a:r>
          </a:p>
          <a:p>
            <a:pPr algn="just" rtl="1">
              <a:buFont typeface="Wingdings" panose="05000000000000000000" pitchFamily="2" charset="2"/>
              <a:buChar char="ü"/>
            </a:pPr>
            <a:r>
              <a:rPr lang="ar-MA" b="1" dirty="0"/>
              <a:t> </a:t>
            </a:r>
            <a:r>
              <a:rPr lang="ar-MA" b="1" dirty="0" smtClean="0"/>
              <a:t>قال علي كرم الله وجهه : (</a:t>
            </a:r>
            <a:r>
              <a:rPr lang="ar-MA" b="1" dirty="0" smtClean="0">
                <a:solidFill>
                  <a:srgbClr val="FF0000"/>
                </a:solidFill>
              </a:rPr>
              <a:t>اذهب يا ابن عوف فقد أدركت صفوها و سبقت رنقها</a:t>
            </a:r>
            <a:r>
              <a:rPr lang="ar-MA" b="1" dirty="0" smtClean="0"/>
              <a:t>).</a:t>
            </a:r>
            <a:endParaRPr lang="fr-FR" b="1" dirty="0"/>
          </a:p>
        </p:txBody>
      </p:sp>
    </p:spTree>
    <p:extLst>
      <p:ext uri="{BB962C8B-B14F-4D97-AF65-F5344CB8AC3E}">
        <p14:creationId xmlns="" xmlns:p14="http://schemas.microsoft.com/office/powerpoint/2010/main" val="31689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G:\العفاف\3dlat.com_14063865464.gif"/>
          <p:cNvPicPr>
            <a:picLocks noChangeAspect="1" noChangeArrowheads="1" noCrop="1"/>
          </p:cNvPicPr>
          <p:nvPr/>
        </p:nvPicPr>
        <p:blipFill>
          <a:blip r:embed="rId2" cstate="print"/>
          <a:srcRect/>
          <a:stretch>
            <a:fillRect/>
          </a:stretch>
        </p:blipFill>
        <p:spPr bwMode="auto">
          <a:xfrm>
            <a:off x="0" y="-1"/>
            <a:ext cx="9144000" cy="6877345"/>
          </a:xfrm>
          <a:prstGeom prst="rect">
            <a:avLst/>
          </a:prstGeom>
          <a:noFill/>
        </p:spPr>
      </p:pic>
      <p:sp>
        <p:nvSpPr>
          <p:cNvPr id="5" name="Rectangle 4"/>
          <p:cNvSpPr/>
          <p:nvPr/>
        </p:nvSpPr>
        <p:spPr>
          <a:xfrm>
            <a:off x="20261" y="1142984"/>
            <a:ext cx="6409126" cy="3785652"/>
          </a:xfrm>
          <a:prstGeom prst="rect">
            <a:avLst/>
          </a:prstGeom>
          <a:noFill/>
        </p:spPr>
        <p:txBody>
          <a:bodyPr wrap="none" lIns="91440" tIns="45720" rIns="91440" bIns="45720">
            <a:spAutoFit/>
          </a:bodyPr>
          <a:lstStyle/>
          <a:p>
            <a:pPr algn="ctr"/>
            <a:r>
              <a:rPr lang="ar-MA" sz="40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عبد الرحمان ابن عوف</a:t>
            </a:r>
          </a:p>
          <a:p>
            <a:pPr algn="ctr"/>
            <a:r>
              <a:rPr lang="ar-MA"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بكى و قال :</a:t>
            </a:r>
          </a:p>
          <a:p>
            <a:pPr algn="ctr"/>
            <a:r>
              <a:rPr lang="ar-MA"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أخشى أن أكون ممن عجلت له طيباته</a:t>
            </a:r>
          </a:p>
          <a:p>
            <a:pPr algn="ctr"/>
            <a:r>
              <a:rPr lang="ar-MA"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في حياته الدنيا،</a:t>
            </a:r>
          </a:p>
          <a:p>
            <a:pPr algn="ctr"/>
            <a:r>
              <a:rPr lang="ar-MA"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و أخشى أن أحتبس عن أصحابي</a:t>
            </a:r>
          </a:p>
          <a:p>
            <a:pPr algn="ctr"/>
            <a:r>
              <a:rPr lang="ar-MA"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بكثرة مالي</a:t>
            </a:r>
            <a:endParaRPr lang="fr-F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1269265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8370" name="Picture 2" descr="http://twitter.hawacook.com/wp-content/uploads/2015/05/%D9%88%D8%B9%D8%B2%D9%8E%D9%91%D8%AA%D9%8A-%D9%84%D8%A7-%D8%A3%D8%AC%D9%85%D9%8E%D8%B9%D9%8F-%D8%B9%D9%84%D9%89-%D8%B9%D8%A8%D8%AF%D9%8A-%D8%AE%D9%88%D9%81%D9%8E%D9%8A%D9%92%D9%86%D9%90-%D9%88%D8%A3%D9%85%D9%86%D9%8E%D9%8A%D9%92%D9%86%D9%90.jpg"/>
          <p:cNvPicPr>
            <a:picLocks noChangeAspect="1" noChangeArrowheads="1"/>
          </p:cNvPicPr>
          <p:nvPr/>
        </p:nvPicPr>
        <p:blipFill>
          <a:blip r:embed="rId2" cstate="print"/>
          <a:srcRect t="13541"/>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a:xfrm>
            <a:off x="446856" y="404664"/>
            <a:ext cx="8229600" cy="6192688"/>
          </a:xfrm>
        </p:spPr>
        <p:txBody>
          <a:bodyPr>
            <a:normAutofit/>
          </a:bodyPr>
          <a:lstStyle/>
          <a:p>
            <a:pPr algn="just" rtl="1">
              <a:buFont typeface="Wingdings" panose="05000000000000000000" pitchFamily="2" charset="2"/>
              <a:buChar char="ü"/>
            </a:pPr>
            <a:r>
              <a:rPr lang="ar-MA" b="1" dirty="0" smtClean="0"/>
              <a:t> هاجر إلى المدينة تاركا خلفه أموالا كثيرة.</a:t>
            </a:r>
          </a:p>
          <a:p>
            <a:pPr algn="just" rtl="1">
              <a:buFont typeface="Wingdings" panose="05000000000000000000" pitchFamily="2" charset="2"/>
              <a:buChar char="ü"/>
            </a:pPr>
            <a:endParaRPr lang="ar-MA" b="1" dirty="0"/>
          </a:p>
          <a:p>
            <a:pPr algn="just" rtl="1">
              <a:buFont typeface="Wingdings" panose="05000000000000000000" pitchFamily="2" charset="2"/>
              <a:buChar char="ü"/>
            </a:pPr>
            <a:endParaRPr lang="ar-MA" b="1" dirty="0" smtClean="0"/>
          </a:p>
          <a:p>
            <a:pPr algn="just" rtl="1">
              <a:buFont typeface="Wingdings" panose="05000000000000000000" pitchFamily="2" charset="2"/>
              <a:buChar char="ü"/>
            </a:pPr>
            <a:endParaRPr lang="ar-MA" b="1" dirty="0"/>
          </a:p>
          <a:p>
            <a:pPr algn="just" rtl="1">
              <a:buFont typeface="Wingdings" panose="05000000000000000000" pitchFamily="2" charset="2"/>
              <a:buChar char="ü"/>
            </a:pPr>
            <a:endParaRPr lang="ar-MA" b="1" dirty="0" smtClean="0"/>
          </a:p>
          <a:p>
            <a:pPr algn="just" rtl="1">
              <a:buFont typeface="Wingdings" panose="05000000000000000000" pitchFamily="2" charset="2"/>
              <a:buChar char="ü"/>
            </a:pPr>
            <a:endParaRPr lang="ar-MA" b="1" dirty="0" smtClean="0"/>
          </a:p>
          <a:p>
            <a:pPr algn="just" rtl="1">
              <a:buNone/>
            </a:pPr>
            <a:endParaRPr lang="ar-MA" b="1" dirty="0" smtClean="0"/>
          </a:p>
          <a:p>
            <a:pPr algn="just" rtl="1">
              <a:buNone/>
            </a:pPr>
            <a:endParaRPr lang="ar-MA" b="1" dirty="0"/>
          </a:p>
          <a:p>
            <a:pPr algn="just" rtl="1">
              <a:buFont typeface="Wingdings" panose="05000000000000000000" pitchFamily="2" charset="2"/>
              <a:buChar char="ü"/>
            </a:pPr>
            <a:r>
              <a:rPr lang="ar-MA" b="1" dirty="0" smtClean="0"/>
              <a:t> آخى الرسول صلى الله عليه و سلم بينه و بين سعد بن الربيع.</a:t>
            </a:r>
          </a:p>
          <a:p>
            <a:pPr marL="0" indent="0" algn="just" rtl="1">
              <a:buNone/>
            </a:pPr>
            <a:endParaRPr lang="fr-FR" b="1" dirty="0"/>
          </a:p>
        </p:txBody>
      </p:sp>
      <p:pic>
        <p:nvPicPr>
          <p:cNvPr id="4099"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6697" b="46875"/>
          <a:stretch/>
        </p:blipFill>
        <p:spPr bwMode="auto">
          <a:xfrm>
            <a:off x="175286" y="1214422"/>
            <a:ext cx="8754432" cy="36433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083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amond(in)">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arn(in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G:\العفاف\14-www.ward2u.com-Animated-Landscape.gif"/>
          <p:cNvPicPr>
            <a:picLocks noChangeAspect="1" noChangeArrowheads="1" noCrop="1"/>
          </p:cNvPicPr>
          <p:nvPr/>
        </p:nvPicPr>
        <p:blipFill>
          <a:blip r:embed="rId2" cstate="print"/>
          <a:srcRect/>
          <a:stretch>
            <a:fillRect/>
          </a:stretch>
        </p:blipFill>
        <p:spPr bwMode="auto">
          <a:xfrm>
            <a:off x="0" y="0"/>
            <a:ext cx="9144000" cy="7072338"/>
          </a:xfrm>
          <a:prstGeom prst="rect">
            <a:avLst/>
          </a:prstGeom>
          <a:noFill/>
        </p:spPr>
      </p:pic>
      <p:sp>
        <p:nvSpPr>
          <p:cNvPr id="5" name="Rectangle 4"/>
          <p:cNvSpPr/>
          <p:nvPr/>
        </p:nvSpPr>
        <p:spPr>
          <a:xfrm>
            <a:off x="2643174" y="642918"/>
            <a:ext cx="6179897" cy="156966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rtl="1"/>
            <a:r>
              <a:rPr lang="ar-MA" sz="9600" b="1" dirty="0" smtClean="0">
                <a:ln w="10541" cmpd="sng">
                  <a:solidFill>
                    <a:schemeClr val="accent1">
                      <a:shade val="88000"/>
                      <a:satMod val="110000"/>
                    </a:schemeClr>
                  </a:solidFill>
                  <a:prstDash val="solid"/>
                </a:ln>
                <a:solidFill>
                  <a:schemeClr val="accent4">
                    <a:lumMod val="20000"/>
                    <a:lumOff val="80000"/>
                  </a:schemeClr>
                </a:solidFill>
                <a:latin typeface="Arial Unicode MS" pitchFamily="34" charset="-128"/>
                <a:ea typeface="Arial Unicode MS" pitchFamily="34" charset="-128"/>
                <a:cs typeface="Arial Unicode MS" pitchFamily="34" charset="-128"/>
              </a:rPr>
              <a:t>عفة و عفاف</a:t>
            </a:r>
            <a:endParaRPr lang="fr-FR" sz="9600" b="1" dirty="0">
              <a:ln w="10541" cmpd="sng">
                <a:solidFill>
                  <a:schemeClr val="accent1">
                    <a:shade val="88000"/>
                    <a:satMod val="110000"/>
                  </a:schemeClr>
                </a:solidFill>
                <a:prstDash val="solid"/>
              </a:ln>
              <a:solidFill>
                <a:schemeClr val="accent4">
                  <a:lumMod val="20000"/>
                  <a:lumOff val="80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1910690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3" name="Espace réservé du contenu 2"/>
          <p:cNvSpPr>
            <a:spLocks noGrp="1"/>
          </p:cNvSpPr>
          <p:nvPr>
            <p:ph idx="1"/>
          </p:nvPr>
        </p:nvSpPr>
        <p:spPr/>
        <p:txBody>
          <a:bodyPr/>
          <a:lstStyle/>
          <a:p>
            <a:pPr algn="just" rtl="1"/>
            <a:endParaRPr lang="fr-FR" b="1" dirty="0"/>
          </a:p>
        </p:txBody>
      </p:sp>
      <p:pic>
        <p:nvPicPr>
          <p:cNvPr id="614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7645"/>
          <a:stretch/>
        </p:blipFill>
        <p:spPr bwMode="auto">
          <a:xfrm>
            <a:off x="1"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30151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8914" name="Picture 2" descr="G:\العفاف\Copie de al-3ffa.gif"/>
          <p:cNvPicPr>
            <a:picLocks noChangeAspect="1" noChangeArrowheads="1"/>
          </p:cNvPicPr>
          <p:nvPr/>
        </p:nvPicPr>
        <p:blipFill>
          <a:blip r:embed="rId2" cstate="print"/>
          <a:srcRect/>
          <a:stretch>
            <a:fillRect/>
          </a:stretch>
        </p:blipFill>
        <p:spPr bwMode="auto">
          <a:xfrm>
            <a:off x="-16" y="0"/>
            <a:ext cx="9144016" cy="6858000"/>
          </a:xfrm>
          <a:prstGeom prst="rect">
            <a:avLst/>
          </a:prstGeom>
          <a:noFill/>
        </p:spPr>
      </p:pic>
      <p:sp>
        <p:nvSpPr>
          <p:cNvPr id="5" name="Rectangle 4"/>
          <p:cNvSpPr/>
          <p:nvPr/>
        </p:nvSpPr>
        <p:spPr>
          <a:xfrm>
            <a:off x="785786" y="4786322"/>
            <a:ext cx="4717959" cy="163121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MA" sz="10000" b="1" dirty="0" smtClean="0">
                <a:ln w="11430">
                  <a:solidFill>
                    <a:srgbClr val="660033"/>
                  </a:solidFill>
                </a:ln>
                <a:solidFill>
                  <a:srgbClr val="FFFF00"/>
                </a:solidFill>
                <a:effectLst>
                  <a:outerShdw blurRad="80000" dist="40000" dir="5040000" algn="tl">
                    <a:srgbClr val="000000">
                      <a:alpha val="30000"/>
                    </a:srgbClr>
                  </a:outerShdw>
                </a:effectLst>
                <a:latin typeface="Arial Unicode MS" pitchFamily="34" charset="-128"/>
                <a:ea typeface="Arial Unicode MS" pitchFamily="34" charset="-128"/>
                <a:cs typeface="Arial Unicode MS" pitchFamily="34" charset="-128"/>
              </a:rPr>
              <a:t>في المال</a:t>
            </a:r>
            <a:endParaRPr lang="fr-FR" sz="10000" b="1" cap="none" spc="0" dirty="0">
              <a:ln w="11430">
                <a:solidFill>
                  <a:srgbClr val="660033"/>
                </a:solidFill>
              </a:ln>
              <a:solidFill>
                <a:srgbClr val="FFFF00"/>
              </a:solidFill>
              <a:effectLst>
                <a:outerShdw blurRad="80000" dist="40000" dir="5040000" algn="tl">
                  <a:srgbClr val="000000">
                    <a:alpha val="3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3dlat.com/uploads/13741907242.jpg"/>
          <p:cNvPicPr>
            <a:picLocks noChangeAspect="1" noChangeArrowheads="1"/>
          </p:cNvPicPr>
          <p:nvPr/>
        </p:nvPicPr>
        <p:blipFill>
          <a:blip r:embed="rId2" cstate="print"/>
          <a:srcRect b="6250"/>
          <a:stretch>
            <a:fillRect/>
          </a:stretch>
        </p:blipFill>
        <p:spPr bwMode="auto">
          <a:xfrm>
            <a:off x="0" y="0"/>
            <a:ext cx="9144026" cy="6858000"/>
          </a:xfrm>
          <a:prstGeom prst="rect">
            <a:avLst/>
          </a:prstGeom>
          <a:noFill/>
        </p:spPr>
      </p:pic>
      <p:sp>
        <p:nvSpPr>
          <p:cNvPr id="2" name="Titre 1"/>
          <p:cNvSpPr>
            <a:spLocks noGrp="1"/>
          </p:cNvSpPr>
          <p:nvPr>
            <p:ph type="title"/>
          </p:nvPr>
        </p:nvSpPr>
        <p:spPr/>
        <p:txBody>
          <a:bodyPr>
            <a:normAutofit/>
          </a:bodyPr>
          <a:lstStyle/>
          <a:p>
            <a:r>
              <a:rPr lang="ar-MA" b="1" dirty="0" smtClean="0">
                <a:solidFill>
                  <a:srgbClr val="C00000"/>
                </a:solidFill>
              </a:rPr>
              <a:t>العفة خلق الصالحين</a:t>
            </a:r>
            <a:endParaRPr lang="fr-FR" b="1" dirty="0" smtClean="0">
              <a:solidFill>
                <a:srgbClr val="C00000"/>
              </a:solidFill>
            </a:endParaRPr>
          </a:p>
        </p:txBody>
      </p:sp>
      <p:sp>
        <p:nvSpPr>
          <p:cNvPr id="3" name="Espace réservé du contenu 2"/>
          <p:cNvSpPr>
            <a:spLocks noGrp="1"/>
          </p:cNvSpPr>
          <p:nvPr>
            <p:ph idx="1"/>
          </p:nvPr>
        </p:nvSpPr>
        <p:spPr/>
        <p:txBody>
          <a:bodyPr/>
          <a:lstStyle/>
          <a:p>
            <a:pPr marL="0" algn="just" rtl="1">
              <a:spcBef>
                <a:spcPts val="1200"/>
              </a:spcBef>
              <a:buFont typeface="Wingdings" pitchFamily="2" charset="2"/>
              <a:buChar char="§"/>
            </a:pPr>
            <a:r>
              <a:rPr lang="ar-MA" b="1" dirty="0" smtClean="0"/>
              <a:t>قصة الصحابي عبد الله بن </a:t>
            </a:r>
            <a:r>
              <a:rPr lang="ar-MA" b="1" dirty="0" err="1" smtClean="0"/>
              <a:t>حذافة</a:t>
            </a:r>
            <a:r>
              <a:rPr lang="ar-MA" b="1" dirty="0" smtClean="0"/>
              <a:t> السهمي.</a:t>
            </a:r>
          </a:p>
          <a:p>
            <a:pPr marL="0" algn="just" rtl="1">
              <a:spcBef>
                <a:spcPts val="1200"/>
              </a:spcBef>
              <a:buNone/>
            </a:pPr>
            <a:r>
              <a:rPr lang="ar-MA" b="1" dirty="0" smtClean="0"/>
              <a:t>عمر بن الخطاب : (حق على كل مسلم أن يقبل رأس عبد الله بن </a:t>
            </a:r>
            <a:r>
              <a:rPr lang="ar-MA" b="1" dirty="0" err="1" smtClean="0"/>
              <a:t>حذافة</a:t>
            </a:r>
            <a:r>
              <a:rPr lang="ar-MA" b="1" dirty="0" smtClean="0"/>
              <a:t>، وأنا أبدأ).</a:t>
            </a:r>
          </a:p>
          <a:p>
            <a:pPr marL="0" algn="just" rtl="1">
              <a:spcBef>
                <a:spcPts val="1200"/>
              </a:spcBef>
              <a:buFont typeface="Wingdings" pitchFamily="2" charset="2"/>
              <a:buChar char="§"/>
            </a:pPr>
            <a:r>
              <a:rPr lang="ar-MA" b="1" dirty="0" smtClean="0"/>
              <a:t>  أتي عمر بن الخطاب بتاج وسواري كسرى فقال : (إن قوما أدووا هذا لأمناء). </a:t>
            </a:r>
          </a:p>
          <a:p>
            <a:pPr marL="0" algn="just" rtl="1">
              <a:spcBef>
                <a:spcPts val="1200"/>
              </a:spcBef>
              <a:buNone/>
            </a:pPr>
            <a:r>
              <a:rPr lang="ar-MA" b="1" dirty="0" smtClean="0"/>
              <a:t>قال علي : (أنت أمين الله يؤدون إليك ما أديت إلى الله عففت فعفت رعيتك، ولو رتعت لرتعوا).</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978</Words>
  <Application>Microsoft Office PowerPoint</Application>
  <PresentationFormat>Affichage à l'écran (4:3)</PresentationFormat>
  <Paragraphs>165</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Diapositive 1</vt:lpstr>
      <vt:lpstr>Diapositive 2</vt:lpstr>
      <vt:lpstr>بطاقة تعريفية</vt:lpstr>
      <vt:lpstr>مناقبه</vt:lpstr>
      <vt:lpstr>Diapositive 5</vt:lpstr>
      <vt:lpstr>Diapositive 6</vt:lpstr>
      <vt:lpstr>Diapositive 7</vt:lpstr>
      <vt:lpstr>Diapositive 8</vt:lpstr>
      <vt:lpstr>العفة خلق الصالحين</vt:lpstr>
      <vt:lpstr>من صور العفة في المال</vt:lpstr>
      <vt:lpstr>Diapositive 11</vt:lpstr>
      <vt:lpstr>Diapositive 12</vt:lpstr>
      <vt:lpstr>Diapositive 13</vt:lpstr>
      <vt:lpstr>Diapositive 14</vt:lpstr>
      <vt:lpstr>Diapositive 15</vt:lpstr>
      <vt:lpstr>Diapositive 16</vt:lpstr>
      <vt:lpstr>4- غنى النفس :</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فضل العفة</vt:lpstr>
      <vt:lpstr>ثمرات العفة</vt:lpstr>
      <vt:lpstr>Diapositive 30</vt:lpstr>
      <vt:lpstr>Diapositive 31</vt:lpstr>
      <vt:lpstr>Diapositive 32</vt:lpstr>
      <vt:lpstr>Diapositive 33</vt:lpstr>
      <vt:lpstr>أسباب تعين على العفة</vt:lpstr>
      <vt:lpstr>منزلته عند الصحابة</vt:lpstr>
      <vt:lpstr>التاجر المجاهد بماله و نفسه</vt:lpstr>
      <vt:lpstr>Diapositive 37</vt:lpstr>
      <vt:lpstr>Diapositive 38</vt:lpstr>
      <vt:lpstr>Diapositive 39</vt:lpstr>
      <vt:lpstr>المتواضع الخائف</vt:lpstr>
      <vt:lpstr>وفاته</vt:lpstr>
      <vt:lpstr>Diapositive 42</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Aziz</dc:creator>
  <cp:lastModifiedBy>dell</cp:lastModifiedBy>
  <cp:revision>119</cp:revision>
  <dcterms:created xsi:type="dcterms:W3CDTF">2016-03-14T05:57:09Z</dcterms:created>
  <dcterms:modified xsi:type="dcterms:W3CDTF">2011-08-19T16:16:30Z</dcterms:modified>
</cp:coreProperties>
</file>