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1" r:id="rId3"/>
    <p:sldId id="257" r:id="rId4"/>
    <p:sldId id="269" r:id="rId5"/>
    <p:sldId id="258" r:id="rId6"/>
    <p:sldId id="259" r:id="rId7"/>
    <p:sldId id="260" r:id="rId8"/>
    <p:sldId id="262" r:id="rId9"/>
    <p:sldId id="263" r:id="rId10"/>
    <p:sldId id="264" r:id="rId11"/>
    <p:sldId id="271" r:id="rId12"/>
    <p:sldId id="265" r:id="rId13"/>
    <p:sldId id="266" r:id="rId14"/>
    <p:sldId id="267" r:id="rId15"/>
    <p:sldId id="270" r:id="rId16"/>
    <p:sldId id="268"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D014F"/>
    <a:srgbClr val="E22C0E"/>
    <a:srgbClr val="0F0F0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ar-S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D2ABD9-F5A7-45D9-A18B-90300C28C9FE}" type="datetimeFigureOut">
              <a:rPr lang="ar-SA" smtClean="0"/>
              <a:pPr/>
              <a:t>14/08/1432</a:t>
            </a:fld>
            <a:endParaRPr lang="ar-S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ar-S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ar-S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6314F7-642C-444F-A18C-8CADFE2BC9B0}" type="slidenum">
              <a:rPr lang="ar-SA" smtClean="0"/>
              <a:pPr/>
              <a:t>‹N°›</a:t>
            </a:fld>
            <a:endParaRPr lang="ar-SA"/>
          </a:p>
        </p:txBody>
      </p:sp>
    </p:spTree>
    <p:extLst>
      <p:ext uri="{BB962C8B-B14F-4D97-AF65-F5344CB8AC3E}">
        <p14:creationId xmlns="" xmlns:p14="http://schemas.microsoft.com/office/powerpoint/2010/main" val="395049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ar-SA" dirty="0"/>
          </a:p>
        </p:txBody>
      </p:sp>
      <p:sp>
        <p:nvSpPr>
          <p:cNvPr id="4" name="Espace réservé du numéro de diapositive 3"/>
          <p:cNvSpPr>
            <a:spLocks noGrp="1"/>
          </p:cNvSpPr>
          <p:nvPr>
            <p:ph type="sldNum" sz="quarter" idx="10"/>
          </p:nvPr>
        </p:nvSpPr>
        <p:spPr/>
        <p:txBody>
          <a:bodyPr/>
          <a:lstStyle/>
          <a:p>
            <a:fld id="{696314F7-642C-444F-A18C-8CADFE2BC9B0}" type="slidenum">
              <a:rPr lang="ar-SA" smtClean="0"/>
              <a:pPr/>
              <a:t>13</a:t>
            </a:fld>
            <a:endParaRPr lang="ar-SA"/>
          </a:p>
        </p:txBody>
      </p:sp>
    </p:spTree>
    <p:extLst>
      <p:ext uri="{BB962C8B-B14F-4D97-AF65-F5344CB8AC3E}">
        <p14:creationId xmlns="" xmlns:p14="http://schemas.microsoft.com/office/powerpoint/2010/main" val="2055032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ar-S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308036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3896883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1803727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1006435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ar-S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2959220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228747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ar-S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812939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3324013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3766814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ar-S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1874393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ar-S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A9A2C9B0-E934-4DF7-99F7-48C838A8F027}" type="datetimeFigureOut">
              <a:rPr lang="ar-SA" smtClean="0"/>
              <a:pPr/>
              <a:t>14/08/1432</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3964255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A2C9B0-E934-4DF7-99F7-48C838A8F027}" type="datetimeFigureOut">
              <a:rPr lang="ar-SA" smtClean="0"/>
              <a:pPr/>
              <a:t>14/08/1432</a:t>
            </a:fld>
            <a:endParaRPr lang="ar-S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E4279F-2121-4B28-9DE5-F16146765162}" type="slidenum">
              <a:rPr lang="ar-SA" smtClean="0"/>
              <a:pPr/>
              <a:t>‹N°›</a:t>
            </a:fld>
            <a:endParaRPr lang="ar-SA"/>
          </a:p>
        </p:txBody>
      </p:sp>
    </p:spTree>
    <p:extLst>
      <p:ext uri="{BB962C8B-B14F-4D97-AF65-F5344CB8AC3E}">
        <p14:creationId xmlns="" xmlns:p14="http://schemas.microsoft.com/office/powerpoint/2010/main" val="15942044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ctrTitle"/>
          </p:nvPr>
        </p:nvSpPr>
        <p:spPr/>
        <p:txBody>
          <a:bodyPr/>
          <a:lstStyle/>
          <a:p>
            <a:endParaRPr lang="ar-SA"/>
          </a:p>
        </p:txBody>
      </p:sp>
      <p:sp>
        <p:nvSpPr>
          <p:cNvPr id="3" name="Sous-titre 2"/>
          <p:cNvSpPr>
            <a:spLocks noGrp="1"/>
          </p:cNvSpPr>
          <p:nvPr>
            <p:ph type="subTitle" idx="1"/>
          </p:nvPr>
        </p:nvSpPr>
        <p:spPr/>
        <p:txBody>
          <a:bodyPr/>
          <a:lstStyle/>
          <a:p>
            <a:endParaRPr lang="ar-SA"/>
          </a:p>
        </p:txBody>
      </p:sp>
      <p:sp>
        <p:nvSpPr>
          <p:cNvPr id="6" name="ZoneTexte 5"/>
          <p:cNvSpPr txBox="1"/>
          <p:nvPr/>
        </p:nvSpPr>
        <p:spPr>
          <a:xfrm>
            <a:off x="4788024" y="221159"/>
            <a:ext cx="4071966" cy="1231106"/>
          </a:xfrm>
          <a:prstGeom prst="rect">
            <a:avLst/>
          </a:prstGeom>
          <a:noFill/>
        </p:spPr>
        <p:txBody>
          <a:bodyPr wrap="square" rtlCol="1">
            <a:spAutoFit/>
          </a:bodyPr>
          <a:lstStyle/>
          <a:p>
            <a:pPr algn="r"/>
            <a:r>
              <a:rPr lang="ar-MA" sz="2800" b="1" dirty="0" smtClean="0">
                <a:solidFill>
                  <a:srgbClr val="0F0F0F"/>
                </a:solidFill>
              </a:rPr>
              <a:t>جمعية سراج للأعمال الاجتماعية فرع الدار البيضاء</a:t>
            </a:r>
            <a:endParaRPr lang="en-US" sz="2800" b="1" dirty="0" smtClean="0">
              <a:solidFill>
                <a:srgbClr val="0F0F0F"/>
              </a:solidFill>
            </a:endParaRPr>
          </a:p>
          <a:p>
            <a:endParaRPr lang="ar-MA" b="1" dirty="0">
              <a:solidFill>
                <a:srgbClr val="0F0F0F"/>
              </a:solidFill>
            </a:endParaRPr>
          </a:p>
        </p:txBody>
      </p:sp>
      <p:sp>
        <p:nvSpPr>
          <p:cNvPr id="7" name="ZoneTexte 6"/>
          <p:cNvSpPr txBox="1"/>
          <p:nvPr/>
        </p:nvSpPr>
        <p:spPr>
          <a:xfrm>
            <a:off x="2555776" y="2131688"/>
            <a:ext cx="5300092" cy="1569660"/>
          </a:xfrm>
          <a:prstGeom prst="rect">
            <a:avLst/>
          </a:prstGeom>
          <a:noFill/>
        </p:spPr>
        <p:txBody>
          <a:bodyPr wrap="square" rtlCol="1">
            <a:spAutoFit/>
          </a:bodyPr>
          <a:lstStyle/>
          <a:p>
            <a:pPr algn="ctr"/>
            <a:r>
              <a:rPr lang="ar-MA" sz="4800" b="1" dirty="0" smtClean="0">
                <a:solidFill>
                  <a:srgbClr val="9D014F"/>
                </a:solidFill>
                <a:latin typeface="AngsanaUPC" pitchFamily="18" charset="-34"/>
                <a:cs typeface="Arabic Transparent" pitchFamily="2" charset="-78"/>
              </a:rPr>
              <a:t>كوني خير الناس.</a:t>
            </a:r>
            <a:endParaRPr lang="en-US" sz="4800" b="1" dirty="0" smtClean="0">
              <a:solidFill>
                <a:srgbClr val="9D014F"/>
              </a:solidFill>
              <a:latin typeface="AngsanaUPC" pitchFamily="18" charset="-34"/>
              <a:cs typeface="Arabic Transparent" pitchFamily="2" charset="-78"/>
            </a:endParaRPr>
          </a:p>
          <a:p>
            <a:endParaRPr lang="ar-MA" sz="4800" dirty="0"/>
          </a:p>
        </p:txBody>
      </p:sp>
      <p:sp>
        <p:nvSpPr>
          <p:cNvPr id="8" name="ZoneTexte 7"/>
          <p:cNvSpPr txBox="1"/>
          <p:nvPr/>
        </p:nvSpPr>
        <p:spPr>
          <a:xfrm>
            <a:off x="5555245" y="5913858"/>
            <a:ext cx="3286148" cy="523220"/>
          </a:xfrm>
          <a:prstGeom prst="rect">
            <a:avLst/>
          </a:prstGeom>
          <a:noFill/>
        </p:spPr>
        <p:txBody>
          <a:bodyPr wrap="square" rtlCol="1">
            <a:spAutoFit/>
          </a:bodyPr>
          <a:lstStyle/>
          <a:p>
            <a:r>
              <a:rPr lang="ar-MA" sz="2800" dirty="0" smtClean="0">
                <a:solidFill>
                  <a:schemeClr val="bg2">
                    <a:lumMod val="10000"/>
                  </a:schemeClr>
                </a:solidFill>
              </a:rPr>
              <a:t>البيضاء </a:t>
            </a:r>
            <a:r>
              <a:rPr lang="ar-MA" sz="2400" dirty="0" smtClean="0">
                <a:solidFill>
                  <a:schemeClr val="bg2">
                    <a:lumMod val="10000"/>
                  </a:schemeClr>
                </a:solidFill>
              </a:rPr>
              <a:t>13 فبراير 2016</a:t>
            </a:r>
            <a:r>
              <a:rPr lang="ar-MA" sz="2400" dirty="0" smtClean="0"/>
              <a:t>  </a:t>
            </a:r>
            <a:endParaRPr lang="ar-MA" sz="2400" dirty="0"/>
          </a:p>
        </p:txBody>
      </p:sp>
    </p:spTree>
    <p:extLst>
      <p:ext uri="{BB962C8B-B14F-4D97-AF65-F5344CB8AC3E}">
        <p14:creationId xmlns="" xmlns:p14="http://schemas.microsoft.com/office/powerpoint/2010/main" val="2437270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5" name="ZoneTexte 4"/>
          <p:cNvSpPr txBox="1"/>
          <p:nvPr/>
        </p:nvSpPr>
        <p:spPr>
          <a:xfrm>
            <a:off x="1691680" y="1037054"/>
            <a:ext cx="6624736" cy="1815882"/>
          </a:xfrm>
          <a:prstGeom prst="rect">
            <a:avLst/>
          </a:prstGeom>
          <a:noFill/>
        </p:spPr>
        <p:txBody>
          <a:bodyPr wrap="square" rtlCol="0">
            <a:spAutoFit/>
          </a:bodyPr>
          <a:lstStyle/>
          <a:p>
            <a:pPr marL="457200" indent="-457200" algn="r" rtl="1">
              <a:buFont typeface="Wingdings" panose="05000000000000000000" pitchFamily="2" charset="2"/>
              <a:buChar char="ü"/>
            </a:pPr>
            <a:r>
              <a:rPr lang="ar-MA" sz="2800" b="1" dirty="0"/>
              <a:t>ليس ببعيد وضع بعض المؤمنين أسلحتهم .... على ماذا سنقاتل ..قتل رسول الله</a:t>
            </a:r>
            <a:r>
              <a:rPr lang="ar-MA" sz="2800" b="1" dirty="0" smtClean="0"/>
              <a:t>...</a:t>
            </a:r>
          </a:p>
          <a:p>
            <a:pPr algn="r" rtl="1"/>
            <a:endParaRPr lang="ar-MA" sz="2800" b="1" dirty="0"/>
          </a:p>
          <a:p>
            <a:pPr marL="457200" indent="-457200" algn="r" rtl="1">
              <a:buFont typeface="Wingdings" panose="05000000000000000000" pitchFamily="2" charset="2"/>
              <a:buChar char="ü"/>
            </a:pPr>
            <a:r>
              <a:rPr lang="ar-MA" sz="2800" b="1" dirty="0" smtClean="0"/>
              <a:t>أنس بن النضر : </a:t>
            </a:r>
            <a:r>
              <a:rPr lang="ar-MA" sz="2800" b="1" dirty="0" smtClean="0">
                <a:solidFill>
                  <a:srgbClr val="9D014F"/>
                </a:solidFill>
              </a:rPr>
              <a:t>موتوا على ما مات رسول الله </a:t>
            </a:r>
            <a:endParaRPr lang="ar-SA" sz="2800" b="1" dirty="0">
              <a:solidFill>
                <a:srgbClr val="9D014F"/>
              </a:solidFill>
            </a:endParaRPr>
          </a:p>
        </p:txBody>
      </p:sp>
    </p:spTree>
    <p:extLst>
      <p:ext uri="{BB962C8B-B14F-4D97-AF65-F5344CB8AC3E}">
        <p14:creationId xmlns="" xmlns:p14="http://schemas.microsoft.com/office/powerpoint/2010/main" val="29897869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pic>
        <p:nvPicPr>
          <p:cNvPr id="4" name="Picture 2" descr="http://3.bp.blogspot.com/-xx00Ix2f9_c/VKcJGWemXJI/AAAAAAAAEvA/badKV01spG8/s1600/%D8%B5%D9%84%D8%AD%D8%A9%2B%D8%A8%D9%86%2B%D8%B9%D8%A8%D9%8A%D8%AF%2B%D8%A7%D9%84%D9%84%D9%87%2B%D8%B1%D8%B6%D9%8A%2B%D8%A7%D9%84%D9%84%D9%87%2B%D8%B9%D9%86%D9%87.g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5496" y="1340768"/>
            <a:ext cx="9006627" cy="3672408"/>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5" name="ZoneTexte 4"/>
          <p:cNvSpPr txBox="1"/>
          <p:nvPr/>
        </p:nvSpPr>
        <p:spPr>
          <a:xfrm>
            <a:off x="3275856" y="548680"/>
            <a:ext cx="3240360" cy="646331"/>
          </a:xfrm>
          <a:prstGeom prst="rect">
            <a:avLst/>
          </a:prstGeom>
          <a:noFill/>
        </p:spPr>
        <p:txBody>
          <a:bodyPr wrap="square" rtlCol="0">
            <a:spAutoFit/>
          </a:bodyPr>
          <a:lstStyle/>
          <a:p>
            <a:pPr algn="ctr"/>
            <a:r>
              <a:rPr lang="ar-MA" sz="3600" b="1" dirty="0" smtClean="0">
                <a:solidFill>
                  <a:srgbClr val="C00000"/>
                </a:solidFill>
              </a:rPr>
              <a:t>طلحة الخير </a:t>
            </a:r>
            <a:endParaRPr lang="ar-SA" sz="3600" b="1" dirty="0">
              <a:solidFill>
                <a:srgbClr val="C00000"/>
              </a:solidFill>
            </a:endParaRPr>
          </a:p>
        </p:txBody>
      </p:sp>
      <p:sp>
        <p:nvSpPr>
          <p:cNvPr id="6" name="ZoneTexte 5"/>
          <p:cNvSpPr txBox="1"/>
          <p:nvPr/>
        </p:nvSpPr>
        <p:spPr>
          <a:xfrm>
            <a:off x="1043608" y="1556792"/>
            <a:ext cx="7560840" cy="1384995"/>
          </a:xfrm>
          <a:prstGeom prst="rect">
            <a:avLst/>
          </a:prstGeom>
          <a:noFill/>
        </p:spPr>
        <p:txBody>
          <a:bodyPr wrap="square" rtlCol="0">
            <a:spAutoFit/>
          </a:bodyPr>
          <a:lstStyle/>
          <a:p>
            <a:pPr marL="285750" indent="-285750" algn="r" rtl="1">
              <a:buFont typeface="Arial" panose="020B0604020202020204" pitchFamily="34" charset="0"/>
              <a:buChar char="•"/>
            </a:pPr>
            <a:r>
              <a:rPr lang="ar-MA" sz="2800" b="1" dirty="0" smtClean="0"/>
              <a:t>كان واسع التجارة ، جاءه يوما 700 ألف دينار.</a:t>
            </a:r>
          </a:p>
          <a:p>
            <a:pPr marL="285750" indent="-285750" algn="r" rtl="1">
              <a:buFont typeface="Arial" panose="020B0604020202020204" pitchFamily="34" charset="0"/>
              <a:buChar char="•"/>
            </a:pPr>
            <a:r>
              <a:rPr lang="ar-MA" sz="2800" b="1" dirty="0" smtClean="0">
                <a:solidFill>
                  <a:srgbClr val="E22C0E"/>
                </a:solidFill>
              </a:rPr>
              <a:t>أم كلثوم بنت أبي بكر</a:t>
            </a:r>
            <a:r>
              <a:rPr lang="ar-MA" sz="2800" b="1" dirty="0" smtClean="0"/>
              <a:t> : ما بك يا أبا محمد ؟ لعله رابك منا </a:t>
            </a:r>
            <a:r>
              <a:rPr lang="ar-MA" sz="2800" b="1" dirty="0" err="1" smtClean="0"/>
              <a:t>شيء؟</a:t>
            </a:r>
            <a:r>
              <a:rPr lang="ar-MA" sz="2800" b="1" dirty="0" smtClean="0"/>
              <a:t> .... فجاءت بصرر ...إنك موفقة بنت موفق</a:t>
            </a:r>
          </a:p>
        </p:txBody>
      </p:sp>
      <p:sp>
        <p:nvSpPr>
          <p:cNvPr id="7" name="ZoneTexte 6"/>
          <p:cNvSpPr txBox="1"/>
          <p:nvPr/>
        </p:nvSpPr>
        <p:spPr>
          <a:xfrm>
            <a:off x="3464001" y="3429000"/>
            <a:ext cx="3240360" cy="646331"/>
          </a:xfrm>
          <a:prstGeom prst="rect">
            <a:avLst/>
          </a:prstGeom>
          <a:noFill/>
        </p:spPr>
        <p:txBody>
          <a:bodyPr wrap="square" rtlCol="0">
            <a:spAutoFit/>
          </a:bodyPr>
          <a:lstStyle/>
          <a:p>
            <a:pPr algn="ctr"/>
            <a:r>
              <a:rPr lang="ar-MA" sz="3600" b="1" dirty="0" smtClean="0">
                <a:solidFill>
                  <a:srgbClr val="C00000"/>
                </a:solidFill>
              </a:rPr>
              <a:t>طلحة الفياض </a:t>
            </a:r>
            <a:endParaRPr lang="ar-SA" sz="3600" b="1" dirty="0">
              <a:solidFill>
                <a:srgbClr val="C00000"/>
              </a:solidFill>
            </a:endParaRPr>
          </a:p>
        </p:txBody>
      </p:sp>
      <p:sp>
        <p:nvSpPr>
          <p:cNvPr id="8" name="ZoneTexte 7"/>
          <p:cNvSpPr txBox="1"/>
          <p:nvPr/>
        </p:nvSpPr>
        <p:spPr>
          <a:xfrm>
            <a:off x="1403648" y="4251109"/>
            <a:ext cx="7200800" cy="954107"/>
          </a:xfrm>
          <a:prstGeom prst="rect">
            <a:avLst/>
          </a:prstGeom>
          <a:noFill/>
        </p:spPr>
        <p:txBody>
          <a:bodyPr wrap="square" rtlCol="0">
            <a:spAutoFit/>
          </a:bodyPr>
          <a:lstStyle/>
          <a:p>
            <a:pPr algn="r"/>
            <a:r>
              <a:rPr lang="ar-MA" sz="2800" b="1" dirty="0" smtClean="0"/>
              <a:t>ابتاع طلحة بئرا بناحية الجبل. نحر جزورا فأطعم الناس فقال رسول الله </a:t>
            </a:r>
            <a:r>
              <a:rPr lang="ar-MA" sz="2400" b="1" dirty="0" smtClean="0"/>
              <a:t>صلى الله عليه وسلم</a:t>
            </a:r>
            <a:r>
              <a:rPr lang="ar-MA" sz="2800" b="1" dirty="0" smtClean="0"/>
              <a:t> ( </a:t>
            </a:r>
            <a:r>
              <a:rPr lang="ar-MA" sz="2800" b="1" dirty="0" smtClean="0">
                <a:solidFill>
                  <a:schemeClr val="accent3">
                    <a:lumMod val="50000"/>
                  </a:schemeClr>
                </a:solidFill>
              </a:rPr>
              <a:t>أنت طلحة الفياض</a:t>
            </a:r>
            <a:r>
              <a:rPr lang="ar-MA" sz="2800" b="1" dirty="0" smtClean="0"/>
              <a:t>)</a:t>
            </a:r>
            <a:endParaRPr lang="ar-SA" sz="2800" b="1" dirty="0"/>
          </a:p>
        </p:txBody>
      </p:sp>
    </p:spTree>
    <p:extLst>
      <p:ext uri="{BB962C8B-B14F-4D97-AF65-F5344CB8AC3E}">
        <p14:creationId xmlns="" xmlns:p14="http://schemas.microsoft.com/office/powerpoint/2010/main" val="34631509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gourram\AppData\Local\Temp\wz060b\Template_main.jpg"/>
          <p:cNvPicPr>
            <a:picLocks noChangeAspect="1" noChangeArrowheads="1"/>
          </p:cNvPicPr>
          <p:nvPr/>
        </p:nvPicPr>
        <p:blipFill>
          <a:blip r:embed="rId3"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5" name="ZoneTexte 4"/>
          <p:cNvSpPr txBox="1"/>
          <p:nvPr/>
        </p:nvSpPr>
        <p:spPr>
          <a:xfrm>
            <a:off x="1115616" y="662061"/>
            <a:ext cx="7416824" cy="5016758"/>
          </a:xfrm>
          <a:prstGeom prst="rect">
            <a:avLst/>
          </a:prstGeom>
          <a:noFill/>
        </p:spPr>
        <p:txBody>
          <a:bodyPr wrap="square" rtlCol="0">
            <a:spAutoFit/>
          </a:bodyPr>
          <a:lstStyle/>
          <a:p>
            <a:pPr marL="457200" indent="-457200" algn="r" rtl="1">
              <a:buFont typeface="Wingdings" panose="05000000000000000000" pitchFamily="2" charset="2"/>
              <a:buChar char="q"/>
            </a:pPr>
            <a:r>
              <a:rPr lang="ar-MA" sz="3200" b="1" dirty="0" smtClean="0"/>
              <a:t>له ثمانية وثلاثون حديثا وحديثان متفق عليهما انفرد له البخاري بحديثين ومسلم بثلاثة أحاديث.</a:t>
            </a:r>
          </a:p>
          <a:p>
            <a:pPr algn="r" rtl="1"/>
            <a:endParaRPr lang="ar-MA" sz="3200" b="1" dirty="0" smtClean="0"/>
          </a:p>
          <a:p>
            <a:pPr algn="r" rtl="1"/>
            <a:r>
              <a:rPr lang="ar-MA" sz="3200" b="1" dirty="0" smtClean="0"/>
              <a:t>في صحيح مسلم من حديث أبي هريرة أن رسول الله كان على حراء هو وأبو بكر وعمرو وعثمان وعلي وطلحة والزبير فتحركت الصخرة فقال رسول الله </a:t>
            </a:r>
            <a:r>
              <a:rPr lang="ar-MA" sz="3200" b="1" dirty="0" smtClean="0">
                <a:solidFill>
                  <a:schemeClr val="accent3">
                    <a:lumMod val="50000"/>
                  </a:schemeClr>
                </a:solidFill>
              </a:rPr>
              <a:t>اهدأ فما عليك إلا نبي أو صديق أو شهيد.</a:t>
            </a:r>
          </a:p>
          <a:p>
            <a:pPr algn="r" rtl="1"/>
            <a:endParaRPr lang="ar-MA" sz="3200" b="1" dirty="0" smtClean="0"/>
          </a:p>
          <a:p>
            <a:pPr algn="r" rtl="1"/>
            <a:r>
              <a:rPr lang="ar-MA" sz="3200" b="1" dirty="0" smtClean="0"/>
              <a:t>قال رسول الله صلى الله عليه وسلم : </a:t>
            </a:r>
            <a:r>
              <a:rPr lang="ar-MA" sz="3200" b="1" dirty="0" smtClean="0">
                <a:solidFill>
                  <a:schemeClr val="accent3">
                    <a:lumMod val="50000"/>
                  </a:schemeClr>
                </a:solidFill>
              </a:rPr>
              <a:t>طلحة والزبير جاراي في الجنة. </a:t>
            </a:r>
            <a:endParaRPr lang="ar-SA" sz="3200" b="1" dirty="0">
              <a:solidFill>
                <a:schemeClr val="accent3">
                  <a:lumMod val="50000"/>
                </a:schemeClr>
              </a:solidFill>
            </a:endParaRPr>
          </a:p>
        </p:txBody>
      </p:sp>
    </p:spTree>
    <p:extLst>
      <p:ext uri="{BB962C8B-B14F-4D97-AF65-F5344CB8AC3E}">
        <p14:creationId xmlns="" xmlns:p14="http://schemas.microsoft.com/office/powerpoint/2010/main" val="13159152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5" name="ZoneTexte 4"/>
          <p:cNvSpPr txBox="1"/>
          <p:nvPr/>
        </p:nvSpPr>
        <p:spPr>
          <a:xfrm>
            <a:off x="1403648" y="476672"/>
            <a:ext cx="7200800" cy="3046988"/>
          </a:xfrm>
          <a:prstGeom prst="rect">
            <a:avLst/>
          </a:prstGeom>
          <a:noFill/>
        </p:spPr>
        <p:txBody>
          <a:bodyPr wrap="square" rtlCol="0">
            <a:spAutoFit/>
          </a:bodyPr>
          <a:lstStyle/>
          <a:p>
            <a:pPr marL="457200" indent="-457200" algn="r" rtl="1">
              <a:buFont typeface="Wingdings" panose="05000000000000000000" pitchFamily="2" charset="2"/>
              <a:buChar char="§"/>
            </a:pPr>
            <a:r>
              <a:rPr lang="ar-MA" sz="3200" b="1" dirty="0" smtClean="0"/>
              <a:t>استشهد يوم الجمل قتله مروان بن الحكم. </a:t>
            </a:r>
          </a:p>
          <a:p>
            <a:pPr algn="r" rtl="1"/>
            <a:endParaRPr lang="ar-MA" sz="3200" b="1" dirty="0" smtClean="0"/>
          </a:p>
          <a:p>
            <a:pPr marL="457200" indent="-457200" algn="r" rtl="1">
              <a:buFont typeface="Wingdings" panose="05000000000000000000" pitchFamily="2" charset="2"/>
              <a:buChar char="§"/>
            </a:pPr>
            <a:r>
              <a:rPr lang="ar-MA" sz="3200" b="1" dirty="0" smtClean="0"/>
              <a:t>علي بن أبي طالب رضي الله عنه : وهو يترحم عليه وقال </a:t>
            </a:r>
            <a:r>
              <a:rPr lang="ar-MA" sz="3200" b="1" dirty="0" smtClean="0">
                <a:solidFill>
                  <a:srgbClr val="E22C0E"/>
                </a:solidFill>
              </a:rPr>
              <a:t>يا </a:t>
            </a:r>
            <a:r>
              <a:rPr lang="ar-MA" sz="3200" b="1" dirty="0" err="1" smtClean="0">
                <a:solidFill>
                  <a:srgbClr val="E22C0E"/>
                </a:solidFill>
              </a:rPr>
              <a:t>ليتني</a:t>
            </a:r>
            <a:r>
              <a:rPr lang="ar-MA" sz="3200" b="1" dirty="0" smtClean="0">
                <a:solidFill>
                  <a:srgbClr val="E22C0E"/>
                </a:solidFill>
              </a:rPr>
              <a:t> مت قبل هذا.</a:t>
            </a:r>
            <a:r>
              <a:rPr lang="ar-MA" sz="3200" b="1" dirty="0" smtClean="0"/>
              <a:t> </a:t>
            </a:r>
          </a:p>
          <a:p>
            <a:pPr marL="457200" indent="-457200" algn="r" rtl="1">
              <a:buFont typeface="Arial" panose="020B0604020202020204" pitchFamily="34" charset="0"/>
              <a:buChar char="•"/>
            </a:pPr>
            <a:r>
              <a:rPr lang="ar-MA" sz="3200" b="1" dirty="0" smtClean="0">
                <a:solidFill>
                  <a:srgbClr val="E22C0E"/>
                </a:solidFill>
              </a:rPr>
              <a:t>بشروا قاتل طلحة بالنار.</a:t>
            </a:r>
          </a:p>
          <a:p>
            <a:pPr marL="457200" indent="-457200" algn="r" rtl="1">
              <a:buFont typeface="Arial" panose="020B0604020202020204" pitchFamily="34" charset="0"/>
              <a:buChar char="•"/>
            </a:pPr>
            <a:r>
              <a:rPr lang="ar-MA" sz="3200" b="1" dirty="0" smtClean="0"/>
              <a:t>إني لأرجو أن يجعلني الله وأباك ممن قال فيهم</a:t>
            </a:r>
            <a:endParaRPr lang="ar-SA" sz="3200" b="1" dirty="0"/>
          </a:p>
        </p:txBody>
      </p:sp>
      <p:pic>
        <p:nvPicPr>
          <p:cNvPr id="2052" name="Picture 4" descr="http://love-heart.co/wp-content/uploads/2015/06/maxresdefault67.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222583" y="3791540"/>
            <a:ext cx="7416823" cy="306645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6800615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ar.madarisweb.com/images/upload/%D8%A3%D8%B5%D8%AD%D8%A7%D8%A8%D9%8A.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6512" y="-27384"/>
            <a:ext cx="9217024" cy="688538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332324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5" name="ZoneTexte 4"/>
          <p:cNvSpPr txBox="1"/>
          <p:nvPr/>
        </p:nvSpPr>
        <p:spPr>
          <a:xfrm>
            <a:off x="1331640" y="370718"/>
            <a:ext cx="7128792" cy="4832092"/>
          </a:xfrm>
          <a:prstGeom prst="rect">
            <a:avLst/>
          </a:prstGeom>
          <a:noFill/>
        </p:spPr>
        <p:txBody>
          <a:bodyPr wrap="square" rtlCol="0">
            <a:spAutoFit/>
          </a:bodyPr>
          <a:lstStyle/>
          <a:p>
            <a:pPr marL="514350" indent="-514350" algn="r" rtl="1">
              <a:buFont typeface="+mj-lt"/>
              <a:buAutoNum type="arabicPeriod"/>
            </a:pPr>
            <a:r>
              <a:rPr lang="ar-MA" sz="2800" b="1" dirty="0" smtClean="0"/>
              <a:t>إياك أن </a:t>
            </a:r>
            <a:r>
              <a:rPr lang="ar-MA" sz="2800" b="1" dirty="0" smtClean="0">
                <a:solidFill>
                  <a:srgbClr val="E22C0E"/>
                </a:solidFill>
              </a:rPr>
              <a:t>تسبق إلى رسول الله</a:t>
            </a:r>
          </a:p>
          <a:p>
            <a:pPr marL="514350" indent="-514350" algn="r" rtl="1">
              <a:buFont typeface="+mj-lt"/>
              <a:buAutoNum type="arabicPeriod"/>
            </a:pPr>
            <a:r>
              <a:rPr lang="ar-MA" sz="2800" b="1" dirty="0" smtClean="0"/>
              <a:t>من يدفعهم عني </a:t>
            </a:r>
            <a:r>
              <a:rPr lang="ar-MA" sz="2800" b="1" dirty="0" smtClean="0">
                <a:solidFill>
                  <a:srgbClr val="E22C0E"/>
                </a:solidFill>
              </a:rPr>
              <a:t>وله الجنة</a:t>
            </a:r>
          </a:p>
          <a:p>
            <a:pPr marL="514350" indent="-514350" algn="r" rtl="1">
              <a:buFont typeface="+mj-lt"/>
              <a:buAutoNum type="arabicPeriod"/>
            </a:pPr>
            <a:endParaRPr lang="ar-MA" sz="2800" b="1" dirty="0" smtClean="0"/>
          </a:p>
          <a:p>
            <a:pPr marL="514350" indent="-514350" algn="r" rtl="1">
              <a:buFont typeface="+mj-lt"/>
              <a:buAutoNum type="arabicPeriod"/>
            </a:pPr>
            <a:endParaRPr lang="ar-MA" sz="2800" b="1" dirty="0"/>
          </a:p>
          <a:p>
            <a:pPr marL="514350" indent="-514350" algn="r" rtl="1">
              <a:buFont typeface="+mj-lt"/>
              <a:buAutoNum type="arabicPeriod"/>
            </a:pPr>
            <a:endParaRPr lang="ar-MA" sz="2800" b="1" dirty="0" smtClean="0"/>
          </a:p>
          <a:p>
            <a:pPr marL="514350" indent="-514350" algn="r" rtl="1">
              <a:buFont typeface="+mj-lt"/>
              <a:buAutoNum type="arabicPeriod"/>
            </a:pPr>
            <a:endParaRPr lang="ar-MA" sz="2800" b="1" dirty="0" smtClean="0"/>
          </a:p>
          <a:p>
            <a:pPr marL="514350" indent="-514350" algn="r" rtl="1">
              <a:buFont typeface="+mj-lt"/>
              <a:buAutoNum type="arabicPeriod"/>
            </a:pPr>
            <a:r>
              <a:rPr lang="ar-MA" sz="2800" b="1" dirty="0" smtClean="0">
                <a:solidFill>
                  <a:srgbClr val="E22C0E"/>
                </a:solidFill>
              </a:rPr>
              <a:t>سمعنا وأطعنا</a:t>
            </a:r>
          </a:p>
          <a:p>
            <a:pPr marL="514350" indent="-514350" algn="r" rtl="1">
              <a:buFont typeface="+mj-lt"/>
              <a:buAutoNum type="arabicPeriod"/>
            </a:pPr>
            <a:r>
              <a:rPr lang="ar-MA" sz="2800" b="1" dirty="0" smtClean="0"/>
              <a:t>العطاء والجود والإنفاق</a:t>
            </a:r>
          </a:p>
          <a:p>
            <a:pPr marL="514350" indent="-514350" algn="r" rtl="1">
              <a:buFont typeface="+mj-lt"/>
              <a:buAutoNum type="arabicPeriod"/>
            </a:pPr>
            <a:r>
              <a:rPr lang="ar-MA" sz="2800" b="1" dirty="0" smtClean="0">
                <a:solidFill>
                  <a:srgbClr val="E22C0E"/>
                </a:solidFill>
              </a:rPr>
              <a:t>موتوا على ما مات رسول </a:t>
            </a:r>
            <a:r>
              <a:rPr lang="ar-MA" sz="2400" b="1" dirty="0" smtClean="0"/>
              <a:t>الله صلى الله عليه وسلم</a:t>
            </a:r>
          </a:p>
          <a:p>
            <a:pPr marL="514350" indent="-514350" algn="r" rtl="1">
              <a:buFont typeface="+mj-lt"/>
              <a:buAutoNum type="arabicPeriod"/>
            </a:pPr>
            <a:r>
              <a:rPr lang="ar-MA" sz="2800" b="1" dirty="0" smtClean="0">
                <a:solidFill>
                  <a:srgbClr val="E22C0E"/>
                </a:solidFill>
              </a:rPr>
              <a:t>أجازه رسول </a:t>
            </a:r>
            <a:r>
              <a:rPr lang="ar-MA" sz="2800" b="1" dirty="0" smtClean="0"/>
              <a:t>الله صلى الله عليه وسلم</a:t>
            </a:r>
          </a:p>
          <a:p>
            <a:pPr marL="514350" indent="-514350" algn="r" rtl="1">
              <a:buFont typeface="+mj-lt"/>
              <a:buAutoNum type="arabicPeriod"/>
            </a:pPr>
            <a:endParaRPr lang="ar-MA" sz="2800" b="1" dirty="0" smtClean="0"/>
          </a:p>
        </p:txBody>
      </p:sp>
      <p:pic>
        <p:nvPicPr>
          <p:cNvPr id="5122" name="Picture 2" descr="http://www.alawfa.com/AyatImages/4_41.gif"/>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051720" y="4797152"/>
            <a:ext cx="6088311" cy="1820865"/>
          </a:xfrm>
          <a:prstGeom prst="rect">
            <a:avLst/>
          </a:prstGeom>
          <a:noFill/>
          <a:extLst>
            <a:ext uri="{909E8E84-426E-40DD-AFC4-6F175D3DCCD1}">
              <a14:hiddenFill xmlns="" xmlns:a14="http://schemas.microsoft.com/office/drawing/2010/main">
                <a:solidFill>
                  <a:srgbClr val="FFFFFF"/>
                </a:solidFill>
              </a14:hiddenFill>
            </a:ext>
          </a:extLst>
        </p:spPr>
      </p:pic>
      <p:sp>
        <p:nvSpPr>
          <p:cNvPr id="6" name="AutoShape 4" descr="نتيجة بحث الصور عن من المومنین رجال صدقوا"/>
          <p:cNvSpPr>
            <a:spLocks noChangeAspect="1" noChangeArrowheads="1"/>
          </p:cNvSpPr>
          <p:nvPr/>
        </p:nvSpPr>
        <p:spPr bwMode="auto">
          <a:xfrm>
            <a:off x="155575" y="-144463"/>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7" name="AutoShape 6" descr="نتيجة بحث الصور عن من المومنین رجال صدقوا"/>
          <p:cNvSpPr>
            <a:spLocks noChangeAspect="1" noChangeArrowheads="1"/>
          </p:cNvSpPr>
          <p:nvPr/>
        </p:nvSpPr>
        <p:spPr bwMode="auto">
          <a:xfrm>
            <a:off x="307975" y="79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8" name="AutoShape 8" descr="نتيجة بحث الصور عن من المومنین رجال صدقوا"/>
          <p:cNvSpPr>
            <a:spLocks noChangeAspect="1" noChangeArrowheads="1"/>
          </p:cNvSpPr>
          <p:nvPr/>
        </p:nvSpPr>
        <p:spPr bwMode="auto">
          <a:xfrm>
            <a:off x="460375" y="1603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sp>
        <p:nvSpPr>
          <p:cNvPr id="9" name="AutoShape 10" descr="نتيجة بحث الصور عن من المومنین رجال صدقوا"/>
          <p:cNvSpPr>
            <a:spLocks noChangeAspect="1" noChangeArrowheads="1"/>
          </p:cNvSpPr>
          <p:nvPr/>
        </p:nvSpPr>
        <p:spPr bwMode="auto">
          <a:xfrm>
            <a:off x="612775" y="312737"/>
            <a:ext cx="304800" cy="304801"/>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ar-SA"/>
          </a:p>
        </p:txBody>
      </p:sp>
      <p:pic>
        <p:nvPicPr>
          <p:cNvPr id="5132" name="Picture 12" descr="http://www.javedahmadghamidi.com/images/quran_images/33_23.png"/>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1520081" y="1412776"/>
            <a:ext cx="6429375" cy="120967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9521954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6" name="ZoneTexte 5"/>
          <p:cNvSpPr txBox="1"/>
          <p:nvPr/>
        </p:nvSpPr>
        <p:spPr>
          <a:xfrm>
            <a:off x="2123728" y="1068241"/>
            <a:ext cx="6696744" cy="2616101"/>
          </a:xfrm>
          <a:prstGeom prst="rect">
            <a:avLst/>
          </a:prstGeom>
          <a:noFill/>
        </p:spPr>
        <p:txBody>
          <a:bodyPr wrap="square" rtlCol="0">
            <a:spAutoFit/>
          </a:bodyPr>
          <a:lstStyle/>
          <a:p>
            <a:pPr algn="r"/>
            <a:r>
              <a:rPr lang="ar-MA" sz="3200" dirty="0" smtClean="0"/>
              <a:t>لا </a:t>
            </a:r>
            <a:r>
              <a:rPr lang="ar-MA" sz="3200" b="1" dirty="0" smtClean="0">
                <a:solidFill>
                  <a:srgbClr val="9D014F"/>
                </a:solidFill>
              </a:rPr>
              <a:t>حاضر</a:t>
            </a:r>
            <a:r>
              <a:rPr lang="ar-MA" sz="3200" dirty="0" smtClean="0"/>
              <a:t> لأمة تنسى ماضيها </a:t>
            </a:r>
          </a:p>
          <a:p>
            <a:pPr algn="r"/>
            <a:r>
              <a:rPr lang="ar-MA" sz="3200" dirty="0" smtClean="0"/>
              <a:t>ولا مستقبل لأمة </a:t>
            </a:r>
            <a:r>
              <a:rPr lang="ar-MA" sz="3200" b="1" dirty="0" smtClean="0">
                <a:solidFill>
                  <a:srgbClr val="9D014F"/>
                </a:solidFill>
              </a:rPr>
              <a:t>تنسى فضائلها</a:t>
            </a:r>
          </a:p>
          <a:p>
            <a:pPr algn="r"/>
            <a:endParaRPr lang="ar-MA" sz="3200" dirty="0"/>
          </a:p>
          <a:p>
            <a:pPr algn="ctr"/>
            <a:r>
              <a:rPr lang="ar-MA" sz="3600" b="1" dirty="0" smtClean="0">
                <a:solidFill>
                  <a:srgbClr val="7030A0"/>
                </a:solidFill>
              </a:rPr>
              <a:t>موكب النور</a:t>
            </a:r>
          </a:p>
          <a:p>
            <a:pPr algn="r"/>
            <a:r>
              <a:rPr lang="ar-MA" sz="3200" dirty="0" smtClean="0"/>
              <a:t>نستمد منه </a:t>
            </a:r>
            <a:r>
              <a:rPr lang="ar-MA" sz="3200" b="1" dirty="0" smtClean="0">
                <a:solidFill>
                  <a:srgbClr val="9D014F"/>
                </a:solidFill>
              </a:rPr>
              <a:t>نورا ودما طاهرا </a:t>
            </a:r>
            <a:r>
              <a:rPr lang="ar-MA" sz="3200" dirty="0" smtClean="0"/>
              <a:t>يجري في عروقنا</a:t>
            </a:r>
            <a:endParaRPr lang="ar-SA" sz="3200" dirty="0"/>
          </a:p>
        </p:txBody>
      </p:sp>
    </p:spTree>
    <p:extLst>
      <p:ext uri="{BB962C8B-B14F-4D97-AF65-F5344CB8AC3E}">
        <p14:creationId xmlns="" xmlns:p14="http://schemas.microsoft.com/office/powerpoint/2010/main" val="94781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6" name="ZoneTexte 5"/>
          <p:cNvSpPr txBox="1"/>
          <p:nvPr/>
        </p:nvSpPr>
        <p:spPr>
          <a:xfrm>
            <a:off x="3275856" y="548680"/>
            <a:ext cx="3240360" cy="646331"/>
          </a:xfrm>
          <a:prstGeom prst="rect">
            <a:avLst/>
          </a:prstGeom>
          <a:noFill/>
        </p:spPr>
        <p:txBody>
          <a:bodyPr wrap="square" rtlCol="0">
            <a:spAutoFit/>
          </a:bodyPr>
          <a:lstStyle/>
          <a:p>
            <a:pPr algn="ctr"/>
            <a:r>
              <a:rPr lang="ar-MA" sz="3600" b="1" dirty="0" smtClean="0">
                <a:solidFill>
                  <a:srgbClr val="C00000"/>
                </a:solidFill>
              </a:rPr>
              <a:t>الشهيد الحي </a:t>
            </a:r>
            <a:endParaRPr lang="ar-SA" sz="3600" b="1" dirty="0">
              <a:solidFill>
                <a:srgbClr val="C00000"/>
              </a:solidFill>
            </a:endParaRPr>
          </a:p>
        </p:txBody>
      </p:sp>
      <p:sp>
        <p:nvSpPr>
          <p:cNvPr id="7" name="ZoneTexte 6"/>
          <p:cNvSpPr txBox="1"/>
          <p:nvPr/>
        </p:nvSpPr>
        <p:spPr>
          <a:xfrm>
            <a:off x="1547664" y="2060848"/>
            <a:ext cx="6552728" cy="3046988"/>
          </a:xfrm>
          <a:prstGeom prst="rect">
            <a:avLst/>
          </a:prstGeom>
          <a:noFill/>
        </p:spPr>
        <p:txBody>
          <a:bodyPr wrap="square" rtlCol="0">
            <a:spAutoFit/>
          </a:bodyPr>
          <a:lstStyle/>
          <a:p>
            <a:pPr marL="514350" indent="-514350" algn="r" rtl="1">
              <a:buFont typeface="+mj-lt"/>
              <a:buAutoNum type="arabicPeriod"/>
            </a:pPr>
            <a:r>
              <a:rPr lang="ar-MA" sz="3200" b="1" dirty="0" smtClean="0"/>
              <a:t>من العشرة المبشرين بالجنة</a:t>
            </a:r>
          </a:p>
          <a:p>
            <a:pPr marL="514350" indent="-514350" algn="r" rtl="1">
              <a:buFont typeface="+mj-lt"/>
              <a:buAutoNum type="arabicPeriod"/>
            </a:pPr>
            <a:r>
              <a:rPr lang="ar-MA" sz="3200" b="1" dirty="0" smtClean="0"/>
              <a:t>من الثمانية الأوائل الذين سبقوا للإسلام</a:t>
            </a:r>
          </a:p>
          <a:p>
            <a:pPr marL="514350" indent="-514350" algn="r" rtl="1">
              <a:buFont typeface="+mj-lt"/>
              <a:buAutoNum type="arabicPeriod"/>
            </a:pPr>
            <a:r>
              <a:rPr lang="ar-MA" sz="3200" b="1" dirty="0" smtClean="0"/>
              <a:t>من الستة أصحاب الشورى في عهد عمر بن الخطاب.</a:t>
            </a:r>
          </a:p>
          <a:p>
            <a:pPr marL="514350" indent="-514350" algn="r" rtl="1">
              <a:buFont typeface="+mj-lt"/>
              <a:buAutoNum type="arabicPeriod"/>
            </a:pPr>
            <a:r>
              <a:rPr lang="ar-MA" sz="3200" b="1" dirty="0" smtClean="0"/>
              <a:t>من الخمسة الذين أسلموا على يد أبي بكر.</a:t>
            </a:r>
          </a:p>
          <a:p>
            <a:pPr algn="r" rtl="1"/>
            <a:r>
              <a:rPr lang="ar-MA" sz="3200" b="1" dirty="0" smtClean="0"/>
              <a:t> </a:t>
            </a:r>
            <a:endParaRPr lang="ar-SA" sz="3200" b="1" dirty="0"/>
          </a:p>
        </p:txBody>
      </p:sp>
    </p:spTree>
    <p:extLst>
      <p:ext uri="{BB962C8B-B14F-4D97-AF65-F5344CB8AC3E}">
        <p14:creationId xmlns="" xmlns:p14="http://schemas.microsoft.com/office/powerpoint/2010/main" val="5239309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3.bp.blogspot.com/-F4PxTPr9r_I/VMo-wKKqS4I/AAAAAAAAB5Q/25i10qyaL_0/s1600/10171886_571714562963883_7089436391967989731_n.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6512" y="-1"/>
            <a:ext cx="9180512" cy="688538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976538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pPr algn="r" rtl="1"/>
            <a:endParaRPr lang="ar-SA" dirty="0"/>
          </a:p>
        </p:txBody>
      </p:sp>
      <p:sp>
        <p:nvSpPr>
          <p:cNvPr id="5" name="ZoneTexte 4"/>
          <p:cNvSpPr txBox="1"/>
          <p:nvPr/>
        </p:nvSpPr>
        <p:spPr>
          <a:xfrm>
            <a:off x="3275856" y="548680"/>
            <a:ext cx="3240360" cy="646331"/>
          </a:xfrm>
          <a:prstGeom prst="rect">
            <a:avLst/>
          </a:prstGeom>
          <a:noFill/>
        </p:spPr>
        <p:txBody>
          <a:bodyPr wrap="square" rtlCol="0">
            <a:spAutoFit/>
          </a:bodyPr>
          <a:lstStyle/>
          <a:p>
            <a:pPr algn="ctr"/>
            <a:r>
              <a:rPr lang="ar-MA" sz="3600" b="1" dirty="0" err="1">
                <a:solidFill>
                  <a:srgbClr val="C00000"/>
                </a:solidFill>
              </a:rPr>
              <a:t>إ</a:t>
            </a:r>
            <a:r>
              <a:rPr lang="ar-MA" sz="3600" b="1" dirty="0" err="1" smtClean="0">
                <a:solidFill>
                  <a:srgbClr val="C00000"/>
                </a:solidFill>
              </a:rPr>
              <a:t>سمه</a:t>
            </a:r>
            <a:r>
              <a:rPr lang="ar-MA" sz="3600" b="1" dirty="0" smtClean="0">
                <a:solidFill>
                  <a:srgbClr val="C00000"/>
                </a:solidFill>
              </a:rPr>
              <a:t> ووصفه</a:t>
            </a:r>
            <a:endParaRPr lang="ar-SA" sz="3600" b="1" dirty="0">
              <a:solidFill>
                <a:srgbClr val="C00000"/>
              </a:solidFill>
            </a:endParaRPr>
          </a:p>
        </p:txBody>
      </p:sp>
      <p:sp>
        <p:nvSpPr>
          <p:cNvPr id="6" name="ZoneTexte 5"/>
          <p:cNvSpPr txBox="1"/>
          <p:nvPr/>
        </p:nvSpPr>
        <p:spPr>
          <a:xfrm>
            <a:off x="1019046" y="1556792"/>
            <a:ext cx="7344816" cy="4401205"/>
          </a:xfrm>
          <a:prstGeom prst="rect">
            <a:avLst/>
          </a:prstGeom>
          <a:noFill/>
        </p:spPr>
        <p:txBody>
          <a:bodyPr wrap="square" rtlCol="0">
            <a:spAutoFit/>
          </a:bodyPr>
          <a:lstStyle/>
          <a:p>
            <a:pPr algn="r" rtl="1"/>
            <a:r>
              <a:rPr lang="ar-MA" sz="2800" b="1" dirty="0" smtClean="0"/>
              <a:t>هو </a:t>
            </a:r>
            <a:r>
              <a:rPr lang="ar-MA" sz="2800" b="1" dirty="0" smtClean="0">
                <a:solidFill>
                  <a:srgbClr val="7030A0"/>
                </a:solidFill>
              </a:rPr>
              <a:t>طلحة بن عبيد الله </a:t>
            </a:r>
            <a:r>
              <a:rPr lang="ar-MA" sz="2800" b="1" dirty="0" smtClean="0"/>
              <a:t>بن عثمان بن عمرو بن كعب بن سعد بن تيم بن مرة بن كعب بن لؤي بن غالب بن فهر بن مالك بن بني النضر بن كنانة القرشي التيمي المكي أبو محمد.</a:t>
            </a:r>
          </a:p>
          <a:p>
            <a:pPr algn="r" rtl="1"/>
            <a:endParaRPr lang="ar-MA" sz="2800" b="1" dirty="0"/>
          </a:p>
          <a:p>
            <a:pPr algn="r" rtl="1"/>
            <a:r>
              <a:rPr lang="ar-MA" sz="2800" b="1" dirty="0" smtClean="0"/>
              <a:t>كان رجلا آدم كثير الشعر ليس بالجعد القطط ولا بالبسط ، حسن الوجه إذا مشى أسرع ولا يغير شعره </a:t>
            </a:r>
          </a:p>
          <a:p>
            <a:pPr algn="r" rtl="1"/>
            <a:endParaRPr lang="ar-MA" sz="2800" b="1" dirty="0" smtClean="0"/>
          </a:p>
          <a:p>
            <a:pPr algn="r" rtl="1"/>
            <a:r>
              <a:rPr lang="ar-MA" sz="2800" b="1" dirty="0" smtClean="0">
                <a:solidFill>
                  <a:srgbClr val="7030A0"/>
                </a:solidFill>
              </a:rPr>
              <a:t>وعن موسى بن طلحة </a:t>
            </a:r>
            <a:r>
              <a:rPr lang="ar-MA" sz="2800" b="1" dirty="0" smtClean="0"/>
              <a:t>: كان أبي أبيض يضرب إلى الحمرة ، </a:t>
            </a:r>
            <a:r>
              <a:rPr lang="ar-MA" sz="2800" b="1" dirty="0" err="1" smtClean="0"/>
              <a:t>مربوعا</a:t>
            </a:r>
            <a:r>
              <a:rPr lang="ar-MA" sz="2800" b="1" dirty="0" smtClean="0"/>
              <a:t> إلى القصر هو أقرب رحب الصدر بعيد ما بين المنكبين ضخم القدمين إذا التفت التفت جميعا.</a:t>
            </a:r>
            <a:endParaRPr lang="ar-SA" sz="2800" b="1" dirty="0"/>
          </a:p>
        </p:txBody>
      </p:sp>
    </p:spTree>
    <p:extLst>
      <p:ext uri="{BB962C8B-B14F-4D97-AF65-F5344CB8AC3E}">
        <p14:creationId xmlns="" xmlns:p14="http://schemas.microsoft.com/office/powerpoint/2010/main" val="3923318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5" name="ZoneTexte 4"/>
          <p:cNvSpPr txBox="1"/>
          <p:nvPr/>
        </p:nvSpPr>
        <p:spPr>
          <a:xfrm>
            <a:off x="3275856" y="548680"/>
            <a:ext cx="3240360" cy="646331"/>
          </a:xfrm>
          <a:prstGeom prst="rect">
            <a:avLst/>
          </a:prstGeom>
          <a:noFill/>
        </p:spPr>
        <p:txBody>
          <a:bodyPr wrap="square" rtlCol="0">
            <a:spAutoFit/>
          </a:bodyPr>
          <a:lstStyle/>
          <a:p>
            <a:pPr algn="ctr"/>
            <a:r>
              <a:rPr lang="ar-MA" sz="3600" b="1" dirty="0" smtClean="0">
                <a:solidFill>
                  <a:srgbClr val="C00000"/>
                </a:solidFill>
              </a:rPr>
              <a:t>إسلامه </a:t>
            </a:r>
            <a:endParaRPr lang="ar-SA" sz="3600" b="1" dirty="0">
              <a:solidFill>
                <a:srgbClr val="C00000"/>
              </a:solidFill>
            </a:endParaRPr>
          </a:p>
        </p:txBody>
      </p:sp>
      <p:sp>
        <p:nvSpPr>
          <p:cNvPr id="6" name="ZoneTexte 5"/>
          <p:cNvSpPr txBox="1"/>
          <p:nvPr/>
        </p:nvSpPr>
        <p:spPr>
          <a:xfrm>
            <a:off x="971600" y="1509258"/>
            <a:ext cx="7776864" cy="4524315"/>
          </a:xfrm>
          <a:prstGeom prst="rect">
            <a:avLst/>
          </a:prstGeom>
          <a:noFill/>
        </p:spPr>
        <p:txBody>
          <a:bodyPr wrap="square" rtlCol="0">
            <a:spAutoFit/>
          </a:bodyPr>
          <a:lstStyle/>
          <a:p>
            <a:pPr marL="285750" indent="-285750" algn="r" rtl="1">
              <a:buFont typeface="Wingdings" panose="05000000000000000000" pitchFamily="2" charset="2"/>
              <a:buChar char="v"/>
            </a:pPr>
            <a:r>
              <a:rPr lang="ar-MA" sz="3200" b="1" dirty="0" smtClean="0"/>
              <a:t> ذهب في تجارة بأرض البصرى سنة </a:t>
            </a:r>
            <a:r>
              <a:rPr lang="ar-MA" sz="2800" b="1" dirty="0" smtClean="0"/>
              <a:t>15</a:t>
            </a:r>
          </a:p>
          <a:p>
            <a:pPr marL="285750" indent="-285750" algn="r" rtl="1">
              <a:buFont typeface="Wingdings" panose="05000000000000000000" pitchFamily="2" charset="2"/>
              <a:buChar char="v"/>
            </a:pPr>
            <a:r>
              <a:rPr lang="ar-MA" sz="3200" b="1" dirty="0" smtClean="0"/>
              <a:t> نادى راهب من خيار رهبانها : </a:t>
            </a:r>
            <a:r>
              <a:rPr lang="ar-MA" sz="3200" b="1" dirty="0" smtClean="0">
                <a:solidFill>
                  <a:srgbClr val="7030A0"/>
                </a:solidFill>
              </a:rPr>
              <a:t>أبينكم أحد من الحرم </a:t>
            </a:r>
            <a:r>
              <a:rPr lang="ar-MA" sz="3200" b="1" dirty="0" smtClean="0"/>
              <a:t>؟</a:t>
            </a:r>
          </a:p>
          <a:p>
            <a:pPr marL="285750" indent="-285750" algn="r" rtl="1">
              <a:buFont typeface="Wingdings" panose="05000000000000000000" pitchFamily="2" charset="2"/>
              <a:buChar char="v"/>
            </a:pPr>
            <a:r>
              <a:rPr lang="ar-MA" sz="3200" b="1" dirty="0" smtClean="0"/>
              <a:t> هل ظهر فيكم </a:t>
            </a:r>
            <a:r>
              <a:rPr lang="ar-MA" sz="3200" b="1" dirty="0" err="1" smtClean="0"/>
              <a:t>أحمد </a:t>
            </a:r>
            <a:r>
              <a:rPr lang="ar-MA" sz="3200" b="1" dirty="0" smtClean="0"/>
              <a:t>؟</a:t>
            </a:r>
          </a:p>
          <a:p>
            <a:pPr marL="285750" indent="-285750" algn="r" rtl="1">
              <a:buFont typeface="Wingdings" panose="05000000000000000000" pitchFamily="2" charset="2"/>
              <a:buChar char="v"/>
            </a:pPr>
            <a:r>
              <a:rPr lang="ar-MA" sz="3200" b="1" dirty="0" smtClean="0"/>
              <a:t> يخرج في بلاد الحرمين وتنبأ به الأنبياء الصالحون.</a:t>
            </a:r>
          </a:p>
          <a:p>
            <a:pPr marL="285750" indent="-285750" algn="r" rtl="1">
              <a:buFont typeface="Wingdings" panose="05000000000000000000" pitchFamily="2" charset="2"/>
              <a:buChar char="v"/>
            </a:pPr>
            <a:r>
              <a:rPr lang="ar-MA" sz="3200" b="1" dirty="0" smtClean="0">
                <a:solidFill>
                  <a:srgbClr val="7030A0"/>
                </a:solidFill>
              </a:rPr>
              <a:t> لا يسبقنك إليه أحد.</a:t>
            </a:r>
          </a:p>
          <a:p>
            <a:pPr marL="285750" indent="-285750" algn="r" rtl="1">
              <a:buFont typeface="Wingdings" panose="05000000000000000000" pitchFamily="2" charset="2"/>
              <a:buChar char="v"/>
            </a:pPr>
            <a:r>
              <a:rPr lang="ar-MA" sz="3200" b="1" dirty="0" smtClean="0"/>
              <a:t> </a:t>
            </a:r>
            <a:r>
              <a:rPr lang="ar-MA" sz="3200" b="1" dirty="0" err="1" smtClean="0"/>
              <a:t>تاالله</a:t>
            </a:r>
            <a:r>
              <a:rPr lang="ar-MA" sz="3200" b="1" dirty="0" smtClean="0"/>
              <a:t> لا يجتمع </a:t>
            </a:r>
            <a:r>
              <a:rPr lang="ar-MA" sz="3200" b="1" dirty="0" err="1" smtClean="0"/>
              <a:t>الإثنان</a:t>
            </a:r>
            <a:r>
              <a:rPr lang="ar-MA" sz="3200" b="1" dirty="0" smtClean="0"/>
              <a:t> على ضلالة.</a:t>
            </a:r>
          </a:p>
          <a:p>
            <a:pPr marL="285750" indent="-285750" algn="r" rtl="1">
              <a:buFont typeface="Wingdings" panose="05000000000000000000" pitchFamily="2" charset="2"/>
              <a:buChar char="v"/>
            </a:pPr>
            <a:r>
              <a:rPr lang="ar-MA" sz="3200" b="1" dirty="0" smtClean="0"/>
              <a:t> ما عهدنا عليه خللا هذا العمر( </a:t>
            </a:r>
            <a:r>
              <a:rPr lang="ar-MA" sz="2400" b="1" dirty="0" smtClean="0"/>
              <a:t>40</a:t>
            </a:r>
            <a:r>
              <a:rPr lang="ar-MA" sz="3200" b="1" dirty="0" smtClean="0"/>
              <a:t> سنة ) </a:t>
            </a:r>
            <a:r>
              <a:rPr lang="ar-MA" sz="3200" b="1" dirty="0" err="1" smtClean="0"/>
              <a:t>أفيكذب</a:t>
            </a:r>
            <a:r>
              <a:rPr lang="ar-MA" sz="3200" b="1" dirty="0" smtClean="0"/>
              <a:t> اليوم على الله </a:t>
            </a:r>
          </a:p>
          <a:p>
            <a:pPr marL="285750" indent="-285750" algn="r" rtl="1">
              <a:buFont typeface="Wingdings" panose="05000000000000000000" pitchFamily="2" charset="2"/>
              <a:buChar char="v"/>
            </a:pPr>
            <a:r>
              <a:rPr lang="ar-MA" sz="3200" b="1" dirty="0" smtClean="0"/>
              <a:t> نصيبه من التعذيب والتنكيل.  </a:t>
            </a:r>
            <a:endParaRPr lang="ar-SA" sz="3200" b="1" dirty="0"/>
          </a:p>
        </p:txBody>
      </p:sp>
    </p:spTree>
    <p:extLst>
      <p:ext uri="{BB962C8B-B14F-4D97-AF65-F5344CB8AC3E}">
        <p14:creationId xmlns="" xmlns:p14="http://schemas.microsoft.com/office/powerpoint/2010/main" val="2338607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5" name="ZoneTexte 4"/>
          <p:cNvSpPr txBox="1"/>
          <p:nvPr/>
        </p:nvSpPr>
        <p:spPr>
          <a:xfrm>
            <a:off x="3275856" y="548680"/>
            <a:ext cx="3240360" cy="646331"/>
          </a:xfrm>
          <a:prstGeom prst="rect">
            <a:avLst/>
          </a:prstGeom>
          <a:noFill/>
        </p:spPr>
        <p:txBody>
          <a:bodyPr wrap="square" rtlCol="0">
            <a:spAutoFit/>
          </a:bodyPr>
          <a:lstStyle/>
          <a:p>
            <a:pPr algn="ctr"/>
            <a:r>
              <a:rPr lang="ar-MA" sz="3600" b="1" dirty="0" smtClean="0">
                <a:solidFill>
                  <a:srgbClr val="C00000"/>
                </a:solidFill>
              </a:rPr>
              <a:t>كنيته</a:t>
            </a:r>
            <a:r>
              <a:rPr lang="ar-MA" sz="3600" dirty="0" smtClean="0"/>
              <a:t> </a:t>
            </a:r>
            <a:endParaRPr lang="ar-SA" sz="3600" dirty="0"/>
          </a:p>
        </p:txBody>
      </p:sp>
      <p:sp>
        <p:nvSpPr>
          <p:cNvPr id="6" name="ZoneTexte 5"/>
          <p:cNvSpPr txBox="1"/>
          <p:nvPr/>
        </p:nvSpPr>
        <p:spPr>
          <a:xfrm>
            <a:off x="1403648" y="1412776"/>
            <a:ext cx="7092280" cy="3539430"/>
          </a:xfrm>
          <a:prstGeom prst="rect">
            <a:avLst/>
          </a:prstGeom>
          <a:noFill/>
        </p:spPr>
        <p:txBody>
          <a:bodyPr wrap="square" rtlCol="0">
            <a:spAutoFit/>
          </a:bodyPr>
          <a:lstStyle/>
          <a:p>
            <a:pPr algn="r" rtl="1"/>
            <a:r>
              <a:rPr lang="ar-MA" sz="3200" b="1" dirty="0" smtClean="0"/>
              <a:t>أعطاه رسول </a:t>
            </a:r>
            <a:r>
              <a:rPr lang="ar-MA" sz="2800" b="1" dirty="0" smtClean="0"/>
              <a:t>الله صلى الله عليه وسلم  </a:t>
            </a:r>
            <a:r>
              <a:rPr lang="ar-MA" sz="3200" b="1" dirty="0" smtClean="0"/>
              <a:t>عدة أسماء :</a:t>
            </a:r>
          </a:p>
          <a:p>
            <a:pPr algn="r" rtl="1"/>
            <a:endParaRPr lang="ar-MA" sz="3200" b="1" dirty="0" smtClean="0"/>
          </a:p>
          <a:p>
            <a:pPr marL="457200" indent="-457200" algn="r" rtl="1">
              <a:buFont typeface="Wingdings" panose="05000000000000000000" pitchFamily="2" charset="2"/>
              <a:buChar char="§"/>
            </a:pPr>
            <a:r>
              <a:rPr lang="ar-MA" sz="3200" b="1" dirty="0" smtClean="0"/>
              <a:t>في معركة أحد كناه </a:t>
            </a:r>
            <a:r>
              <a:rPr lang="ar-MA" sz="3200" b="1" dirty="0" smtClean="0">
                <a:solidFill>
                  <a:srgbClr val="7030A0"/>
                </a:solidFill>
              </a:rPr>
              <a:t>طلحة الخير</a:t>
            </a:r>
          </a:p>
          <a:p>
            <a:pPr algn="r" rtl="1"/>
            <a:endParaRPr lang="ar-MA" sz="3200" b="1" dirty="0" smtClean="0">
              <a:solidFill>
                <a:srgbClr val="7030A0"/>
              </a:solidFill>
            </a:endParaRPr>
          </a:p>
          <a:p>
            <a:pPr marL="457200" indent="-457200" algn="r" rtl="1">
              <a:buFont typeface="Wingdings" panose="05000000000000000000" pitchFamily="2" charset="2"/>
              <a:buChar char="§"/>
            </a:pPr>
            <a:r>
              <a:rPr lang="ar-MA" sz="3200" b="1" dirty="0" smtClean="0"/>
              <a:t>في غزوة ذي العشيرة كناه </a:t>
            </a:r>
            <a:r>
              <a:rPr lang="ar-MA" sz="3200" b="1" dirty="0" smtClean="0">
                <a:solidFill>
                  <a:srgbClr val="7030A0"/>
                </a:solidFill>
              </a:rPr>
              <a:t>بطلحة الفياض</a:t>
            </a:r>
          </a:p>
          <a:p>
            <a:pPr algn="r" rtl="1"/>
            <a:endParaRPr lang="ar-MA" sz="3200" b="1" dirty="0" smtClean="0">
              <a:solidFill>
                <a:srgbClr val="7030A0"/>
              </a:solidFill>
            </a:endParaRPr>
          </a:p>
          <a:p>
            <a:pPr marL="457200" indent="-457200" algn="r" rtl="1">
              <a:buFont typeface="Wingdings" panose="05000000000000000000" pitchFamily="2" charset="2"/>
              <a:buChar char="§"/>
            </a:pPr>
            <a:r>
              <a:rPr lang="ar-MA" sz="3200" b="1" dirty="0" smtClean="0"/>
              <a:t>في غزوة خيبر كناه </a:t>
            </a:r>
            <a:r>
              <a:rPr lang="ar-MA" sz="3200" b="1" dirty="0" smtClean="0">
                <a:solidFill>
                  <a:srgbClr val="7030A0"/>
                </a:solidFill>
              </a:rPr>
              <a:t>طلحة الجود</a:t>
            </a:r>
            <a:endParaRPr lang="ar-SA" sz="3200" b="1" dirty="0">
              <a:solidFill>
                <a:srgbClr val="7030A0"/>
              </a:solidFill>
            </a:endParaRPr>
          </a:p>
        </p:txBody>
      </p:sp>
    </p:spTree>
    <p:extLst>
      <p:ext uri="{BB962C8B-B14F-4D97-AF65-F5344CB8AC3E}">
        <p14:creationId xmlns="" xmlns:p14="http://schemas.microsoft.com/office/powerpoint/2010/main" val="4792479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5" name="ZoneTexte 4"/>
          <p:cNvSpPr txBox="1"/>
          <p:nvPr/>
        </p:nvSpPr>
        <p:spPr>
          <a:xfrm>
            <a:off x="4905646" y="871845"/>
            <a:ext cx="3240360" cy="646331"/>
          </a:xfrm>
          <a:prstGeom prst="rect">
            <a:avLst/>
          </a:prstGeom>
          <a:noFill/>
        </p:spPr>
        <p:txBody>
          <a:bodyPr wrap="square" rtlCol="0">
            <a:spAutoFit/>
          </a:bodyPr>
          <a:lstStyle/>
          <a:p>
            <a:pPr algn="ctr"/>
            <a:r>
              <a:rPr lang="ar-MA" sz="3600" dirty="0" smtClean="0"/>
              <a:t> </a:t>
            </a:r>
            <a:endParaRPr lang="ar-SA" sz="3600" dirty="0"/>
          </a:p>
        </p:txBody>
      </p:sp>
      <p:sp>
        <p:nvSpPr>
          <p:cNvPr id="6" name="ZoneTexte 5"/>
          <p:cNvSpPr txBox="1"/>
          <p:nvPr/>
        </p:nvSpPr>
        <p:spPr>
          <a:xfrm>
            <a:off x="899592" y="260648"/>
            <a:ext cx="7776864" cy="6555641"/>
          </a:xfrm>
          <a:prstGeom prst="rect">
            <a:avLst/>
          </a:prstGeom>
          <a:noFill/>
        </p:spPr>
        <p:txBody>
          <a:bodyPr wrap="square" rtlCol="0">
            <a:spAutoFit/>
          </a:bodyPr>
          <a:lstStyle/>
          <a:p>
            <a:pPr algn="r" rtl="1"/>
            <a:r>
              <a:rPr lang="ar-MA" sz="2800" b="1" dirty="0" smtClean="0">
                <a:solidFill>
                  <a:srgbClr val="E22C0E"/>
                </a:solidFill>
              </a:rPr>
              <a:t>غزوة بدر</a:t>
            </a:r>
          </a:p>
          <a:p>
            <a:pPr marL="457200" indent="-457200" algn="r" rtl="1">
              <a:buFont typeface="Wingdings" panose="05000000000000000000" pitchFamily="2" charset="2"/>
              <a:buChar char="§"/>
            </a:pPr>
            <a:r>
              <a:rPr lang="ar-MA" sz="2800" b="1" dirty="0" smtClean="0"/>
              <a:t>كلفه رسول </a:t>
            </a:r>
            <a:r>
              <a:rPr lang="ar-MA" sz="2400" b="1" dirty="0" smtClean="0"/>
              <a:t>الله صلى الله عليه وسلم  </a:t>
            </a:r>
            <a:r>
              <a:rPr lang="ar-MA" sz="2800" b="1" dirty="0" smtClean="0"/>
              <a:t>بمهمة رفقة سعد بن يزيد</a:t>
            </a:r>
          </a:p>
          <a:p>
            <a:pPr marL="457200" indent="-457200" algn="r" rtl="1">
              <a:buFont typeface="Wingdings" panose="05000000000000000000" pitchFamily="2" charset="2"/>
              <a:buChar char="§"/>
            </a:pPr>
            <a:r>
              <a:rPr lang="ar-MA" sz="2800" b="1" dirty="0" smtClean="0"/>
              <a:t>جعل لهما سهاما من الغنائم.</a:t>
            </a:r>
          </a:p>
          <a:p>
            <a:pPr algn="r" rtl="1"/>
            <a:r>
              <a:rPr lang="ar-MA" sz="2800" b="1" dirty="0" smtClean="0"/>
              <a:t> </a:t>
            </a:r>
          </a:p>
          <a:p>
            <a:pPr algn="r" rtl="1"/>
            <a:r>
              <a:rPr lang="ar-MA" sz="2800" b="1" dirty="0" smtClean="0">
                <a:solidFill>
                  <a:srgbClr val="E22C0E"/>
                </a:solidFill>
              </a:rPr>
              <a:t>غزوة أحد</a:t>
            </a:r>
          </a:p>
          <a:p>
            <a:pPr marL="457200" indent="-457200" algn="r" rtl="1">
              <a:buFont typeface="Wingdings" panose="05000000000000000000" pitchFamily="2" charset="2"/>
              <a:buChar char="§"/>
            </a:pPr>
            <a:r>
              <a:rPr lang="ar-MA" sz="2800" b="1" dirty="0" smtClean="0"/>
              <a:t>أبوبكر </a:t>
            </a:r>
            <a:r>
              <a:rPr lang="ar-MA" sz="2400" b="1" dirty="0" smtClean="0"/>
              <a:t>رضي الله عنه </a:t>
            </a:r>
            <a:r>
              <a:rPr lang="ar-MA" sz="2800" b="1" dirty="0" smtClean="0"/>
              <a:t>: اليوم </a:t>
            </a:r>
            <a:r>
              <a:rPr lang="ar-MA" sz="2800" b="1" dirty="0" smtClean="0">
                <a:solidFill>
                  <a:srgbClr val="9D014F"/>
                </a:solidFill>
              </a:rPr>
              <a:t>يوم طلحة.</a:t>
            </a:r>
          </a:p>
          <a:p>
            <a:pPr marL="457200" indent="-457200" algn="r" rtl="1">
              <a:buFont typeface="Wingdings" panose="05000000000000000000" pitchFamily="2" charset="2"/>
              <a:buChar char="§"/>
            </a:pPr>
            <a:r>
              <a:rPr lang="ar-MA" sz="2400" b="1" dirty="0" smtClean="0"/>
              <a:t>3000</a:t>
            </a:r>
            <a:r>
              <a:rPr lang="ar-MA" sz="2800" b="1" dirty="0" smtClean="0"/>
              <a:t> مقاتل من المشركين تحت قيادة أبو سفيان للثأر لقتلى بدر</a:t>
            </a:r>
          </a:p>
          <a:p>
            <a:pPr marL="457200" indent="-457200" algn="r" rtl="1">
              <a:buFont typeface="Wingdings" panose="05000000000000000000" pitchFamily="2" charset="2"/>
              <a:buChar char="§"/>
            </a:pPr>
            <a:r>
              <a:rPr lang="ar-MA" sz="2800" b="1" dirty="0" smtClean="0"/>
              <a:t>خرج النساء حتى لا يفر الرجال.</a:t>
            </a:r>
          </a:p>
          <a:p>
            <a:pPr marL="457200" indent="-457200" algn="r" rtl="1">
              <a:buFont typeface="Wingdings" panose="05000000000000000000" pitchFamily="2" charset="2"/>
              <a:buChar char="§"/>
            </a:pPr>
            <a:r>
              <a:rPr lang="ar-MA" sz="2800" b="1" dirty="0" smtClean="0"/>
              <a:t>المسلمون </a:t>
            </a:r>
            <a:r>
              <a:rPr lang="ar-MA" sz="2400" b="1" dirty="0" smtClean="0"/>
              <a:t>1000</a:t>
            </a:r>
            <a:r>
              <a:rPr lang="ar-MA" sz="2800" b="1" dirty="0" smtClean="0"/>
              <a:t> مقاتل انسحب منهم </a:t>
            </a:r>
            <a:r>
              <a:rPr lang="ar-MA" sz="2400" b="1" dirty="0" smtClean="0"/>
              <a:t>300</a:t>
            </a:r>
            <a:r>
              <a:rPr lang="ar-MA" sz="2800" b="1" dirty="0" smtClean="0"/>
              <a:t> من المنافقين </a:t>
            </a:r>
          </a:p>
          <a:p>
            <a:pPr marL="457200" indent="-457200" algn="r" rtl="1">
              <a:buFont typeface="Wingdings" panose="05000000000000000000" pitchFamily="2" charset="2"/>
              <a:buChar char="§"/>
            </a:pPr>
            <a:r>
              <a:rPr lang="ar-MA" sz="2800" b="1" dirty="0" smtClean="0"/>
              <a:t>وضع الرسول </a:t>
            </a:r>
            <a:r>
              <a:rPr lang="ar-MA" sz="2400" b="1" dirty="0" smtClean="0"/>
              <a:t>صلى الله عليه وسلم 50</a:t>
            </a:r>
            <a:r>
              <a:rPr lang="ar-MA" sz="2800" b="1" dirty="0" smtClean="0"/>
              <a:t> رجلا على جبل الرماة وعلى رأسهم عبد الله بن جبير</a:t>
            </a:r>
          </a:p>
          <a:p>
            <a:pPr marL="457200" indent="-457200" algn="r" rtl="1">
              <a:buFont typeface="Wingdings" panose="05000000000000000000" pitchFamily="2" charset="2"/>
              <a:buChar char="§"/>
            </a:pPr>
            <a:r>
              <a:rPr lang="ar-MA" sz="2800" b="1" dirty="0" smtClean="0"/>
              <a:t>قال رسول الله صلى الله عليه </a:t>
            </a:r>
            <a:r>
              <a:rPr lang="ar-MA" sz="2800" b="1" dirty="0" err="1" smtClean="0"/>
              <a:t>وسلم </a:t>
            </a:r>
            <a:r>
              <a:rPr lang="ar-MA" sz="2800" b="1" dirty="0" smtClean="0">
                <a:solidFill>
                  <a:schemeClr val="accent3">
                    <a:lumMod val="50000"/>
                  </a:schemeClr>
                </a:solidFill>
              </a:rPr>
              <a:t>(احموا ظهورنا فإذا رأيتمونا نقتل فلا تنصرونا وإذا رأيتمونا نغتم فلا تشركونا )</a:t>
            </a:r>
          </a:p>
          <a:p>
            <a:pPr algn="r" rtl="1"/>
            <a:r>
              <a:rPr lang="ar-MA" sz="2800" b="1" dirty="0" smtClean="0"/>
              <a:t> </a:t>
            </a:r>
            <a:endParaRPr lang="ar-SA" sz="2800" b="1" dirty="0"/>
          </a:p>
        </p:txBody>
      </p:sp>
    </p:spTree>
    <p:extLst>
      <p:ext uri="{BB962C8B-B14F-4D97-AF65-F5344CB8AC3E}">
        <p14:creationId xmlns="" xmlns:p14="http://schemas.microsoft.com/office/powerpoint/2010/main" val="7206186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gourram\AppData\Local\Temp\wz060b\Template_main.jpg"/>
          <p:cNvPicPr>
            <a:picLocks noChangeAspect="1" noChangeArrowheads="1"/>
          </p:cNvPicPr>
          <p:nvPr/>
        </p:nvPicPr>
        <p:blipFill>
          <a:blip r:embed="rId2" cstate="print"/>
          <a:srcRect b="4451"/>
          <a:stretch>
            <a:fillRect/>
          </a:stretch>
        </p:blipFill>
        <p:spPr bwMode="auto">
          <a:xfrm>
            <a:off x="-36512" y="-27384"/>
            <a:ext cx="9144000" cy="6885384"/>
          </a:xfrm>
          <a:prstGeom prst="rect">
            <a:avLst/>
          </a:prstGeom>
          <a:noFill/>
          <a:ln w="9525">
            <a:noFill/>
            <a:miter lim="800000"/>
            <a:headEnd/>
            <a:tailEnd/>
          </a:ln>
        </p:spPr>
      </p:pic>
      <p:sp>
        <p:nvSpPr>
          <p:cNvPr id="2" name="Titre 1"/>
          <p:cNvSpPr>
            <a:spLocks noGrp="1"/>
          </p:cNvSpPr>
          <p:nvPr>
            <p:ph type="title"/>
          </p:nvPr>
        </p:nvSpPr>
        <p:spPr/>
        <p:txBody>
          <a:bodyPr/>
          <a:lstStyle/>
          <a:p>
            <a:endParaRPr lang="ar-SA"/>
          </a:p>
        </p:txBody>
      </p:sp>
      <p:sp>
        <p:nvSpPr>
          <p:cNvPr id="3" name="Espace réservé du contenu 2"/>
          <p:cNvSpPr>
            <a:spLocks noGrp="1"/>
          </p:cNvSpPr>
          <p:nvPr>
            <p:ph idx="1"/>
          </p:nvPr>
        </p:nvSpPr>
        <p:spPr/>
        <p:txBody>
          <a:bodyPr/>
          <a:lstStyle/>
          <a:p>
            <a:endParaRPr lang="ar-SA"/>
          </a:p>
        </p:txBody>
      </p:sp>
      <p:sp>
        <p:nvSpPr>
          <p:cNvPr id="5" name="ZoneTexte 4"/>
          <p:cNvSpPr txBox="1"/>
          <p:nvPr/>
        </p:nvSpPr>
        <p:spPr>
          <a:xfrm>
            <a:off x="1320850" y="620688"/>
            <a:ext cx="6984776" cy="4832092"/>
          </a:xfrm>
          <a:prstGeom prst="rect">
            <a:avLst/>
          </a:prstGeom>
          <a:noFill/>
        </p:spPr>
        <p:txBody>
          <a:bodyPr wrap="square" rtlCol="0">
            <a:spAutoFit/>
          </a:bodyPr>
          <a:lstStyle/>
          <a:p>
            <a:pPr marL="457200" indent="-457200" algn="r" rtl="1">
              <a:buFont typeface="Wingdings" panose="05000000000000000000" pitchFamily="2" charset="2"/>
              <a:buChar char="ü"/>
            </a:pPr>
            <a:r>
              <a:rPr lang="ar-MA" sz="2800" b="1" dirty="0" smtClean="0"/>
              <a:t>انسحب المشركون عندما وضع بعض المؤمنين أسلحتهم ظنا منهم أن الحرب </a:t>
            </a:r>
            <a:r>
              <a:rPr lang="ar-MA" sz="2800" b="1" dirty="0" err="1" smtClean="0"/>
              <a:t>انتهت </a:t>
            </a:r>
            <a:r>
              <a:rPr lang="ar-MA" sz="2800" b="1" dirty="0" smtClean="0"/>
              <a:t>...نزول الرماة.</a:t>
            </a:r>
          </a:p>
          <a:p>
            <a:pPr marL="457200" indent="-457200" algn="r" rtl="1">
              <a:buFont typeface="Wingdings" panose="05000000000000000000" pitchFamily="2" charset="2"/>
              <a:buChar char="ü"/>
            </a:pPr>
            <a:r>
              <a:rPr lang="ar-MA" sz="2800" b="1" dirty="0" smtClean="0"/>
              <a:t>عودة المشركين وفرار العديد من المؤمنين ( ابن </a:t>
            </a:r>
            <a:r>
              <a:rPr lang="ar-MA" sz="2800" b="1" dirty="0" err="1" smtClean="0"/>
              <a:t>قمئة</a:t>
            </a:r>
            <a:r>
              <a:rPr lang="ar-MA" sz="2800" b="1" dirty="0" smtClean="0"/>
              <a:t> قتل مصعب بن عمير الذي كان شبيه رسول الله صلى الله عليه وسلم</a:t>
            </a:r>
          </a:p>
          <a:p>
            <a:pPr marL="457200" indent="-457200" algn="r" rtl="1">
              <a:buFont typeface="Wingdings" panose="05000000000000000000" pitchFamily="2" charset="2"/>
              <a:buChar char="ü"/>
            </a:pPr>
            <a:r>
              <a:rPr lang="ar-MA" sz="2800" b="1" dirty="0" err="1" smtClean="0"/>
              <a:t>إنتشار</a:t>
            </a:r>
            <a:r>
              <a:rPr lang="ar-MA" sz="2800" b="1" dirty="0" smtClean="0"/>
              <a:t> خبر وفاة رسول الله وبقاء </a:t>
            </a:r>
            <a:r>
              <a:rPr lang="ar-MA" sz="2400" b="1" dirty="0" smtClean="0"/>
              <a:t>20</a:t>
            </a:r>
            <a:r>
              <a:rPr lang="ar-MA" sz="2800" b="1" dirty="0" smtClean="0"/>
              <a:t> رجلا من </a:t>
            </a:r>
            <a:r>
              <a:rPr lang="ar-MA" sz="2400" b="1" dirty="0" smtClean="0"/>
              <a:t>700</a:t>
            </a:r>
          </a:p>
          <a:p>
            <a:pPr marL="457200" indent="-457200" algn="r" rtl="1">
              <a:buFont typeface="Wingdings" panose="05000000000000000000" pitchFamily="2" charset="2"/>
              <a:buChar char="ü"/>
            </a:pPr>
            <a:r>
              <a:rPr lang="ar-MA" sz="2800" b="1" dirty="0" smtClean="0"/>
              <a:t>كان رسول الله يقول (</a:t>
            </a:r>
            <a:r>
              <a:rPr lang="ar-MA" sz="2800" b="1" dirty="0" smtClean="0">
                <a:solidFill>
                  <a:schemeClr val="accent3">
                    <a:lumMod val="50000"/>
                  </a:schemeClr>
                </a:solidFill>
              </a:rPr>
              <a:t>من يدفعهم عني وله الجنة </a:t>
            </a:r>
            <a:r>
              <a:rPr lang="ar-MA" sz="2800" b="1" dirty="0" smtClean="0"/>
              <a:t>) وسنه </a:t>
            </a:r>
            <a:r>
              <a:rPr lang="ar-MA" sz="2400" b="1" dirty="0" smtClean="0"/>
              <a:t>54</a:t>
            </a:r>
            <a:r>
              <a:rPr lang="ar-MA" sz="2800" b="1" dirty="0" smtClean="0"/>
              <a:t> سنة</a:t>
            </a:r>
          </a:p>
          <a:p>
            <a:pPr marL="457200" indent="-457200" algn="r" rtl="1">
              <a:buFont typeface="Wingdings" panose="05000000000000000000" pitchFamily="2" charset="2"/>
              <a:buChar char="ü"/>
            </a:pPr>
            <a:r>
              <a:rPr lang="ar-MA" sz="2800" b="1" dirty="0" smtClean="0"/>
              <a:t>قتل </a:t>
            </a:r>
            <a:r>
              <a:rPr lang="ar-MA" sz="2400" b="1" dirty="0" smtClean="0"/>
              <a:t>10</a:t>
            </a:r>
            <a:r>
              <a:rPr lang="ar-MA" sz="2800" b="1" dirty="0" smtClean="0"/>
              <a:t> من الأنصار أرادوا حماية رسول الله</a:t>
            </a:r>
          </a:p>
          <a:p>
            <a:pPr marL="457200" indent="-457200" algn="r" rtl="1">
              <a:buFont typeface="Wingdings" panose="05000000000000000000" pitchFamily="2" charset="2"/>
              <a:buChar char="ü"/>
            </a:pPr>
            <a:r>
              <a:rPr lang="ar-MA" sz="2800" b="1" dirty="0" smtClean="0"/>
              <a:t>قاتل طلحة بطل المعركة حتى قطعت أصابعه فقال عليه الصلاة والسلام ( </a:t>
            </a:r>
            <a:r>
              <a:rPr lang="ar-MA" sz="2800" b="1" dirty="0" smtClean="0">
                <a:solidFill>
                  <a:schemeClr val="accent3">
                    <a:lumMod val="50000"/>
                  </a:schemeClr>
                </a:solidFill>
              </a:rPr>
              <a:t>أوجب طلحة .... أوجب طلحة</a:t>
            </a:r>
            <a:r>
              <a:rPr lang="ar-MA" sz="2800" b="1" dirty="0" smtClean="0"/>
              <a:t>)</a:t>
            </a:r>
          </a:p>
        </p:txBody>
      </p:sp>
    </p:spTree>
    <p:extLst>
      <p:ext uri="{BB962C8B-B14F-4D97-AF65-F5344CB8AC3E}">
        <p14:creationId xmlns="" xmlns:p14="http://schemas.microsoft.com/office/powerpoint/2010/main" val="2671095331"/>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TotalTime>
  <Words>669</Words>
  <Application>Microsoft Office PowerPoint</Application>
  <PresentationFormat>Affichage à l'écran (4:3)</PresentationFormat>
  <Paragraphs>85</Paragraphs>
  <Slides>16</Slides>
  <Notes>1</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Agourram</dc:creator>
  <cp:lastModifiedBy>dell</cp:lastModifiedBy>
  <cp:revision>40</cp:revision>
  <dcterms:created xsi:type="dcterms:W3CDTF">2016-02-12T21:55:17Z</dcterms:created>
  <dcterms:modified xsi:type="dcterms:W3CDTF">2011-07-15T16:22:09Z</dcterms:modified>
</cp:coreProperties>
</file>