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6"/>
  </p:notesMasterIdLst>
  <p:sldIdLst>
    <p:sldId id="256" r:id="rId2"/>
    <p:sldId id="325" r:id="rId3"/>
    <p:sldId id="286" r:id="rId4"/>
    <p:sldId id="288" r:id="rId5"/>
    <p:sldId id="324" r:id="rId6"/>
    <p:sldId id="289" r:id="rId7"/>
    <p:sldId id="290" r:id="rId8"/>
    <p:sldId id="312" r:id="rId9"/>
    <p:sldId id="310" r:id="rId10"/>
    <p:sldId id="299" r:id="rId11"/>
    <p:sldId id="300" r:id="rId12"/>
    <p:sldId id="301" r:id="rId13"/>
    <p:sldId id="303" r:id="rId14"/>
    <p:sldId id="304" r:id="rId15"/>
    <p:sldId id="305" r:id="rId16"/>
    <p:sldId id="306" r:id="rId17"/>
    <p:sldId id="307" r:id="rId18"/>
    <p:sldId id="308" r:id="rId19"/>
    <p:sldId id="309" r:id="rId20"/>
    <p:sldId id="291" r:id="rId21"/>
    <p:sldId id="292" r:id="rId22"/>
    <p:sldId id="293" r:id="rId23"/>
    <p:sldId id="294" r:id="rId24"/>
    <p:sldId id="295" r:id="rId25"/>
    <p:sldId id="297" r:id="rId26"/>
    <p:sldId id="314" r:id="rId27"/>
    <p:sldId id="313" r:id="rId28"/>
    <p:sldId id="298" r:id="rId29"/>
    <p:sldId id="257" r:id="rId30"/>
    <p:sldId id="258" r:id="rId31"/>
    <p:sldId id="315" r:id="rId32"/>
    <p:sldId id="260" r:id="rId33"/>
    <p:sldId id="319" r:id="rId34"/>
    <p:sldId id="281" r:id="rId3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ahoma" pitchFamily="34" charset="0"/>
        <a:ea typeface="+mn-ea"/>
        <a:cs typeface="Arial" charset="0"/>
      </a:defRPr>
    </a:lvl1pPr>
    <a:lvl2pPr marL="457200" algn="ctr" rtl="0" fontAlgn="base">
      <a:spcBef>
        <a:spcPct val="0"/>
      </a:spcBef>
      <a:spcAft>
        <a:spcPct val="0"/>
      </a:spcAft>
      <a:defRPr kern="1200">
        <a:solidFill>
          <a:schemeClr val="tx1"/>
        </a:solidFill>
        <a:latin typeface="Tahoma" pitchFamily="34" charset="0"/>
        <a:ea typeface="+mn-ea"/>
        <a:cs typeface="Arial" charset="0"/>
      </a:defRPr>
    </a:lvl2pPr>
    <a:lvl3pPr marL="914400" algn="ctr" rtl="0" fontAlgn="base">
      <a:spcBef>
        <a:spcPct val="0"/>
      </a:spcBef>
      <a:spcAft>
        <a:spcPct val="0"/>
      </a:spcAft>
      <a:defRPr kern="1200">
        <a:solidFill>
          <a:schemeClr val="tx1"/>
        </a:solidFill>
        <a:latin typeface="Tahoma" pitchFamily="34" charset="0"/>
        <a:ea typeface="+mn-ea"/>
        <a:cs typeface="Arial" charset="0"/>
      </a:defRPr>
    </a:lvl3pPr>
    <a:lvl4pPr marL="1371600" algn="ctr" rtl="0" fontAlgn="base">
      <a:spcBef>
        <a:spcPct val="0"/>
      </a:spcBef>
      <a:spcAft>
        <a:spcPct val="0"/>
      </a:spcAft>
      <a:defRPr kern="1200">
        <a:solidFill>
          <a:schemeClr val="tx1"/>
        </a:solidFill>
        <a:latin typeface="Tahoma" pitchFamily="34" charset="0"/>
        <a:ea typeface="+mn-ea"/>
        <a:cs typeface="Arial" charset="0"/>
      </a:defRPr>
    </a:lvl4pPr>
    <a:lvl5pPr marL="1828800" algn="ctr"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CC9900"/>
    <a:srgbClr val="800080"/>
    <a:srgbClr val="660033"/>
    <a:srgbClr val="CC0000"/>
    <a:srgbClr val="FF00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9916" autoAdjust="0"/>
  </p:normalViewPr>
  <p:slideViewPr>
    <p:cSldViewPr>
      <p:cViewPr>
        <p:scale>
          <a:sx n="66" d="100"/>
          <a:sy n="66" d="100"/>
        </p:scale>
        <p:origin x="-12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7FC5FF3-7BE3-47F2-B4E8-DED53CDB9C02}" type="datetimeFigureOut">
              <a:rPr lang="en-US"/>
              <a:pPr/>
              <a:t>1/16/2016</a:t>
            </a:fld>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4F64284-2B59-4563-A622-5CA587991998}" type="slidenum">
              <a:rPr lang="en-US"/>
              <a:pPr/>
              <a:t>‹N°›</a:t>
            </a:fld>
            <a:endParaRPr lang="en-US"/>
          </a:p>
        </p:txBody>
      </p:sp>
    </p:spTree>
    <p:extLst>
      <p:ext uri="{BB962C8B-B14F-4D97-AF65-F5344CB8AC3E}">
        <p14:creationId xmlns:p14="http://schemas.microsoft.com/office/powerpoint/2010/main" val="13870233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5607660-1FCF-4BEE-9335-42F4F7376366}" type="datetime1">
              <a:rPr lang="en-US" smtClean="0"/>
              <a:pPr/>
              <a:t>1/16/2016</a:t>
            </a:fld>
            <a:endParaRPr lang="en-US"/>
          </a:p>
        </p:txBody>
      </p:sp>
      <p:sp>
        <p:nvSpPr>
          <p:cNvPr id="5" name="Espace réservé du pied de page 4"/>
          <p:cNvSpPr>
            <a:spLocks noGrp="1"/>
          </p:cNvSpPr>
          <p:nvPr>
            <p:ph type="ftr" sz="quarter" idx="11"/>
          </p:nvPr>
        </p:nvSpPr>
        <p:spPr/>
        <p:txBody>
          <a:bodyPr/>
          <a:lstStyle/>
          <a:p>
            <a:r>
              <a:rPr lang="en-US" smtClean="0"/>
              <a:t>www.fatemaelshikh.info</a:t>
            </a:r>
            <a:endParaRPr lang="en-US"/>
          </a:p>
        </p:txBody>
      </p:sp>
      <p:sp>
        <p:nvSpPr>
          <p:cNvPr id="6" name="Espace réservé du numéro de diapositive 5"/>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259239587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607660-1FCF-4BEE-9335-42F4F7376366}" type="datetime1">
              <a:rPr lang="en-US" smtClean="0"/>
              <a:pPr/>
              <a:t>1/16/2016</a:t>
            </a:fld>
            <a:endParaRPr lang="en-US"/>
          </a:p>
        </p:txBody>
      </p:sp>
      <p:sp>
        <p:nvSpPr>
          <p:cNvPr id="5" name="Espace réservé du pied de page 4"/>
          <p:cNvSpPr>
            <a:spLocks noGrp="1"/>
          </p:cNvSpPr>
          <p:nvPr>
            <p:ph type="ftr" sz="quarter" idx="11"/>
          </p:nvPr>
        </p:nvSpPr>
        <p:spPr/>
        <p:txBody>
          <a:bodyPr/>
          <a:lstStyle/>
          <a:p>
            <a:r>
              <a:rPr lang="en-US" smtClean="0"/>
              <a:t>www.fatemaelshikh.info</a:t>
            </a:r>
            <a:endParaRPr lang="en-US"/>
          </a:p>
        </p:txBody>
      </p:sp>
      <p:sp>
        <p:nvSpPr>
          <p:cNvPr id="6" name="Espace réservé du numéro de diapositive 5"/>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173210313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607660-1FCF-4BEE-9335-42F4F7376366}" type="datetime1">
              <a:rPr lang="en-US" smtClean="0"/>
              <a:pPr/>
              <a:t>1/16/2016</a:t>
            </a:fld>
            <a:endParaRPr lang="en-US"/>
          </a:p>
        </p:txBody>
      </p:sp>
      <p:sp>
        <p:nvSpPr>
          <p:cNvPr id="5" name="Espace réservé du pied de page 4"/>
          <p:cNvSpPr>
            <a:spLocks noGrp="1"/>
          </p:cNvSpPr>
          <p:nvPr>
            <p:ph type="ftr" sz="quarter" idx="11"/>
          </p:nvPr>
        </p:nvSpPr>
        <p:spPr/>
        <p:txBody>
          <a:bodyPr/>
          <a:lstStyle/>
          <a:p>
            <a:r>
              <a:rPr lang="en-US" smtClean="0"/>
              <a:t>www.fatemaelshikh.info</a:t>
            </a:r>
            <a:endParaRPr lang="en-US"/>
          </a:p>
        </p:txBody>
      </p:sp>
      <p:sp>
        <p:nvSpPr>
          <p:cNvPr id="6" name="Espace réservé du numéro de diapositive 5"/>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15330723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607660-1FCF-4BEE-9335-42F4F7376366}" type="datetime1">
              <a:rPr lang="en-US" smtClean="0"/>
              <a:pPr/>
              <a:t>1/16/2016</a:t>
            </a:fld>
            <a:endParaRPr lang="en-US"/>
          </a:p>
        </p:txBody>
      </p:sp>
      <p:sp>
        <p:nvSpPr>
          <p:cNvPr id="5" name="Espace réservé du pied de page 4"/>
          <p:cNvSpPr>
            <a:spLocks noGrp="1"/>
          </p:cNvSpPr>
          <p:nvPr>
            <p:ph type="ftr" sz="quarter" idx="11"/>
          </p:nvPr>
        </p:nvSpPr>
        <p:spPr/>
        <p:txBody>
          <a:bodyPr/>
          <a:lstStyle/>
          <a:p>
            <a:r>
              <a:rPr lang="en-US" smtClean="0"/>
              <a:t>www.fatemaelshikh.info</a:t>
            </a:r>
            <a:endParaRPr lang="en-US"/>
          </a:p>
        </p:txBody>
      </p:sp>
      <p:sp>
        <p:nvSpPr>
          <p:cNvPr id="6" name="Espace réservé du numéro de diapositive 5"/>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366614840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5607660-1FCF-4BEE-9335-42F4F7376366}" type="datetime1">
              <a:rPr lang="en-US" smtClean="0"/>
              <a:pPr/>
              <a:t>1/16/2016</a:t>
            </a:fld>
            <a:endParaRPr lang="en-US"/>
          </a:p>
        </p:txBody>
      </p:sp>
      <p:sp>
        <p:nvSpPr>
          <p:cNvPr id="5" name="Espace réservé du pied de page 4"/>
          <p:cNvSpPr>
            <a:spLocks noGrp="1"/>
          </p:cNvSpPr>
          <p:nvPr>
            <p:ph type="ftr" sz="quarter" idx="11"/>
          </p:nvPr>
        </p:nvSpPr>
        <p:spPr/>
        <p:txBody>
          <a:bodyPr/>
          <a:lstStyle/>
          <a:p>
            <a:r>
              <a:rPr lang="en-US" smtClean="0"/>
              <a:t>www.fatemaelshikh.info</a:t>
            </a:r>
            <a:endParaRPr lang="en-US"/>
          </a:p>
        </p:txBody>
      </p:sp>
      <p:sp>
        <p:nvSpPr>
          <p:cNvPr id="6" name="Espace réservé du numéro de diapositive 5"/>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203132446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607660-1FCF-4BEE-9335-42F4F7376366}" type="datetime1">
              <a:rPr lang="en-US" smtClean="0"/>
              <a:pPr/>
              <a:t>1/16/2016</a:t>
            </a:fld>
            <a:endParaRPr lang="en-US"/>
          </a:p>
        </p:txBody>
      </p:sp>
      <p:sp>
        <p:nvSpPr>
          <p:cNvPr id="6" name="Espace réservé du pied de page 5"/>
          <p:cNvSpPr>
            <a:spLocks noGrp="1"/>
          </p:cNvSpPr>
          <p:nvPr>
            <p:ph type="ftr" sz="quarter" idx="11"/>
          </p:nvPr>
        </p:nvSpPr>
        <p:spPr/>
        <p:txBody>
          <a:bodyPr/>
          <a:lstStyle/>
          <a:p>
            <a:r>
              <a:rPr lang="en-US" smtClean="0"/>
              <a:t>www.fatemaelshikh.info</a:t>
            </a:r>
            <a:endParaRPr lang="en-US"/>
          </a:p>
        </p:txBody>
      </p:sp>
      <p:sp>
        <p:nvSpPr>
          <p:cNvPr id="7" name="Espace réservé du numéro de diapositive 6"/>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119284858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607660-1FCF-4BEE-9335-42F4F7376366}" type="datetime1">
              <a:rPr lang="en-US" smtClean="0"/>
              <a:pPr/>
              <a:t>1/16/2016</a:t>
            </a:fld>
            <a:endParaRPr lang="en-US"/>
          </a:p>
        </p:txBody>
      </p:sp>
      <p:sp>
        <p:nvSpPr>
          <p:cNvPr id="8" name="Espace réservé du pied de page 7"/>
          <p:cNvSpPr>
            <a:spLocks noGrp="1"/>
          </p:cNvSpPr>
          <p:nvPr>
            <p:ph type="ftr" sz="quarter" idx="11"/>
          </p:nvPr>
        </p:nvSpPr>
        <p:spPr/>
        <p:txBody>
          <a:bodyPr/>
          <a:lstStyle/>
          <a:p>
            <a:r>
              <a:rPr lang="en-US" smtClean="0"/>
              <a:t>www.fatemaelshikh.info</a:t>
            </a:r>
            <a:endParaRPr lang="en-US"/>
          </a:p>
        </p:txBody>
      </p:sp>
      <p:sp>
        <p:nvSpPr>
          <p:cNvPr id="9" name="Espace réservé du numéro de diapositive 8"/>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23466136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5607660-1FCF-4BEE-9335-42F4F7376366}" type="datetime1">
              <a:rPr lang="en-US" smtClean="0"/>
              <a:pPr/>
              <a:t>1/16/2016</a:t>
            </a:fld>
            <a:endParaRPr lang="en-US"/>
          </a:p>
        </p:txBody>
      </p:sp>
      <p:sp>
        <p:nvSpPr>
          <p:cNvPr id="4" name="Espace réservé du pied de page 3"/>
          <p:cNvSpPr>
            <a:spLocks noGrp="1"/>
          </p:cNvSpPr>
          <p:nvPr>
            <p:ph type="ftr" sz="quarter" idx="11"/>
          </p:nvPr>
        </p:nvSpPr>
        <p:spPr/>
        <p:txBody>
          <a:bodyPr/>
          <a:lstStyle/>
          <a:p>
            <a:r>
              <a:rPr lang="en-US" smtClean="0"/>
              <a:t>www.fatemaelshikh.info</a:t>
            </a:r>
            <a:endParaRPr lang="en-US"/>
          </a:p>
        </p:txBody>
      </p:sp>
      <p:sp>
        <p:nvSpPr>
          <p:cNvPr id="5" name="Espace réservé du numéro de diapositive 4"/>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25702569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607660-1FCF-4BEE-9335-42F4F7376366}" type="datetime1">
              <a:rPr lang="en-US" smtClean="0"/>
              <a:pPr/>
              <a:t>1/16/2016</a:t>
            </a:fld>
            <a:endParaRPr lang="en-US"/>
          </a:p>
        </p:txBody>
      </p:sp>
      <p:sp>
        <p:nvSpPr>
          <p:cNvPr id="3" name="Espace réservé du pied de page 2"/>
          <p:cNvSpPr>
            <a:spLocks noGrp="1"/>
          </p:cNvSpPr>
          <p:nvPr>
            <p:ph type="ftr" sz="quarter" idx="11"/>
          </p:nvPr>
        </p:nvSpPr>
        <p:spPr/>
        <p:txBody>
          <a:bodyPr/>
          <a:lstStyle/>
          <a:p>
            <a:r>
              <a:rPr lang="en-US" smtClean="0"/>
              <a:t>www.fatemaelshikh.info</a:t>
            </a:r>
            <a:endParaRPr lang="en-US"/>
          </a:p>
        </p:txBody>
      </p:sp>
      <p:sp>
        <p:nvSpPr>
          <p:cNvPr id="4" name="Espace réservé du numéro de diapositive 3"/>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359581426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5607660-1FCF-4BEE-9335-42F4F7376366}" type="datetime1">
              <a:rPr lang="en-US" smtClean="0"/>
              <a:pPr/>
              <a:t>1/16/2016</a:t>
            </a:fld>
            <a:endParaRPr lang="en-US"/>
          </a:p>
        </p:txBody>
      </p:sp>
      <p:sp>
        <p:nvSpPr>
          <p:cNvPr id="6" name="Espace réservé du pied de page 5"/>
          <p:cNvSpPr>
            <a:spLocks noGrp="1"/>
          </p:cNvSpPr>
          <p:nvPr>
            <p:ph type="ftr" sz="quarter" idx="11"/>
          </p:nvPr>
        </p:nvSpPr>
        <p:spPr/>
        <p:txBody>
          <a:bodyPr/>
          <a:lstStyle/>
          <a:p>
            <a:r>
              <a:rPr lang="en-US" smtClean="0"/>
              <a:t>www.fatemaelshikh.info</a:t>
            </a:r>
            <a:endParaRPr lang="en-US"/>
          </a:p>
        </p:txBody>
      </p:sp>
      <p:sp>
        <p:nvSpPr>
          <p:cNvPr id="7" name="Espace réservé du numéro de diapositive 6"/>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10733333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5607660-1FCF-4BEE-9335-42F4F7376366}" type="datetime1">
              <a:rPr lang="en-US" smtClean="0"/>
              <a:pPr/>
              <a:t>1/16/2016</a:t>
            </a:fld>
            <a:endParaRPr lang="en-US"/>
          </a:p>
        </p:txBody>
      </p:sp>
      <p:sp>
        <p:nvSpPr>
          <p:cNvPr id="6" name="Espace réservé du pied de page 5"/>
          <p:cNvSpPr>
            <a:spLocks noGrp="1"/>
          </p:cNvSpPr>
          <p:nvPr>
            <p:ph type="ftr" sz="quarter" idx="11"/>
          </p:nvPr>
        </p:nvSpPr>
        <p:spPr/>
        <p:txBody>
          <a:bodyPr/>
          <a:lstStyle/>
          <a:p>
            <a:r>
              <a:rPr lang="en-US" smtClean="0"/>
              <a:t>www.fatemaelshikh.info</a:t>
            </a:r>
            <a:endParaRPr lang="en-US"/>
          </a:p>
        </p:txBody>
      </p:sp>
      <p:sp>
        <p:nvSpPr>
          <p:cNvPr id="7" name="Espace réservé du numéro de diapositive 6"/>
          <p:cNvSpPr>
            <a:spLocks noGrp="1"/>
          </p:cNvSpPr>
          <p:nvPr>
            <p:ph type="sldNum" sz="quarter" idx="12"/>
          </p:nvPr>
        </p:nvSpPr>
        <p:spPr/>
        <p:txBody>
          <a:body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95482928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07660-1FCF-4BEE-9335-42F4F7376366}" type="datetime1">
              <a:rPr lang="en-US" smtClean="0"/>
              <a:pPr/>
              <a:t>1/16/2016</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www.fatemaelshikh.info</a:t>
            </a: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875C54-F5A3-4D08-BA96-9CD880412A8B}" type="slidenum">
              <a:rPr lang="en-US" smtClean="0"/>
              <a:pPr>
                <a:defRPr/>
              </a:pPr>
              <a:t>‹N°›</a:t>
            </a:fld>
            <a:endParaRPr lang="en-US"/>
          </a:p>
        </p:txBody>
      </p:sp>
    </p:spTree>
    <p:extLst>
      <p:ext uri="{BB962C8B-B14F-4D97-AF65-F5344CB8AC3E}">
        <p14:creationId xmlns:p14="http://schemas.microsoft.com/office/powerpoint/2010/main" val="31531021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med">
    <p:wipe dir="r"/>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limam.ws/ref/25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2" name="Rectangle 6"/>
          <p:cNvSpPr>
            <a:spLocks noGrp="1"/>
          </p:cNvSpPr>
          <p:nvPr>
            <p:ph type="ctrTitle"/>
          </p:nvPr>
        </p:nvSpPr>
        <p:spPr bwMode="auto">
          <a:xfrm>
            <a:off x="628449" y="2438400"/>
            <a:ext cx="7772400" cy="1085850"/>
          </a:xfrm>
          <a:noFill/>
        </p:spPr>
        <p:txBody>
          <a:bodyPr wrap="square" lIns="91440" tIns="45720" rIns="91440" bIns="45720" numCol="1" anchorCtr="0" compatLnSpc="1">
            <a:prstTxWarp prst="textNoShape">
              <a:avLst/>
            </a:prstTxWarp>
          </a:bodyPr>
          <a:lstStyle/>
          <a:p>
            <a:pPr algn="ctr" rtl="1"/>
            <a:r>
              <a:rPr lang="ar-MA" dirty="0" smtClean="0">
                <a:solidFill>
                  <a:srgbClr val="FF0066"/>
                </a:solidFill>
                <a:effectLst/>
              </a:rPr>
              <a:t>يا حبيبي يا رسول الله</a:t>
            </a:r>
            <a:r>
              <a:rPr lang="ar-SA" dirty="0" smtClean="0">
                <a:solidFill>
                  <a:srgbClr val="FF0066"/>
                </a:solidFill>
                <a:effectLst/>
              </a:rPr>
              <a:t> </a:t>
            </a:r>
            <a:r>
              <a:rPr lang="ar-SA" dirty="0" smtClean="0">
                <a:solidFill>
                  <a:srgbClr val="FF0066"/>
                </a:solidFill>
                <a:effectLst/>
              </a:rPr>
              <a:t>صلى الله عليه </a:t>
            </a:r>
            <a:r>
              <a:rPr lang="ar-SA" dirty="0" smtClean="0">
                <a:solidFill>
                  <a:srgbClr val="FF0066"/>
                </a:solidFill>
                <a:effectLst/>
              </a:rPr>
              <a:t>وسلم</a:t>
            </a:r>
            <a:endParaRPr lang="en-US" dirty="0" smtClean="0">
              <a:effectLst/>
              <a:cs typeface="Arial" charset="0"/>
            </a:endParaRPr>
          </a:p>
        </p:txBody>
      </p:sp>
      <p:sp>
        <p:nvSpPr>
          <p:cNvPr id="9219" name="Rectangle 3"/>
          <p:cNvSpPr>
            <a:spLocks noGrp="1" noChangeArrowheads="1"/>
          </p:cNvSpPr>
          <p:nvPr>
            <p:ph type="subTitle" idx="1"/>
          </p:nvPr>
        </p:nvSpPr>
        <p:spPr>
          <a:xfrm>
            <a:off x="1371600" y="3886200"/>
            <a:ext cx="6400800" cy="1752600"/>
          </a:xfrm>
        </p:spPr>
        <p:txBody>
          <a:bodyPr/>
          <a:lstStyle/>
          <a:p>
            <a:pPr rtl="1"/>
            <a:r>
              <a:rPr lang="ar-SA" sz="4000" dirty="0" smtClean="0">
                <a:solidFill>
                  <a:srgbClr val="003399"/>
                </a:solidFill>
              </a:rPr>
              <a:t>محبته-</a:t>
            </a:r>
            <a:r>
              <a:rPr lang="ar-MA" sz="4000" dirty="0" smtClean="0">
                <a:solidFill>
                  <a:srgbClr val="003399"/>
                </a:solidFill>
              </a:rPr>
              <a:t>اسماؤه</a:t>
            </a:r>
            <a:r>
              <a:rPr lang="ar-SA" sz="4000" dirty="0" smtClean="0">
                <a:solidFill>
                  <a:srgbClr val="003399"/>
                </a:solidFill>
              </a:rPr>
              <a:t>- تعظيمه-طاعته</a:t>
            </a:r>
            <a:r>
              <a:rPr lang="fr-FR" sz="4000" dirty="0" smtClean="0">
                <a:solidFill>
                  <a:srgbClr val="003399"/>
                </a:solidFill>
              </a:rPr>
              <a:t>-</a:t>
            </a:r>
            <a:r>
              <a:rPr lang="ar-SA" sz="4000" dirty="0" smtClean="0">
                <a:solidFill>
                  <a:srgbClr val="003399"/>
                </a:solidFill>
              </a:rPr>
              <a:t>الصلاة </a:t>
            </a:r>
            <a:r>
              <a:rPr lang="ar-SA" sz="4000" dirty="0" smtClean="0">
                <a:solidFill>
                  <a:srgbClr val="003399"/>
                </a:solidFill>
              </a:rPr>
              <a:t>عليه ومواطنها وثمراتها </a:t>
            </a:r>
            <a:endParaRPr lang="en-US" sz="4000" dirty="0" smtClean="0">
              <a:solidFill>
                <a:srgbClr val="003399"/>
              </a:solidFill>
            </a:endParaRPr>
          </a:p>
        </p:txBody>
      </p:sp>
      <p:sp>
        <p:nvSpPr>
          <p:cNvPr id="5" name="Footer Placeholder 18"/>
          <p:cNvSpPr>
            <a:spLocks noGrp="1"/>
          </p:cNvSpPr>
          <p:nvPr>
            <p:ph type="ftr" sz="quarter" idx="11"/>
          </p:nvPr>
        </p:nvSpPr>
        <p:spPr/>
        <p:txBody>
          <a:bodyPr/>
          <a:lstStyle/>
          <a:p>
            <a:r>
              <a:rPr lang="en-US"/>
              <a:t>www.fatemaelshikh.info</a:t>
            </a:r>
          </a:p>
        </p:txBody>
      </p:sp>
      <p:sp>
        <p:nvSpPr>
          <p:cNvPr id="6" name="Slide Number Placeholder 26"/>
          <p:cNvSpPr>
            <a:spLocks noGrp="1"/>
          </p:cNvSpPr>
          <p:nvPr>
            <p:ph type="sldNum" sz="quarter" idx="12"/>
          </p:nvPr>
        </p:nvSpPr>
        <p:spPr/>
        <p:txBody>
          <a:bodyPr/>
          <a:lstStyle/>
          <a:p>
            <a:pPr>
              <a:defRPr/>
            </a:pPr>
            <a:fld id="{C8C36020-C5DD-45D0-B730-FA866804809A}" type="slidenum">
              <a:rPr lang="en-US"/>
              <a:pPr>
                <a:defRPr/>
              </a:pPr>
              <a:t>1</a:t>
            </a:fld>
            <a:endParaRPr lang="en-US"/>
          </a:p>
        </p:txBody>
      </p:sp>
      <p:pic>
        <p:nvPicPr>
          <p:cNvPr id="9221" name="Picture 5"/>
          <p:cNvPicPr>
            <a:picLocks noChangeAspect="1" noChangeArrowheads="1"/>
          </p:cNvPicPr>
          <p:nvPr/>
        </p:nvPicPr>
        <p:blipFill>
          <a:blip r:embed="rId3"/>
          <a:srcRect/>
          <a:stretch>
            <a:fillRect/>
          </a:stretch>
        </p:blipFill>
        <p:spPr bwMode="auto">
          <a:xfrm>
            <a:off x="2362200" y="1557388"/>
            <a:ext cx="4304899" cy="538112"/>
          </a:xfrm>
          <a:prstGeom prst="rect">
            <a:avLst/>
          </a:prstGeom>
          <a:noFill/>
          <a:ln w="9525">
            <a:noFill/>
            <a:miter lim="800000"/>
            <a:headEnd/>
            <a:tailEnd/>
          </a:ln>
          <a:effectLst/>
        </p:spPr>
      </p:pic>
      <p:sp>
        <p:nvSpPr>
          <p:cNvPr id="8" name="ZoneTexte 7"/>
          <p:cNvSpPr txBox="1"/>
          <p:nvPr/>
        </p:nvSpPr>
        <p:spPr>
          <a:xfrm>
            <a:off x="418885" y="5657671"/>
            <a:ext cx="8191528" cy="1200329"/>
          </a:xfrm>
          <a:prstGeom prst="rect">
            <a:avLst/>
          </a:prstGeom>
          <a:noFill/>
        </p:spPr>
        <p:txBody>
          <a:bodyPr wrap="square" rtlCol="0">
            <a:spAutoFit/>
          </a:bodyPr>
          <a:lstStyle/>
          <a:p>
            <a:pPr algn="ctr"/>
            <a:r>
              <a:rPr lang="ar-MA" sz="2400" b="1" dirty="0" smtClean="0"/>
              <a:t>جمعية سراج </a:t>
            </a:r>
          </a:p>
          <a:p>
            <a:pPr algn="ctr"/>
            <a:r>
              <a:rPr lang="ar-MA" sz="2400" b="1" dirty="0" smtClean="0"/>
              <a:t>الدار </a:t>
            </a:r>
            <a:r>
              <a:rPr lang="ar-MA" sz="2400" b="1" dirty="0" err="1" smtClean="0"/>
              <a:t>البضاء</a:t>
            </a:r>
            <a:r>
              <a:rPr lang="ar-MA" sz="2400" b="1" dirty="0" smtClean="0"/>
              <a:t> </a:t>
            </a:r>
            <a:r>
              <a:rPr lang="ar-MA" sz="2400" b="1" dirty="0" smtClean="0"/>
              <a:t>في ذكرى مولد الرسول محمد صلى الله عليه وسلم</a:t>
            </a:r>
          </a:p>
          <a:p>
            <a:pPr algn="ctr"/>
            <a:r>
              <a:rPr lang="ar-MA" sz="2400" b="1" dirty="0" smtClean="0"/>
              <a:t> </a:t>
            </a:r>
            <a:r>
              <a:rPr lang="ar-MA" sz="2400" b="1" dirty="0" smtClean="0"/>
              <a:t>05 </a:t>
            </a:r>
            <a:r>
              <a:rPr lang="ar-MA" sz="2400" b="1" dirty="0" smtClean="0"/>
              <a:t>ربيع </a:t>
            </a:r>
            <a:r>
              <a:rPr lang="ar-MA" sz="2400" b="1" dirty="0" smtClean="0"/>
              <a:t>الثاني 1437، 16 </a:t>
            </a:r>
            <a:r>
              <a:rPr lang="ar-MA" sz="2400" b="1" dirty="0" smtClean="0"/>
              <a:t>يناير </a:t>
            </a:r>
            <a:r>
              <a:rPr lang="ar-MA" sz="2400" b="1" dirty="0" smtClean="0"/>
              <a:t>2016</a:t>
            </a:r>
            <a:endParaRPr lang="fr-FR" sz="2400" b="1"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bwMode="auto">
          <a:xfrm>
            <a:off x="381000" y="914400"/>
            <a:ext cx="8229600" cy="487362"/>
          </a:xfrm>
          <a:noFill/>
        </p:spPr>
        <p:txBody>
          <a:bodyPr wrap="square" lIns="91440" tIns="45720" rIns="91440" bIns="45720" numCol="1" anchorCtr="0" compatLnSpc="1">
            <a:prstTxWarp prst="textNoShape">
              <a:avLst/>
            </a:prstTxWarp>
            <a:normAutofit fontScale="90000"/>
          </a:bodyPr>
          <a:lstStyle/>
          <a:p>
            <a:pPr algn="ctr" rtl="1"/>
            <a:r>
              <a:rPr lang="ar-SA" sz="3700" dirty="0" smtClean="0">
                <a:solidFill>
                  <a:srgbClr val="FF0066"/>
                </a:solidFill>
                <a:effectLst/>
                <a:latin typeface="Traditional Arabic" pitchFamily="2" charset="-78"/>
                <a:cs typeface="Traditional Arabic" pitchFamily="2" charset="-78"/>
              </a:rPr>
              <a:t>مظاهر محبة النبي - صلى الله عليه وسلم -:</a:t>
            </a:r>
            <a:endParaRPr lang="en-US" sz="3700" dirty="0" smtClean="0">
              <a:solidFill>
                <a:srgbClr val="FF0066"/>
              </a:solidFill>
              <a:effectLst/>
              <a:latin typeface="Traditional Arabic" pitchFamily="2" charset="-78"/>
              <a:cs typeface="Traditional Arabic" pitchFamily="2" charset="-78"/>
            </a:endParaRPr>
          </a:p>
        </p:txBody>
      </p:sp>
      <p:sp>
        <p:nvSpPr>
          <p:cNvPr id="90115" name="Rectangle 3"/>
          <p:cNvSpPr>
            <a:spLocks noGrp="1"/>
          </p:cNvSpPr>
          <p:nvPr>
            <p:ph idx="1"/>
          </p:nvPr>
        </p:nvSpPr>
        <p:spPr>
          <a:xfrm>
            <a:off x="457200" y="1828800"/>
            <a:ext cx="8229600" cy="5029200"/>
          </a:xfrm>
        </p:spPr>
        <p:txBody>
          <a:bodyPr>
            <a:normAutofit fontScale="92500"/>
          </a:bodyPr>
          <a:lstStyle/>
          <a:p>
            <a:pPr algn="r" rtl="1"/>
            <a:r>
              <a:rPr lang="ar-SA" b="1" dirty="0" smtClean="0">
                <a:solidFill>
                  <a:srgbClr val="993300"/>
                </a:solidFill>
                <a:latin typeface="Traditional Arabic" pitchFamily="2" charset="-78"/>
                <a:cs typeface="Traditional Arabic" pitchFamily="2" charset="-78"/>
              </a:rPr>
              <a:t>أولاً: الإيمان الصادق به - صلى الله عليه وسلم -، وتصديقه فيما أتى به:</a:t>
            </a:r>
            <a:endParaRPr lang="en-US" b="1" dirty="0" smtClean="0">
              <a:solidFill>
                <a:srgbClr val="993300"/>
              </a:solidFill>
              <a:latin typeface="Traditional Arabic" pitchFamily="2" charset="-78"/>
              <a:cs typeface="Traditional Arabic" pitchFamily="2" charset="-78"/>
            </a:endParaRPr>
          </a:p>
          <a:p>
            <a:pPr algn="r" rtl="1"/>
            <a:r>
              <a:rPr lang="ar-SA" b="1" dirty="0" smtClean="0">
                <a:solidFill>
                  <a:srgbClr val="000000"/>
                </a:solidFill>
                <a:latin typeface="Traditional Arabic" pitchFamily="2" charset="-78"/>
                <a:cs typeface="Traditional Arabic" pitchFamily="2" charset="-78"/>
              </a:rPr>
              <a:t>قال تعالى -: {</a:t>
            </a:r>
            <a:r>
              <a:rPr lang="ar-SA" b="1" dirty="0" smtClean="0">
                <a:solidFill>
                  <a:srgbClr val="CC0000"/>
                </a:solidFill>
                <a:latin typeface="Traditional Arabic" pitchFamily="2" charset="-78"/>
                <a:cs typeface="Traditional Arabic" pitchFamily="2" charset="-78"/>
              </a:rPr>
              <a:t>فآمنوا بالله ورسوله والنور الذي أنزلنا والله بما تعملون خبير</a:t>
            </a:r>
            <a:r>
              <a:rPr lang="ar-SA" b="1" dirty="0" smtClean="0">
                <a:solidFill>
                  <a:srgbClr val="000000"/>
                </a:solidFill>
                <a:latin typeface="Traditional Arabic" pitchFamily="2" charset="-78"/>
                <a:cs typeface="Traditional Arabic" pitchFamily="2" charset="-78"/>
              </a:rPr>
              <a:t>} </a:t>
            </a:r>
            <a:r>
              <a:rPr lang="ar-SA" sz="1200" b="1" dirty="0" smtClean="0"/>
              <a:t>التغابن (8).</a:t>
            </a:r>
            <a:r>
              <a:rPr lang="ar-SA" dirty="0" smtClean="0"/>
              <a:t> </a:t>
            </a:r>
            <a:r>
              <a:rPr lang="ar-SA" b="1" dirty="0" smtClean="0">
                <a:solidFill>
                  <a:srgbClr val="000000"/>
                </a:solidFill>
                <a:latin typeface="Traditional Arabic" pitchFamily="2" charset="-78"/>
                <a:cs typeface="Traditional Arabic" pitchFamily="2" charset="-78"/>
              </a:rPr>
              <a:t>وقال - تعالى -: {</a:t>
            </a:r>
            <a:r>
              <a:rPr lang="ar-SA" b="1" dirty="0" smtClean="0">
                <a:solidFill>
                  <a:srgbClr val="CC0000"/>
                </a:solidFill>
                <a:latin typeface="Traditional Arabic" pitchFamily="2" charset="-78"/>
                <a:cs typeface="Traditional Arabic" pitchFamily="2" charset="-78"/>
              </a:rPr>
              <a:t>فآمنوا بالله ورسوله النبي الأمي الذي يؤمن بالله وكلماته واتبعوه لعلكم تهتدون} </a:t>
            </a:r>
            <a:r>
              <a:rPr lang="ar-SA" sz="1200" b="1" dirty="0" smtClean="0"/>
              <a:t>سورة الأعراف (158).</a:t>
            </a:r>
            <a:r>
              <a:rPr lang="ar-SA" dirty="0" smtClean="0"/>
              <a:t> </a:t>
            </a:r>
            <a:endParaRPr lang="en-US" dirty="0" smtClean="0"/>
          </a:p>
          <a:p>
            <a:pPr algn="r" rtl="1"/>
            <a:r>
              <a:rPr lang="ar-SA" b="1" dirty="0" smtClean="0">
                <a:solidFill>
                  <a:srgbClr val="000000"/>
                </a:solidFill>
                <a:latin typeface="Traditional Arabic" pitchFamily="2" charset="-78"/>
                <a:cs typeface="Traditional Arabic" pitchFamily="2" charset="-78"/>
              </a:rPr>
              <a:t>وقال - تعالى -: {</a:t>
            </a:r>
            <a:r>
              <a:rPr lang="ar-SA" b="1" dirty="0" smtClean="0">
                <a:solidFill>
                  <a:srgbClr val="CC0000"/>
                </a:solidFill>
                <a:latin typeface="Traditional Arabic" pitchFamily="2" charset="-78"/>
                <a:cs typeface="Traditional Arabic" pitchFamily="2" charset="-78"/>
              </a:rPr>
              <a:t>يا أيها الذين آمنوا اتقوا الله وآمنوا برسوله يؤتكم كفلين من رحمته ويجعل لكم نورا تمشون به ويغفر لكم والله غفور رحيم} </a:t>
            </a:r>
            <a:r>
              <a:rPr lang="ar-SA" sz="1400" b="1" dirty="0" smtClean="0"/>
              <a:t>سورة الحديد (28).</a:t>
            </a:r>
            <a:r>
              <a:rPr lang="ar-SA" dirty="0" smtClean="0"/>
              <a:t> </a:t>
            </a:r>
            <a:endParaRPr lang="en-US" b="1" dirty="0" smtClean="0">
              <a:solidFill>
                <a:srgbClr val="000000"/>
              </a:solidFill>
              <a:latin typeface="Traditional Arabic" pitchFamily="2" charset="-78"/>
              <a:cs typeface="Traditional Arabic" pitchFamily="2" charset="-78"/>
            </a:endParaRPr>
          </a:p>
          <a:p>
            <a:pPr algn="r" rtl="1"/>
            <a:r>
              <a:rPr lang="ar-SA" b="1" dirty="0" smtClean="0">
                <a:solidFill>
                  <a:srgbClr val="000000"/>
                </a:solidFill>
                <a:latin typeface="Traditional Arabic" pitchFamily="2" charset="-78"/>
                <a:cs typeface="Traditional Arabic" pitchFamily="2" charset="-78"/>
              </a:rPr>
              <a:t>وقال - تعالى -: {</a:t>
            </a:r>
            <a:r>
              <a:rPr lang="ar-SA" b="1" dirty="0" smtClean="0">
                <a:solidFill>
                  <a:srgbClr val="CC0000"/>
                </a:solidFill>
                <a:latin typeface="Traditional Arabic" pitchFamily="2" charset="-78"/>
                <a:cs typeface="Traditional Arabic" pitchFamily="2" charset="-78"/>
              </a:rPr>
              <a:t>ومن لم يؤمن بالله ورسوله فإنا أعتدنا للكافرين سعيرا} </a:t>
            </a:r>
            <a:r>
              <a:rPr lang="ar-SA" sz="1400" b="1" dirty="0" smtClean="0"/>
              <a:t>الفتح (13</a:t>
            </a:r>
            <a:r>
              <a:rPr lang="ar-SA" sz="1400" b="1" dirty="0" smtClean="0"/>
              <a:t>).</a:t>
            </a:r>
            <a:r>
              <a:rPr lang="ar-SA" sz="1200" b="1" dirty="0" smtClean="0"/>
              <a:t>رواه مسلم</a:t>
            </a:r>
            <a:endParaRPr lang="ar-MA" sz="1200" b="1" dirty="0" smtClean="0"/>
          </a:p>
          <a:p>
            <a:pPr algn="r" rtl="1"/>
            <a:endParaRPr lang="ar-MA" sz="1200" b="1" dirty="0" smtClean="0"/>
          </a:p>
          <a:p>
            <a:pPr marL="0" indent="0" algn="r" rtl="1">
              <a:buNone/>
            </a:pPr>
            <a:r>
              <a:rPr lang="ar-SA" dirty="0" smtClean="0"/>
              <a:t> </a:t>
            </a:r>
            <a:r>
              <a:rPr lang="en-US" b="1" dirty="0" smtClean="0">
                <a:solidFill>
                  <a:srgbClr val="339966"/>
                </a:solidFill>
                <a:latin typeface="Traditional Arabic" pitchFamily="2" charset="-78"/>
                <a:cs typeface="Traditional Arabic" pitchFamily="2" charset="-78"/>
              </a:rPr>
              <a:t> </a:t>
            </a:r>
            <a:endParaRPr lang="en-US" b="1" dirty="0" smtClean="0">
              <a:solidFill>
                <a:srgbClr val="339966"/>
              </a:solidFill>
              <a:latin typeface="Traditional Arabic" pitchFamily="2" charset="-78"/>
              <a:cs typeface="Traditional Arabic" pitchFamily="2" charset="-78"/>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xfrm>
            <a:off x="457200" y="274638"/>
            <a:ext cx="8229600" cy="563562"/>
          </a:xfrm>
          <a:noFill/>
        </p:spPr>
        <p:txBody>
          <a:bodyPr wrap="square" lIns="91440" tIns="45720" rIns="91440" bIns="45720" numCol="1" anchorCtr="0" compatLnSpc="1">
            <a:prstTxWarp prst="textNoShape">
              <a:avLst/>
            </a:prstTxWarp>
            <a:normAutofit fontScale="90000"/>
          </a:bodyPr>
          <a:lstStyle/>
          <a:p>
            <a:pPr algn="ctr" rtl="1"/>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1139" name="Rectangle 3"/>
          <p:cNvSpPr>
            <a:spLocks noGrp="1"/>
          </p:cNvSpPr>
          <p:nvPr>
            <p:ph idx="1"/>
          </p:nvPr>
        </p:nvSpPr>
        <p:spPr>
          <a:xfrm>
            <a:off x="457200" y="1219200"/>
            <a:ext cx="8229600" cy="5181600"/>
          </a:xfrm>
        </p:spPr>
        <p:txBody>
          <a:bodyPr>
            <a:normAutofit fontScale="92500" lnSpcReduction="10000"/>
          </a:bodyPr>
          <a:lstStyle/>
          <a:p>
            <a:pPr algn="r" rtl="1"/>
            <a:r>
              <a:rPr lang="ar-SA" b="1" smtClean="0">
                <a:solidFill>
                  <a:srgbClr val="993300"/>
                </a:solidFill>
                <a:latin typeface="Traditional Arabic" pitchFamily="2" charset="-78"/>
                <a:cs typeface="Traditional Arabic" pitchFamily="2" charset="-78"/>
              </a:rPr>
              <a:t>ثانياً: طاعة الرسول - صلى الله عليه وسلم - واتباعه:</a:t>
            </a:r>
          </a:p>
          <a:p>
            <a:pPr algn="r" rtl="1"/>
            <a:r>
              <a:rPr lang="ar-SA" b="1" smtClean="0">
                <a:solidFill>
                  <a:srgbClr val="000000"/>
                </a:solidFill>
                <a:latin typeface="Traditional Arabic" pitchFamily="2" charset="-78"/>
                <a:cs typeface="Traditional Arabic" pitchFamily="2" charset="-78"/>
              </a:rPr>
              <a:t>والاتباع هو دليل المحبة الأول، وشاهدها الأمثل، وهو شرط صحة هذه المحبة، وبدونه لا تتحقق المحبة الشرعية، ولا تتصور بمعناها الصحيح قال - تعالى -: {</a:t>
            </a:r>
            <a:r>
              <a:rPr lang="ar-SA" b="1" smtClean="0">
                <a:solidFill>
                  <a:srgbClr val="CC0000"/>
                </a:solidFill>
                <a:latin typeface="Traditional Arabic" pitchFamily="2" charset="-78"/>
                <a:cs typeface="Traditional Arabic" pitchFamily="2" charset="-78"/>
              </a:rPr>
              <a:t>يا أيها الذين آمنوا أطيعوا الله ورسوله ولا تولوا عنه وأنتم تسمعون} </a:t>
            </a:r>
            <a:r>
              <a:rPr lang="ar-SA" sz="1600" b="1" smtClean="0"/>
              <a:t>الأنفال (20).</a:t>
            </a:r>
            <a:r>
              <a:rPr lang="ar-SA" smtClean="0"/>
              <a:t> </a:t>
            </a:r>
            <a:r>
              <a:rPr lang="ar-SA" b="1" smtClean="0">
                <a:solidFill>
                  <a:srgbClr val="000000"/>
                </a:solidFill>
                <a:latin typeface="Traditional Arabic" pitchFamily="2" charset="-78"/>
                <a:cs typeface="Traditional Arabic" pitchFamily="2" charset="-78"/>
              </a:rPr>
              <a:t> </a:t>
            </a:r>
          </a:p>
          <a:p>
            <a:pPr algn="r" rtl="1"/>
            <a:r>
              <a:rPr lang="ar-SA" b="1" smtClean="0">
                <a:solidFill>
                  <a:srgbClr val="000000"/>
                </a:solidFill>
                <a:latin typeface="Traditional Arabic" pitchFamily="2" charset="-78"/>
                <a:cs typeface="Traditional Arabic" pitchFamily="2" charset="-78"/>
              </a:rPr>
              <a:t>وقال - تعالى -: {</a:t>
            </a:r>
            <a:r>
              <a:rPr lang="ar-SA" b="1" smtClean="0">
                <a:solidFill>
                  <a:srgbClr val="CC0000"/>
                </a:solidFill>
                <a:latin typeface="Traditional Arabic" pitchFamily="2" charset="-78"/>
                <a:cs typeface="Traditional Arabic" pitchFamily="2" charset="-78"/>
              </a:rPr>
              <a:t>وما آتاكم الرسول فخذوه وما نهاكم عنه فانتهوا...} </a:t>
            </a:r>
            <a:r>
              <a:rPr lang="ar-SA" sz="1200" b="1" smtClean="0"/>
              <a:t>الحشر(7).</a:t>
            </a:r>
            <a:r>
              <a:rPr lang="ar-SA" smtClean="0"/>
              <a:t> </a:t>
            </a:r>
            <a:endParaRPr lang="ar-SA" b="1" smtClean="0">
              <a:solidFill>
                <a:srgbClr val="000000"/>
              </a:solidFill>
              <a:latin typeface="Traditional Arabic" pitchFamily="2" charset="-78"/>
              <a:cs typeface="Traditional Arabic" pitchFamily="2" charset="-78"/>
            </a:endParaRPr>
          </a:p>
          <a:p>
            <a:pPr algn="r" rtl="1"/>
            <a:r>
              <a:rPr lang="ar-SA" b="1" smtClean="0">
                <a:solidFill>
                  <a:srgbClr val="000000"/>
                </a:solidFill>
                <a:latin typeface="Traditional Arabic" pitchFamily="2" charset="-78"/>
                <a:cs typeface="Traditional Arabic" pitchFamily="2" charset="-78"/>
              </a:rPr>
              <a:t>وإذا كان الله - سبحانه - قد جعل اتباع نبيه - صلى الله عليه وسلم - دليلاً على حبه؛ فهو من باب أوفى دليل على حب النبي - صلى الله عليه وسلم</a:t>
            </a:r>
          </a:p>
          <a:p>
            <a:pPr algn="r" rtl="1"/>
            <a:r>
              <a:rPr lang="ar-SA" b="1" smtClean="0">
                <a:solidFill>
                  <a:srgbClr val="000000"/>
                </a:solidFill>
                <a:latin typeface="Traditional Arabic" pitchFamily="2" charset="-78"/>
                <a:cs typeface="Traditional Arabic" pitchFamily="2" charset="-78"/>
              </a:rPr>
              <a:t>ونجد أن الاتباع هو أعظم شاهد على صدق المحبة، بل هو من أجلِّ ثمارها.</a:t>
            </a:r>
            <a:endParaRPr lang="en-US" b="1" smtClean="0">
              <a:solidFill>
                <a:srgbClr val="000000"/>
              </a:solidFill>
              <a:latin typeface="Traditional Arabic" pitchFamily="2" charset="-78"/>
              <a:cs typeface="Traditional Arabic" pitchFamily="2" charset="-78"/>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994382A5-834F-42DC-BF54-705497CB2846}" type="slidenum">
              <a:rPr lang="en-US"/>
              <a:pPr>
                <a:defRPr/>
              </a:pPr>
              <a:t>11</a:t>
            </a:fld>
            <a:endParaRPr lang="en-US"/>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a:xfrm>
            <a:off x="457200" y="274638"/>
            <a:ext cx="8229600" cy="487362"/>
          </a:xfrm>
          <a:noFill/>
        </p:spPr>
        <p:txBody>
          <a:bodyPr wrap="square" lIns="91440" tIns="45720" rIns="91440" bIns="45720" numCol="1" anchorCtr="0" compatLnSpc="1">
            <a:prstTxWarp prst="textNoShape">
              <a:avLst/>
            </a:prstTxWarp>
            <a:normAutofit fontScale="90000"/>
          </a:bodyPr>
          <a:lstStyle/>
          <a:p>
            <a:pPr algn="ctr" rtl="1"/>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2163" name="Rectangle 3"/>
          <p:cNvSpPr>
            <a:spLocks noGrp="1"/>
          </p:cNvSpPr>
          <p:nvPr>
            <p:ph idx="1"/>
          </p:nvPr>
        </p:nvSpPr>
        <p:spPr>
          <a:xfrm>
            <a:off x="457200" y="838200"/>
            <a:ext cx="8229600" cy="6019800"/>
          </a:xfrm>
        </p:spPr>
        <p:txBody>
          <a:bodyPr>
            <a:normAutofit fontScale="92500" lnSpcReduction="10000"/>
          </a:bodyPr>
          <a:lstStyle/>
          <a:p>
            <a:pPr algn="r" rtl="1">
              <a:lnSpc>
                <a:spcPct val="90000"/>
              </a:lnSpc>
            </a:pPr>
            <a:r>
              <a:rPr lang="ar-SA" b="1" smtClean="0">
                <a:solidFill>
                  <a:srgbClr val="993300"/>
                </a:solidFill>
                <a:latin typeface="Traditional Arabic" pitchFamily="2" charset="-78"/>
                <a:cs typeface="Traditional Arabic" pitchFamily="2" charset="-78"/>
              </a:rPr>
              <a:t>ثالثاً: تعظيم النبي - صلى الله عليه وسلم - وتوقيره والأدب معه:</a:t>
            </a:r>
          </a:p>
          <a:p>
            <a:pPr algn="r" rtl="1">
              <a:lnSpc>
                <a:spcPct val="90000"/>
              </a:lnSpc>
            </a:pPr>
            <a:r>
              <a:rPr lang="ar-SA" b="1" smtClean="0">
                <a:solidFill>
                  <a:srgbClr val="000000"/>
                </a:solidFill>
                <a:latin typeface="Traditional Arabic" pitchFamily="2" charset="-78"/>
                <a:cs typeface="Traditional Arabic" pitchFamily="2" charset="-78"/>
              </a:rPr>
              <a:t>وهذا ما يقتضيه مقام النبوة والرسالة من كمال الأدب، وتمام التوقير، وهو من أعظم مظاهر حبه، وآكد حقوقه - صلى الله عليه وسلم - على أمته، كما أنه من أهم واجبات الدين،</a:t>
            </a:r>
          </a:p>
          <a:p>
            <a:pPr algn="r" rtl="1">
              <a:lnSpc>
                <a:spcPct val="90000"/>
              </a:lnSpc>
            </a:pPr>
            <a:r>
              <a:rPr lang="ar-SA" b="1" smtClean="0">
                <a:solidFill>
                  <a:srgbClr val="000000"/>
                </a:solidFill>
                <a:latin typeface="Traditional Arabic" pitchFamily="2" charset="-78"/>
                <a:cs typeface="Traditional Arabic" pitchFamily="2" charset="-78"/>
              </a:rPr>
              <a:t> </a:t>
            </a:r>
            <a:r>
              <a:rPr lang="ar-SA" b="1" smtClean="0">
                <a:solidFill>
                  <a:srgbClr val="0000FF"/>
                </a:solidFill>
                <a:latin typeface="Traditional Arabic" pitchFamily="2" charset="-78"/>
                <a:cs typeface="Traditional Arabic" pitchFamily="2" charset="-78"/>
              </a:rPr>
              <a:t>وتعظيم النبي - صلى الله عليه وسلم - يكون بالقلب، واللسان، والجوارح،</a:t>
            </a:r>
            <a:r>
              <a:rPr lang="ar-SA" b="1" smtClean="0">
                <a:solidFill>
                  <a:srgbClr val="000000"/>
                </a:solidFill>
                <a:latin typeface="Traditional Arabic" pitchFamily="2" charset="-78"/>
                <a:cs typeface="Traditional Arabic" pitchFamily="2" charset="-78"/>
              </a:rPr>
              <a:t> </a:t>
            </a:r>
            <a:r>
              <a:rPr lang="ar-SA" b="1" smtClean="0">
                <a:solidFill>
                  <a:srgbClr val="0000FF"/>
                </a:solidFill>
                <a:latin typeface="Traditional Arabic" pitchFamily="2" charset="-78"/>
                <a:cs typeface="Traditional Arabic" pitchFamily="2" charset="-78"/>
              </a:rPr>
              <a:t>فالتعظيم بالقلب</a:t>
            </a:r>
            <a:r>
              <a:rPr lang="ar-SA" b="1" smtClean="0">
                <a:solidFill>
                  <a:srgbClr val="000000"/>
                </a:solidFill>
                <a:latin typeface="Traditional Arabic" pitchFamily="2" charset="-78"/>
                <a:cs typeface="Traditional Arabic" pitchFamily="2" charset="-78"/>
              </a:rPr>
              <a:t> هو: ما يستلزم اعتقاد كونه رسولاً اصطفاه الله برسالته، وخصه بنبوته، وأعلى قدره، ورفع ذكره، وفضله على سائر الخلق أجمعين.</a:t>
            </a:r>
          </a:p>
          <a:p>
            <a:pPr algn="r" rtl="1">
              <a:lnSpc>
                <a:spcPct val="90000"/>
              </a:lnSpc>
            </a:pPr>
            <a:r>
              <a:rPr lang="ar-SA" b="1" smtClean="0">
                <a:solidFill>
                  <a:srgbClr val="0000FF"/>
                </a:solidFill>
                <a:latin typeface="Traditional Arabic" pitchFamily="2" charset="-78"/>
                <a:cs typeface="Traditional Arabic" pitchFamily="2" charset="-78"/>
              </a:rPr>
              <a:t>أما التعظيم باللسان</a:t>
            </a:r>
            <a:r>
              <a:rPr lang="ar-SA" b="1" smtClean="0">
                <a:solidFill>
                  <a:srgbClr val="000000"/>
                </a:solidFill>
                <a:latin typeface="Traditional Arabic" pitchFamily="2" charset="-78"/>
                <a:cs typeface="Traditional Arabic" pitchFamily="2" charset="-78"/>
              </a:rPr>
              <a:t> فيكون بالثناء عليه بما هو أهله مما أثنى به على نفسه، أو أثنى به عليه ربه - عز وجل - من غير غلو ولا تقصير، كما يشمل الأدب في الخطاب معه، وعدم رفع الصوت على صوته، وكذا الأدب في الحديث عنه - صلى الله عليه وسلم</a:t>
            </a:r>
          </a:p>
          <a:p>
            <a:pPr algn="r" rtl="1">
              <a:lnSpc>
                <a:spcPct val="90000"/>
              </a:lnSpc>
            </a:pPr>
            <a:r>
              <a:rPr lang="ar-SA" b="1" smtClean="0">
                <a:solidFill>
                  <a:srgbClr val="0000FF"/>
                </a:solidFill>
                <a:latin typeface="Traditional Arabic" pitchFamily="2" charset="-78"/>
                <a:cs typeface="Traditional Arabic" pitchFamily="2" charset="-78"/>
              </a:rPr>
              <a:t>وأما التعظيم بالجوارح</a:t>
            </a:r>
            <a:r>
              <a:rPr lang="ar-SA" b="1" smtClean="0">
                <a:solidFill>
                  <a:srgbClr val="000000"/>
                </a:solidFill>
                <a:latin typeface="Traditional Arabic" pitchFamily="2" charset="-78"/>
                <a:cs typeface="Traditional Arabic" pitchFamily="2" charset="-78"/>
              </a:rPr>
              <a:t> فيشمل العمل بطاعته، وتجديد متابعته، وموافقته في حب ما يحبه، وبغض ما يبغضه، والسعي في إظهار دينه، ونصرة شريعته، والذب عنه، وصون حرمته.</a:t>
            </a:r>
          </a:p>
          <a:p>
            <a:pPr algn="r" rtl="1">
              <a:lnSpc>
                <a:spcPct val="90000"/>
              </a:lnSpc>
            </a:pPr>
            <a:endParaRPr lang="en-US" b="1" smtClean="0">
              <a:solidFill>
                <a:srgbClr val="000000"/>
              </a:solidFill>
              <a:latin typeface="Traditional Arabic" pitchFamily="2" charset="-78"/>
              <a:cs typeface="Traditional Arabic" pitchFamily="2" charset="-78"/>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03C4759C-D45D-4FDE-A86A-8FB887111F8E}" type="slidenum">
              <a:rPr lang="en-US"/>
              <a:pPr>
                <a:defRPr/>
              </a:pPr>
              <a:t>12</a:t>
            </a:fld>
            <a:endParaRPr lang="en-US"/>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bwMode="auto">
          <a:xfrm>
            <a:off x="609600" y="0"/>
            <a:ext cx="8229600" cy="655638"/>
          </a:xfrm>
          <a:noFill/>
        </p:spPr>
        <p:txBody>
          <a:bodyPr wrap="square" lIns="91440" tIns="45720" rIns="91440" bIns="45720" numCol="1" anchorCtr="0" compatLnSpc="1">
            <a:prstTxWarp prst="textNoShape">
              <a:avLst/>
            </a:prstTxWarp>
          </a:bodyPr>
          <a:lstStyle/>
          <a:p>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4211" name="Rectangle 3"/>
          <p:cNvSpPr>
            <a:spLocks noGrp="1"/>
          </p:cNvSpPr>
          <p:nvPr>
            <p:ph idx="1"/>
          </p:nvPr>
        </p:nvSpPr>
        <p:spPr>
          <a:xfrm>
            <a:off x="838200" y="1295400"/>
            <a:ext cx="7467600" cy="4876800"/>
          </a:xfrm>
        </p:spPr>
        <p:txBody>
          <a:bodyPr/>
          <a:lstStyle/>
          <a:p>
            <a:pPr algn="r" rtl="1"/>
            <a:r>
              <a:rPr lang="ar-SA" sz="2800" b="1" smtClean="0">
                <a:solidFill>
                  <a:srgbClr val="993300"/>
                </a:solidFill>
                <a:latin typeface="Traditional Arabic" pitchFamily="2" charset="-78"/>
                <a:cs typeface="Traditional Arabic" pitchFamily="2" charset="-78"/>
              </a:rPr>
              <a:t>رابعاً: كثرة تذكره وتمني رؤيته والشوق إلى لقائه:</a:t>
            </a:r>
          </a:p>
          <a:p>
            <a:pPr algn="r" rtl="1"/>
            <a:r>
              <a:rPr lang="ar-SA" sz="2800" b="1" smtClean="0">
                <a:solidFill>
                  <a:srgbClr val="000000"/>
                </a:solidFill>
                <a:latin typeface="Traditional Arabic" pitchFamily="2" charset="-78"/>
                <a:cs typeface="Traditional Arabic" pitchFamily="2" charset="-78"/>
              </a:rPr>
              <a:t>ذلك أن من أحب شيئاً أكثر من ذكره، ولا يكون ذلك إلا إذا شغلت المحبة قلب المحب وفكره، وسبب ذلك استحضار الأسباب والدواعي الباعثة على حب رسول الله - صلى الله عليه وسلم -، ومعرفة قدر النعمة التي أنعم الله بها على الناس إذ بعث فيهم رسوله - صلى الله عليه وسلم - وقد أخرج الإمام مسلم في صحيحه بسنده عن أبي هريرة - رضي الله عنه - أن رسول الله - صلى الله عليه وسلم - قال: ((</a:t>
            </a:r>
            <a:r>
              <a:rPr lang="ar-SA" sz="2800" b="1" smtClean="0">
                <a:solidFill>
                  <a:srgbClr val="0000FF"/>
                </a:solidFill>
                <a:latin typeface="Traditional Arabic" pitchFamily="2" charset="-78"/>
                <a:cs typeface="Traditional Arabic" pitchFamily="2" charset="-78"/>
              </a:rPr>
              <a:t>من أشد أمتي لي حباً ناس يكونون بعدي؛ يود أحدهم لو رآني بأهله وماله))</a:t>
            </a:r>
            <a:r>
              <a:rPr lang="ar-SA" sz="2800" b="1" smtClean="0">
                <a:solidFill>
                  <a:srgbClr val="339966"/>
                </a:solidFill>
                <a:latin typeface="Traditional Arabic" pitchFamily="2" charset="-78"/>
                <a:cs typeface="Traditional Arabic" pitchFamily="2" charset="-78"/>
              </a:rPr>
              <a:t> </a:t>
            </a:r>
            <a:r>
              <a:rPr lang="ar-SA" sz="2800" b="1" smtClean="0"/>
              <a:t>رواه مسلم</a:t>
            </a:r>
            <a:r>
              <a:rPr lang="ar-SA" smtClean="0"/>
              <a:t> </a:t>
            </a:r>
          </a:p>
          <a:p>
            <a:pPr algn="r" rtl="1"/>
            <a:r>
              <a:rPr lang="ar-SA" b="1" smtClean="0">
                <a:solidFill>
                  <a:srgbClr val="000000"/>
                </a:solidFill>
                <a:latin typeface="Traditional Arabic" pitchFamily="2" charset="-78"/>
                <a:cs typeface="Traditional Arabic" pitchFamily="2" charset="-78"/>
              </a:rPr>
              <a:t> </a:t>
            </a:r>
            <a:endParaRPr lang="en-US" b="1" smtClean="0">
              <a:solidFill>
                <a:srgbClr val="000000"/>
              </a:solidFill>
              <a:latin typeface="Traditional Arabic" pitchFamily="2" charset="-78"/>
              <a:cs typeface="Traditional Arabic" pitchFamily="2" charset="-78"/>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8524B444-6100-4F65-83B6-8F6F4BC08D54}" type="slidenum">
              <a:rPr lang="en-US"/>
              <a:pPr>
                <a:defRPr/>
              </a:pPr>
              <a:t>13</a:t>
            </a:fld>
            <a:endParaRPr lang="en-US"/>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bwMode="auto">
          <a:xfrm>
            <a:off x="457200" y="304800"/>
            <a:ext cx="8229600" cy="457200"/>
          </a:xfrm>
          <a:noFill/>
        </p:spPr>
        <p:txBody>
          <a:bodyPr wrap="square" lIns="91440" tIns="45720" rIns="91440" bIns="45720" numCol="1" anchorCtr="0" compatLnSpc="1">
            <a:prstTxWarp prst="textNoShape">
              <a:avLst/>
            </a:prstTxWarp>
            <a:normAutofit fontScale="90000"/>
          </a:bodyPr>
          <a:lstStyle/>
          <a:p>
            <a:pPr algn="r" rtl="1"/>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5235" name="Rectangle 3"/>
          <p:cNvSpPr>
            <a:spLocks noGrp="1"/>
          </p:cNvSpPr>
          <p:nvPr>
            <p:ph idx="1"/>
          </p:nvPr>
        </p:nvSpPr>
        <p:spPr>
          <a:xfrm>
            <a:off x="457200" y="914400"/>
            <a:ext cx="8305800" cy="6324600"/>
          </a:xfrm>
        </p:spPr>
        <p:txBody>
          <a:bodyPr/>
          <a:lstStyle/>
          <a:p>
            <a:pPr algn="r" rtl="1"/>
            <a:r>
              <a:rPr lang="ar-SA" sz="2400" b="1" smtClean="0">
                <a:solidFill>
                  <a:srgbClr val="993300"/>
                </a:solidFill>
                <a:latin typeface="Traditional Arabic" pitchFamily="2" charset="-78"/>
                <a:cs typeface="Traditional Arabic" pitchFamily="2" charset="-78"/>
              </a:rPr>
              <a:t>خامساً: محبته - صلى الله عليه وسلم - أكثر من الأهل والولد والوالد والناس أجمعين:</a:t>
            </a:r>
          </a:p>
          <a:p>
            <a:pPr algn="r" rtl="1"/>
            <a:r>
              <a:rPr lang="ar-SA" sz="2400" b="1" smtClean="0">
                <a:solidFill>
                  <a:srgbClr val="000000"/>
                </a:solidFill>
                <a:latin typeface="Traditional Arabic" pitchFamily="2" charset="-78"/>
                <a:cs typeface="Traditional Arabic" pitchFamily="2" charset="-78"/>
              </a:rPr>
              <a:t>قال - تعالى -: {</a:t>
            </a:r>
            <a:r>
              <a:rPr lang="ar-SA" sz="2400" b="1" smtClean="0">
                <a:solidFill>
                  <a:srgbClr val="CC0000"/>
                </a:solidFill>
                <a:latin typeface="Traditional Arabic" pitchFamily="2" charset="-78"/>
                <a:cs typeface="Traditional Arabic" pitchFamily="2" charset="-78"/>
              </a:rPr>
              <a:t>قل إن كان آباؤكم وأبنآؤكم وإخوانكم وأزواجكم وعشيرتكم وأموال اقترفتموها وتجارة تخشون كسادها ومساكن ترضونها أحب إليكم من الله ورسوله وجهاد في سبيله فتربصوا حتى يأتي الله بأمره والله لا يهدي القوم الفاسقين} </a:t>
            </a:r>
            <a:r>
              <a:rPr lang="ar-SA" sz="2400" b="1" smtClean="0"/>
              <a:t>التوبة (24).</a:t>
            </a:r>
            <a:r>
              <a:rPr lang="ar-SA" sz="2400" smtClean="0"/>
              <a:t> </a:t>
            </a:r>
          </a:p>
          <a:p>
            <a:pPr algn="r" rtl="1"/>
            <a:r>
              <a:rPr lang="ar-SA" sz="2400" b="1" smtClean="0">
                <a:solidFill>
                  <a:srgbClr val="000000"/>
                </a:solidFill>
                <a:latin typeface="Traditional Arabic" pitchFamily="2" charset="-78"/>
                <a:cs typeface="Traditional Arabic" pitchFamily="2" charset="-78"/>
              </a:rPr>
              <a:t>وعن أنس قال: قال النبي - صلى الله عليه وسلم -: ((</a:t>
            </a:r>
            <a:r>
              <a:rPr lang="ar-SA" sz="2400" b="1" smtClean="0">
                <a:solidFill>
                  <a:srgbClr val="0000FF"/>
                </a:solidFill>
                <a:latin typeface="Traditional Arabic" pitchFamily="2" charset="-78"/>
                <a:cs typeface="Traditional Arabic" pitchFamily="2" charset="-78"/>
              </a:rPr>
              <a:t>لا يؤمن أحدكم حتى أكون أحب إليه من والده وولده والناس أجمعين</a:t>
            </a:r>
            <a:r>
              <a:rPr lang="ar-SA" sz="2400" b="1" smtClean="0">
                <a:solidFill>
                  <a:srgbClr val="000000"/>
                </a:solidFill>
                <a:latin typeface="Traditional Arabic" pitchFamily="2" charset="-78"/>
                <a:cs typeface="Traditional Arabic" pitchFamily="2" charset="-78"/>
              </a:rPr>
              <a:t>)) </a:t>
            </a:r>
            <a:r>
              <a:rPr lang="ar-SA" sz="2400" b="1" smtClean="0"/>
              <a:t>رواه البخاري</a:t>
            </a:r>
            <a:r>
              <a:rPr lang="ar-SA" sz="2400" smtClean="0"/>
              <a:t> </a:t>
            </a:r>
            <a:endParaRPr lang="ar-SA" sz="2400" b="1" smtClean="0">
              <a:solidFill>
                <a:srgbClr val="000000"/>
              </a:solidFill>
              <a:latin typeface="Traditional Arabic" pitchFamily="2" charset="-78"/>
              <a:cs typeface="Traditional Arabic" pitchFamily="2" charset="-78"/>
            </a:endParaRPr>
          </a:p>
          <a:p>
            <a:pPr algn="r" rtl="1"/>
            <a:r>
              <a:rPr lang="ar-SA" sz="2400" b="1" smtClean="0">
                <a:solidFill>
                  <a:srgbClr val="000000"/>
                </a:solidFill>
                <a:latin typeface="Traditional Arabic" pitchFamily="2" charset="-78"/>
                <a:cs typeface="Traditional Arabic" pitchFamily="2" charset="-78"/>
              </a:rPr>
              <a:t>وثبت في الحديث أن من ثواب محبته الاجتماع معه في الجنة وذلك عندما سأله رجل عن الساعة فقال - صلى الله عليه وسلم -:((</a:t>
            </a:r>
            <a:r>
              <a:rPr lang="ar-SA" sz="2400" b="1" smtClean="0">
                <a:solidFill>
                  <a:srgbClr val="0000FF"/>
                </a:solidFill>
                <a:latin typeface="Traditional Arabic" pitchFamily="2" charset="-78"/>
                <a:cs typeface="Traditional Arabic" pitchFamily="2" charset="-78"/>
              </a:rPr>
              <a:t>ما أعددت لها؟ قال: يا رسول الله ما أعددت لها كبير صلاة، ولا صيام، ولا صدقة، ولكني أحب الله ورسوله، قال: "فأنت مع من أحببت"))</a:t>
            </a:r>
            <a:r>
              <a:rPr lang="ar-SA" sz="2400" b="1" smtClean="0">
                <a:solidFill>
                  <a:srgbClr val="339966"/>
                </a:solidFill>
                <a:latin typeface="Traditional Arabic" pitchFamily="2" charset="-78"/>
                <a:cs typeface="Traditional Arabic" pitchFamily="2" charset="-78"/>
              </a:rPr>
              <a:t> </a:t>
            </a:r>
            <a:r>
              <a:rPr lang="ar-SA" sz="2400" b="1" smtClean="0"/>
              <a:t>رواه البخاري</a:t>
            </a:r>
            <a:r>
              <a:rPr lang="ar-SA" sz="2400" smtClean="0"/>
              <a:t> </a:t>
            </a:r>
          </a:p>
          <a:p>
            <a:pPr algn="r" rtl="1"/>
            <a:r>
              <a:rPr lang="ar-SA" sz="2400" b="1" smtClean="0">
                <a:solidFill>
                  <a:srgbClr val="000000"/>
                </a:solidFill>
                <a:latin typeface="Traditional Arabic" pitchFamily="2" charset="-78"/>
                <a:cs typeface="Traditional Arabic" pitchFamily="2" charset="-78"/>
              </a:rPr>
              <a:t>ويجد الإنسان حلاوة الإيمان بمحبته - صلى الله عليه وسلم - فعن أنس - رضي الله عنه - أن رسول الله - صلى الله عليه وسلم -قال: ((</a:t>
            </a:r>
            <a:r>
              <a:rPr lang="ar-SA" sz="2400" b="1" smtClean="0">
                <a:solidFill>
                  <a:srgbClr val="0000FF"/>
                </a:solidFill>
                <a:latin typeface="Traditional Arabic" pitchFamily="2" charset="-78"/>
                <a:cs typeface="Traditional Arabic" pitchFamily="2" charset="-78"/>
              </a:rPr>
              <a:t>ثلاث من كن فيه وجد بهن حلاوة الإيمان: من كان الله ورسوله أحب إليه مما سواهما، وأن يحب المرء لا يحبه إلا لله، وأن يكره أن يعود في الكفر بعد أن أنقذه الله منه كما يكره أن يقذف في النار</a:t>
            </a:r>
            <a:r>
              <a:rPr lang="ar-SA" sz="2400" b="1" smtClean="0">
                <a:solidFill>
                  <a:srgbClr val="000000"/>
                </a:solidFill>
                <a:latin typeface="Traditional Arabic" pitchFamily="2" charset="-78"/>
                <a:cs typeface="Traditional Arabic" pitchFamily="2" charset="-78"/>
              </a:rPr>
              <a:t>)) </a:t>
            </a:r>
            <a:r>
              <a:rPr lang="ar-SA" sz="2400" b="1" smtClean="0"/>
              <a:t>رواه البخاري</a:t>
            </a:r>
            <a:r>
              <a:rPr lang="en-US" sz="2400" b="1" smtClean="0">
                <a:latin typeface="Traditional Arabic" pitchFamily="2" charset="-78"/>
                <a:cs typeface="Traditional Arabic" pitchFamily="2" charset="-78"/>
                <a:hlinkClick r:id="rId2"/>
              </a:rPr>
              <a:t> </a:t>
            </a:r>
            <a:r>
              <a:rPr lang="en-US" sz="2400" b="1" smtClean="0">
                <a:solidFill>
                  <a:srgbClr val="000000"/>
                </a:solidFill>
                <a:latin typeface="Traditional Arabic" pitchFamily="2" charset="-78"/>
                <a:cs typeface="Traditional Arabic" pitchFamily="2" charset="-78"/>
              </a:rPr>
              <a:t>.</a:t>
            </a: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783A9BB4-A362-4344-A91E-80291E6E5D01}" type="slidenum">
              <a:rPr lang="en-US"/>
              <a:pPr>
                <a:defRPr/>
              </a:pPr>
              <a:t>14</a:t>
            </a:fld>
            <a:endParaRPr lang="en-US"/>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xfrm>
            <a:off x="457200" y="274638"/>
            <a:ext cx="8229600" cy="487362"/>
          </a:xfrm>
          <a:noFill/>
        </p:spPr>
        <p:txBody>
          <a:bodyPr wrap="square" lIns="91440" tIns="45720" rIns="91440" bIns="45720" numCol="1" anchorCtr="0" compatLnSpc="1">
            <a:prstTxWarp prst="textNoShape">
              <a:avLst/>
            </a:prstTxWarp>
            <a:normAutofit fontScale="90000"/>
          </a:bodyPr>
          <a:lstStyle/>
          <a:p>
            <a:pPr algn="ctr" rtl="1"/>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6259" name="Rectangle 3"/>
          <p:cNvSpPr>
            <a:spLocks noGrp="1"/>
          </p:cNvSpPr>
          <p:nvPr>
            <p:ph idx="1"/>
          </p:nvPr>
        </p:nvSpPr>
        <p:spPr>
          <a:xfrm>
            <a:off x="457200" y="990600"/>
            <a:ext cx="8229600" cy="5638800"/>
          </a:xfrm>
        </p:spPr>
        <p:txBody>
          <a:bodyPr/>
          <a:lstStyle/>
          <a:p>
            <a:pPr algn="r" rtl="1">
              <a:lnSpc>
                <a:spcPct val="90000"/>
              </a:lnSpc>
            </a:pPr>
            <a:r>
              <a:rPr lang="ar-SA" sz="2300" b="1" smtClean="0">
                <a:solidFill>
                  <a:srgbClr val="993300"/>
                </a:solidFill>
                <a:latin typeface="Traditional Arabic" pitchFamily="2" charset="-78"/>
                <a:cs typeface="Traditional Arabic" pitchFamily="2" charset="-78"/>
              </a:rPr>
              <a:t>سادساً: الصلاة عليه - صلى الله عليه وسلم -، والإكثار من ذلك:</a:t>
            </a:r>
          </a:p>
          <a:p>
            <a:pPr algn="r" rtl="1">
              <a:lnSpc>
                <a:spcPct val="90000"/>
              </a:lnSpc>
            </a:pPr>
            <a:r>
              <a:rPr lang="ar-SA" sz="2300" b="1" smtClean="0">
                <a:solidFill>
                  <a:srgbClr val="000000"/>
                </a:solidFill>
                <a:latin typeface="Traditional Arabic" pitchFamily="2" charset="-78"/>
                <a:cs typeface="Traditional Arabic" pitchFamily="2" charset="-78"/>
              </a:rPr>
              <a:t>قال الله - تعالى -: {</a:t>
            </a:r>
            <a:r>
              <a:rPr lang="ar-SA" sz="2300" b="1" smtClean="0">
                <a:solidFill>
                  <a:srgbClr val="CC0000"/>
                </a:solidFill>
                <a:latin typeface="Traditional Arabic" pitchFamily="2" charset="-78"/>
                <a:cs typeface="Traditional Arabic" pitchFamily="2" charset="-78"/>
              </a:rPr>
              <a:t>إن الله وملائكته يصلون على النبي يا أيها الذين آمنوا صلوا عليه وسلموا تسليماً} </a:t>
            </a:r>
            <a:r>
              <a:rPr lang="ar-SA" sz="1400" b="1" smtClean="0"/>
              <a:t>الأحزاب (56).</a:t>
            </a:r>
            <a:r>
              <a:rPr lang="ar-SA" sz="2300" smtClean="0"/>
              <a:t> </a:t>
            </a:r>
            <a:endParaRPr lang="ar-SA" sz="2300" b="1" smtClean="0">
              <a:latin typeface="Traditional Arabic" pitchFamily="2" charset="-78"/>
              <a:cs typeface="Traditional Arabic" pitchFamily="2" charset="-78"/>
            </a:endParaRPr>
          </a:p>
          <a:p>
            <a:pPr algn="r" rtl="1">
              <a:lnSpc>
                <a:spcPct val="90000"/>
              </a:lnSpc>
            </a:pPr>
            <a:r>
              <a:rPr lang="ar-SA" sz="2300" b="1" smtClean="0">
                <a:solidFill>
                  <a:srgbClr val="000000"/>
                </a:solidFill>
                <a:latin typeface="Traditional Arabic" pitchFamily="2" charset="-78"/>
                <a:cs typeface="Traditional Arabic" pitchFamily="2" charset="-78"/>
              </a:rPr>
              <a:t>قال العلامة ابن سعدي - رحمه الله -(({</a:t>
            </a:r>
            <a:r>
              <a:rPr lang="ar-SA" sz="2300" b="1" smtClean="0">
                <a:solidFill>
                  <a:srgbClr val="CC0000"/>
                </a:solidFill>
                <a:latin typeface="Traditional Arabic" pitchFamily="2" charset="-78"/>
                <a:cs typeface="Traditional Arabic" pitchFamily="2" charset="-78"/>
              </a:rPr>
              <a:t>يا أيها الذين آمنوا صلوا عليه وسلموا تسليماً</a:t>
            </a:r>
            <a:r>
              <a:rPr lang="ar-SA" sz="2300" b="1" smtClean="0">
                <a:solidFill>
                  <a:srgbClr val="000000"/>
                </a:solidFill>
                <a:latin typeface="Traditional Arabic" pitchFamily="2" charset="-78"/>
                <a:cs typeface="Traditional Arabic" pitchFamily="2" charset="-78"/>
              </a:rPr>
              <a:t>} اقتداء باللّه وملائكته، وجزاء له على بعض حقوقه عليكم،وتكميلاً لإيمانكم، وتعظيماً له - صلى اللّه عليه وسلم -، ومحبة وإكراماً، وزيادة فيحسناتكم، وتكفيراً من سيئاتكم)) </a:t>
            </a:r>
            <a:r>
              <a:rPr lang="ar-SA" sz="1400" b="1" smtClean="0"/>
              <a:t>تفسير السعدي</a:t>
            </a:r>
            <a:r>
              <a:rPr lang="ar-SA" sz="2300" smtClean="0"/>
              <a:t> </a:t>
            </a:r>
            <a:endParaRPr lang="ar-SA" sz="2300" b="1" smtClean="0">
              <a:solidFill>
                <a:srgbClr val="000000"/>
              </a:solidFill>
              <a:latin typeface="Traditional Arabic" pitchFamily="2" charset="-78"/>
              <a:cs typeface="Traditional Arabic" pitchFamily="2" charset="-78"/>
            </a:endParaRPr>
          </a:p>
          <a:p>
            <a:pPr algn="r" rtl="1">
              <a:lnSpc>
                <a:spcPct val="90000"/>
              </a:lnSpc>
            </a:pPr>
            <a:r>
              <a:rPr lang="ar-SA" sz="2300" b="1" smtClean="0">
                <a:solidFill>
                  <a:srgbClr val="000000"/>
                </a:solidFill>
                <a:latin typeface="Traditional Arabic" pitchFamily="2" charset="-78"/>
                <a:cs typeface="Traditional Arabic" pitchFamily="2" charset="-78"/>
              </a:rPr>
              <a:t>وعن عبد الله بن عمرو بن العاص - رضي الله عنه - قال: قال رسول الله - صلى الله عليه وسلم -: ((</a:t>
            </a:r>
            <a:r>
              <a:rPr lang="ar-SA" sz="2300" b="1" smtClean="0">
                <a:solidFill>
                  <a:srgbClr val="0000FF"/>
                </a:solidFill>
                <a:latin typeface="Traditional Arabic" pitchFamily="2" charset="-78"/>
                <a:cs typeface="Traditional Arabic" pitchFamily="2" charset="-78"/>
              </a:rPr>
              <a:t>من صلى علي صلاة صلى الله عليه بها عشراً</a:t>
            </a:r>
            <a:r>
              <a:rPr lang="ar-SA" sz="2300" b="1" smtClean="0">
                <a:solidFill>
                  <a:srgbClr val="000000"/>
                </a:solidFill>
                <a:latin typeface="Traditional Arabic" pitchFamily="2" charset="-78"/>
                <a:cs typeface="Traditional Arabic" pitchFamily="2" charset="-78"/>
              </a:rPr>
              <a:t>)) </a:t>
            </a:r>
            <a:r>
              <a:rPr lang="ar-SA" sz="2300" b="1" smtClean="0"/>
              <a:t>رواه مسلم</a:t>
            </a:r>
            <a:r>
              <a:rPr lang="ar-SA" sz="2300" smtClean="0"/>
              <a:t> </a:t>
            </a:r>
            <a:endParaRPr lang="ar-SA" sz="2300" b="1" smtClean="0">
              <a:solidFill>
                <a:srgbClr val="000000"/>
              </a:solidFill>
              <a:latin typeface="Traditional Arabic" pitchFamily="2" charset="-78"/>
              <a:cs typeface="Traditional Arabic" pitchFamily="2" charset="-78"/>
            </a:endParaRPr>
          </a:p>
          <a:p>
            <a:pPr algn="r" rtl="1">
              <a:lnSpc>
                <a:spcPct val="90000"/>
              </a:lnSpc>
            </a:pPr>
            <a:r>
              <a:rPr lang="ar-SA" sz="2300" b="1" smtClean="0">
                <a:solidFill>
                  <a:srgbClr val="000000"/>
                </a:solidFill>
                <a:latin typeface="Traditional Arabic" pitchFamily="2" charset="-78"/>
                <a:cs typeface="Traditional Arabic" pitchFamily="2" charset="-78"/>
              </a:rPr>
              <a:t>وعن أبي هريرة - رضي الله عنه - قال: قال رسول الله - صلى الله عليه وسلم -: ((</a:t>
            </a:r>
            <a:r>
              <a:rPr lang="ar-SA" sz="2300" b="1" smtClean="0">
                <a:solidFill>
                  <a:srgbClr val="0000FF"/>
                </a:solidFill>
                <a:latin typeface="Traditional Arabic" pitchFamily="2" charset="-78"/>
                <a:cs typeface="Traditional Arabic" pitchFamily="2" charset="-78"/>
              </a:rPr>
              <a:t>لا تجعلوا بيوتكم قبوراً، ولا تجعلوا قبري عيداً، وصلوا علي فإن صلاتكم تبلغني حيث كنتم</a:t>
            </a:r>
            <a:r>
              <a:rPr lang="ar-SA" sz="2300" b="1" smtClean="0">
                <a:solidFill>
                  <a:srgbClr val="000000"/>
                </a:solidFill>
                <a:latin typeface="Traditional Arabic" pitchFamily="2" charset="-78"/>
                <a:cs typeface="Traditional Arabic" pitchFamily="2" charset="-78"/>
              </a:rPr>
              <a:t>)) </a:t>
            </a:r>
            <a:r>
              <a:rPr lang="ar-SA" sz="1200" b="1" smtClean="0"/>
              <a:t>رواه أبو داود</a:t>
            </a:r>
            <a:r>
              <a:rPr lang="ar-SA" sz="1200" smtClean="0"/>
              <a:t> </a:t>
            </a:r>
            <a:endParaRPr lang="ar-SA" sz="1200" b="1" smtClean="0">
              <a:solidFill>
                <a:srgbClr val="000000"/>
              </a:solidFill>
              <a:latin typeface="Traditional Arabic" pitchFamily="2" charset="-78"/>
              <a:cs typeface="Traditional Arabic" pitchFamily="2" charset="-78"/>
            </a:endParaRPr>
          </a:p>
          <a:p>
            <a:pPr algn="r" rtl="1">
              <a:lnSpc>
                <a:spcPct val="90000"/>
              </a:lnSpc>
            </a:pPr>
            <a:r>
              <a:rPr lang="ar-SA" sz="2300" b="1" smtClean="0">
                <a:solidFill>
                  <a:srgbClr val="000000"/>
                </a:solidFill>
                <a:latin typeface="Traditional Arabic" pitchFamily="2" charset="-78"/>
                <a:cs typeface="Traditional Arabic" pitchFamily="2" charset="-78"/>
              </a:rPr>
              <a:t>وعن أبي هريرة - رضي الله عنه - قال: قال رسول الله - صلى الله عليه وسلم -: ((</a:t>
            </a:r>
            <a:r>
              <a:rPr lang="ar-SA" sz="2300" b="1" smtClean="0">
                <a:solidFill>
                  <a:srgbClr val="0000FF"/>
                </a:solidFill>
                <a:latin typeface="Traditional Arabic" pitchFamily="2" charset="-78"/>
                <a:cs typeface="Traditional Arabic" pitchFamily="2" charset="-78"/>
              </a:rPr>
              <a:t>ما جلس قوم مجلساً لم يذكروا الله فيه، ولم يصلوا على نبيهم؛ إلا كان عليهم ترة، فإن شاء عذبهم، وإن شاء غفر لهم</a:t>
            </a:r>
            <a:r>
              <a:rPr lang="ar-SA" sz="2300" b="1" smtClean="0">
                <a:solidFill>
                  <a:srgbClr val="000000"/>
                </a:solidFill>
                <a:latin typeface="Traditional Arabic" pitchFamily="2" charset="-78"/>
                <a:cs typeface="Traditional Arabic" pitchFamily="2" charset="-78"/>
              </a:rPr>
              <a:t>)) </a:t>
            </a:r>
            <a:r>
              <a:rPr lang="ar-SA" sz="2300" b="1" smtClean="0"/>
              <a:t>رواه الترمذي</a:t>
            </a:r>
            <a:r>
              <a:rPr lang="ar-SA" sz="2300" smtClean="0"/>
              <a:t> </a:t>
            </a:r>
            <a:endParaRPr lang="ar-SA" sz="2300" b="1" smtClean="0">
              <a:solidFill>
                <a:srgbClr val="000000"/>
              </a:solidFill>
              <a:latin typeface="Traditional Arabic" pitchFamily="2" charset="-78"/>
              <a:cs typeface="Traditional Arabic" pitchFamily="2" charset="-78"/>
            </a:endParaRPr>
          </a:p>
          <a:p>
            <a:pPr algn="r" rtl="1">
              <a:lnSpc>
                <a:spcPct val="90000"/>
              </a:lnSpc>
            </a:pPr>
            <a:r>
              <a:rPr lang="ar-SA" sz="2300" b="1" smtClean="0">
                <a:solidFill>
                  <a:srgbClr val="000000"/>
                </a:solidFill>
                <a:latin typeface="Traditional Arabic" pitchFamily="2" charset="-78"/>
                <a:cs typeface="Traditional Arabic" pitchFamily="2" charset="-78"/>
              </a:rPr>
              <a:t>وعن أبي هريرة - رضي الله عنه - قال: قال رسول الله - صلى الله عليه وسلم -: ((</a:t>
            </a:r>
            <a:r>
              <a:rPr lang="ar-SA" sz="2300" b="1" smtClean="0">
                <a:solidFill>
                  <a:srgbClr val="0000FF"/>
                </a:solidFill>
                <a:latin typeface="Traditional Arabic" pitchFamily="2" charset="-78"/>
                <a:cs typeface="Traditional Arabic" pitchFamily="2" charset="-78"/>
              </a:rPr>
              <a:t>رغم أنف رجل ذكرت عنده فلم يصل علي</a:t>
            </a:r>
            <a:r>
              <a:rPr lang="ar-SA" sz="2300" b="1" smtClean="0">
                <a:solidFill>
                  <a:srgbClr val="000000"/>
                </a:solidFill>
                <a:latin typeface="Traditional Arabic" pitchFamily="2" charset="-78"/>
                <a:cs typeface="Traditional Arabic" pitchFamily="2" charset="-78"/>
              </a:rPr>
              <a:t>)) </a:t>
            </a:r>
            <a:r>
              <a:rPr lang="ar-SA" sz="2300" b="1" smtClean="0"/>
              <a:t>رواه الترمذي</a:t>
            </a:r>
            <a:r>
              <a:rPr lang="ar-SA" sz="2300" smtClean="0"/>
              <a:t> </a:t>
            </a:r>
            <a:endParaRPr lang="en-US" sz="2300" smtClean="0"/>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F2A5E775-8E6E-4395-94A7-B51C436936E1}" type="slidenum">
              <a:rPr lang="en-US"/>
              <a:pPr>
                <a:defRPr/>
              </a:pPr>
              <a:t>15</a:t>
            </a:fld>
            <a:endParaRPr lang="en-US"/>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xfrm>
            <a:off x="457200" y="274638"/>
            <a:ext cx="8229600" cy="563562"/>
          </a:xfrm>
          <a:noFill/>
        </p:spPr>
        <p:txBody>
          <a:bodyPr wrap="square" lIns="91440" tIns="45720" rIns="91440" bIns="45720" numCol="1" anchorCtr="0" compatLnSpc="1">
            <a:prstTxWarp prst="textNoShape">
              <a:avLst/>
            </a:prstTxWarp>
            <a:normAutofit fontScale="90000"/>
          </a:bodyPr>
          <a:lstStyle/>
          <a:p>
            <a:pPr algn="ctr" rtl="1"/>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7283" name="Rectangle 3"/>
          <p:cNvSpPr>
            <a:spLocks noGrp="1"/>
          </p:cNvSpPr>
          <p:nvPr>
            <p:ph idx="1"/>
          </p:nvPr>
        </p:nvSpPr>
        <p:spPr>
          <a:xfrm>
            <a:off x="457200" y="914400"/>
            <a:ext cx="8229600" cy="5105400"/>
          </a:xfrm>
        </p:spPr>
        <p:txBody>
          <a:bodyPr>
            <a:normAutofit fontScale="92500" lnSpcReduction="10000"/>
          </a:bodyPr>
          <a:lstStyle/>
          <a:p>
            <a:pPr algn="r" rtl="1"/>
            <a:r>
              <a:rPr lang="ar-SA" b="1" dirty="0" smtClean="0">
                <a:solidFill>
                  <a:srgbClr val="993300"/>
                </a:solidFill>
                <a:latin typeface="Traditional Arabic" pitchFamily="2" charset="-78"/>
                <a:cs typeface="Traditional Arabic" pitchFamily="2" charset="-78"/>
              </a:rPr>
              <a:t>سابعاً: محبة سنته - صلى الله عليه وسلم -، ومحبة الداعين إليها:</a:t>
            </a:r>
          </a:p>
          <a:p>
            <a:pPr algn="r" rtl="1"/>
            <a:r>
              <a:rPr lang="ar-SA" b="1" dirty="0" smtClean="0">
                <a:solidFill>
                  <a:srgbClr val="000000"/>
                </a:solidFill>
                <a:latin typeface="Traditional Arabic" pitchFamily="2" charset="-78"/>
                <a:cs typeface="Traditional Arabic" pitchFamily="2" charset="-78"/>
              </a:rPr>
              <a:t>قال - تعالى -: {</a:t>
            </a:r>
            <a:r>
              <a:rPr lang="ar-SA" b="1" dirty="0" smtClean="0">
                <a:solidFill>
                  <a:srgbClr val="CC0000"/>
                </a:solidFill>
                <a:latin typeface="Traditional Arabic" pitchFamily="2" charset="-78"/>
                <a:cs typeface="Traditional Arabic" pitchFamily="2" charset="-78"/>
              </a:rPr>
              <a:t>والذين جاءوا من بعدهم يقولون ربنا اغفر لنا ولإخواننا الذين سبقونا بالإيمان ولا تجعل في قلوبنا غلا للذين آمنوا ربنا إنك رءوف رحيم} </a:t>
            </a:r>
            <a:r>
              <a:rPr lang="ar-SA" sz="1200" b="1" dirty="0" smtClean="0"/>
              <a:t>الحشر (10).</a:t>
            </a:r>
            <a:r>
              <a:rPr lang="ar-SA" sz="1200" dirty="0" smtClean="0"/>
              <a:t> </a:t>
            </a:r>
            <a:endParaRPr lang="ar-SA" sz="1200" b="1" dirty="0" smtClean="0">
              <a:latin typeface="Traditional Arabic" pitchFamily="2" charset="-78"/>
              <a:cs typeface="Traditional Arabic" pitchFamily="2" charset="-78"/>
            </a:endParaRPr>
          </a:p>
          <a:p>
            <a:pPr algn="r" rtl="1"/>
            <a:r>
              <a:rPr lang="ar-SA" b="1" dirty="0" smtClean="0">
                <a:solidFill>
                  <a:srgbClr val="000000"/>
                </a:solidFill>
                <a:latin typeface="Traditional Arabic" pitchFamily="2" charset="-78"/>
                <a:cs typeface="Traditional Arabic" pitchFamily="2" charset="-78"/>
              </a:rPr>
              <a:t> </a:t>
            </a:r>
            <a:r>
              <a:rPr lang="ar-SA" b="1" dirty="0" smtClean="0">
                <a:solidFill>
                  <a:srgbClr val="000000"/>
                </a:solidFill>
                <a:latin typeface="Traditional Arabic" pitchFamily="2" charset="-78"/>
                <a:cs typeface="Traditional Arabic" pitchFamily="2" charset="-78"/>
              </a:rPr>
              <a:t>"</a:t>
            </a:r>
            <a:r>
              <a:rPr lang="ar-SA" b="1" dirty="0" smtClean="0">
                <a:solidFill>
                  <a:srgbClr val="0000FF"/>
                </a:solidFill>
                <a:latin typeface="Traditional Arabic" pitchFamily="2" charset="-78"/>
                <a:cs typeface="Traditional Arabic" pitchFamily="2" charset="-78"/>
              </a:rPr>
              <a:t>فيجب على كل مسلم بعد موالاة الله ورسوله موالاة المؤمن كما نطق به القرآن خصوصاً (العلماء) الذين هم ورثة الأنبياء، الذين جعلهم الله بمنزلة النجوم يُهتدى بهم في ظلمات البر والبحر .... إلى أن قال: "فإنهم خلفاء الرسول في أمته، </a:t>
            </a:r>
            <a:r>
              <a:rPr lang="ar-SA" b="1" dirty="0" err="1" smtClean="0">
                <a:solidFill>
                  <a:srgbClr val="0000FF"/>
                </a:solidFill>
                <a:latin typeface="Traditional Arabic" pitchFamily="2" charset="-78"/>
                <a:cs typeface="Traditional Arabic" pitchFamily="2" charset="-78"/>
              </a:rPr>
              <a:t>والمحيون</a:t>
            </a:r>
            <a:r>
              <a:rPr lang="ar-SA" b="1" dirty="0" smtClean="0">
                <a:solidFill>
                  <a:srgbClr val="0000FF"/>
                </a:solidFill>
                <a:latin typeface="Traditional Arabic" pitchFamily="2" charset="-78"/>
                <a:cs typeface="Traditional Arabic" pitchFamily="2" charset="-78"/>
              </a:rPr>
              <a:t> لما مات من سنته، فبهم قام الكتاب، </a:t>
            </a:r>
            <a:r>
              <a:rPr lang="ar-SA" b="1" dirty="0" smtClean="0">
                <a:solidFill>
                  <a:srgbClr val="0000FF"/>
                </a:solidFill>
                <a:latin typeface="Traditional Arabic" pitchFamily="2" charset="-78"/>
                <a:cs typeface="Traditional Arabic" pitchFamily="2" charset="-78"/>
              </a:rPr>
              <a:t>وبه</a:t>
            </a:r>
            <a:r>
              <a:rPr lang="ar-MA" b="1" dirty="0" smtClean="0">
                <a:solidFill>
                  <a:srgbClr val="0000FF"/>
                </a:solidFill>
                <a:latin typeface="Traditional Arabic" pitchFamily="2" charset="-78"/>
                <a:cs typeface="Traditional Arabic" pitchFamily="2" charset="-78"/>
              </a:rPr>
              <a:t> </a:t>
            </a:r>
            <a:r>
              <a:rPr lang="ar-SA" b="1" dirty="0" smtClean="0">
                <a:solidFill>
                  <a:srgbClr val="0000FF"/>
                </a:solidFill>
                <a:latin typeface="Traditional Arabic" pitchFamily="2" charset="-78"/>
                <a:cs typeface="Traditional Arabic" pitchFamily="2" charset="-78"/>
              </a:rPr>
              <a:t>قاموا</a:t>
            </a:r>
            <a:r>
              <a:rPr lang="ar-SA" b="1" dirty="0" smtClean="0">
                <a:solidFill>
                  <a:srgbClr val="0000FF"/>
                </a:solidFill>
                <a:latin typeface="Traditional Arabic" pitchFamily="2" charset="-78"/>
                <a:cs typeface="Traditional Arabic" pitchFamily="2" charset="-78"/>
              </a:rPr>
              <a:t>، وبهم نطق الكتاب، وبه نطقوا، وكلهم متفقون اتفاقاً يقينياً على وجوب اتباع الرسول - صلى الله عليه وسلم -، ولكن إذا وجد لواحد منهم قول قد جاء حديث صحيح بخلافه فلا بد له في </a:t>
            </a:r>
            <a:r>
              <a:rPr lang="ar-SA" b="1" dirty="0" smtClean="0">
                <a:solidFill>
                  <a:srgbClr val="0000FF"/>
                </a:solidFill>
                <a:latin typeface="Traditional Arabic" pitchFamily="2" charset="-78"/>
                <a:cs typeface="Traditional Arabic" pitchFamily="2" charset="-78"/>
              </a:rPr>
              <a:t>تركه</a:t>
            </a:r>
            <a:endParaRPr lang="en-US" sz="16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bwMode="auto">
          <a:xfrm>
            <a:off x="457200" y="274638"/>
            <a:ext cx="8229600" cy="487362"/>
          </a:xfrm>
          <a:noFill/>
        </p:spPr>
        <p:txBody>
          <a:bodyPr wrap="square" lIns="91440" tIns="45720" rIns="91440" bIns="45720" numCol="1" anchorCtr="0" compatLnSpc="1">
            <a:prstTxWarp prst="textNoShape">
              <a:avLst/>
            </a:prstTxWarp>
            <a:normAutofit fontScale="90000"/>
          </a:bodyPr>
          <a:lstStyle/>
          <a:p>
            <a:pPr algn="ctr" rtl="1"/>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8307" name="Rectangle 3"/>
          <p:cNvSpPr>
            <a:spLocks noGrp="1"/>
          </p:cNvSpPr>
          <p:nvPr>
            <p:ph idx="1"/>
          </p:nvPr>
        </p:nvSpPr>
        <p:spPr>
          <a:xfrm>
            <a:off x="457200" y="838200"/>
            <a:ext cx="8229600" cy="6019800"/>
          </a:xfrm>
        </p:spPr>
        <p:txBody>
          <a:bodyPr/>
          <a:lstStyle/>
          <a:p>
            <a:pPr algn="r" rtl="1"/>
            <a:r>
              <a:rPr lang="ar-SA" b="1" smtClean="0">
                <a:solidFill>
                  <a:srgbClr val="993300"/>
                </a:solidFill>
                <a:latin typeface="Traditional Arabic" pitchFamily="2" charset="-78"/>
                <a:cs typeface="Traditional Arabic" pitchFamily="2" charset="-78"/>
              </a:rPr>
              <a:t>ثامناً: محبة قرابته وآل بيته وأزواجه وصحابته:</a:t>
            </a:r>
          </a:p>
          <a:p>
            <a:pPr algn="r" rtl="1"/>
            <a:r>
              <a:rPr lang="ar-SA" sz="2300" b="1" smtClean="0"/>
              <a:t>قال - تعالى -: {</a:t>
            </a:r>
            <a:r>
              <a:rPr lang="ar-SA" sz="2300" b="1" smtClean="0">
                <a:solidFill>
                  <a:srgbClr val="CC0000"/>
                </a:solidFill>
              </a:rPr>
              <a:t>النبي أولى بالمؤمنين من أنفسهم وأزواجه أمهاتهم وأولوا الأرحام بعضهم أولى ببعض في كتاب الله من المؤمنين والمهاجرين</a:t>
            </a:r>
            <a:r>
              <a:rPr lang="ar-SA" sz="2300" b="1" smtClean="0"/>
              <a:t> ..} الأحزاب (6).</a:t>
            </a:r>
            <a:r>
              <a:rPr lang="ar-SA" sz="2300" smtClean="0"/>
              <a:t> </a:t>
            </a:r>
            <a:endParaRPr lang="ar-SA" sz="2300" b="1" smtClean="0"/>
          </a:p>
          <a:p>
            <a:pPr algn="r" rtl="1"/>
            <a:r>
              <a:rPr lang="ar-SA" sz="2300" b="1" smtClean="0"/>
              <a:t>ويتمثل هذا في توقيرهم، ومعرفة فضلهم، وحفظ حرمتهم ومكانتهم، وبغض من أبغضهم أو آذاهم، وقد أوصى النبي - صلى الله عليه وسلم - الأمة بآل بيته خيراً فقال: ((</a:t>
            </a:r>
            <a:r>
              <a:rPr lang="ar-SA" sz="2300" b="1" smtClean="0">
                <a:solidFill>
                  <a:srgbClr val="0000FF"/>
                </a:solidFill>
              </a:rPr>
              <a:t>أذكركم الله في أهل بيتي</a:t>
            </a:r>
            <a:r>
              <a:rPr lang="ar-SA" sz="2300" b="1" smtClean="0"/>
              <a:t>)) رواه مسلم</a:t>
            </a:r>
            <a:r>
              <a:rPr lang="ar-SA" sz="2300" smtClean="0"/>
              <a:t> </a:t>
            </a:r>
          </a:p>
          <a:p>
            <a:pPr algn="r" rtl="1"/>
            <a:r>
              <a:rPr lang="ar-SA" sz="2300" b="1" smtClean="0"/>
              <a:t>ومن مظاهر حبه - صلى الله عليه وسلم - حب أصحابه، ومعرفة فضلهم وقدرهم، والثناء عليهم بما هم أهله، والانتصار لهم ممن يؤذيهم وبغير الخير يذكرهم، فهم خير هذه الأمة بعد نبيها، ويكفى أنهم فازوا بشرف صحبة النبي - صلى الله عليه وسلم -، وأن الله قد خصهم بهذا الشرف دون غيرهم من العالمين، فكانت لهم منزلة الصحبة التي لا تعادلها أي منزلة سواها في هذه الأمة فعن أبي سعيد الخدري - رضي الله عنه - قال: قال النبي - صلى الله عليه وسلم -: ((</a:t>
            </a:r>
            <a:r>
              <a:rPr lang="ar-SA" sz="2300" b="1" smtClean="0">
                <a:solidFill>
                  <a:srgbClr val="0000FF"/>
                </a:solidFill>
              </a:rPr>
              <a:t>لا تسبوا أصحابي، فلو أن أحدكم أنفق مثل أحد ذهباً ما بلغ مد أحدهم ولا نصيفه</a:t>
            </a:r>
            <a:r>
              <a:rPr lang="ar-SA" sz="2300" b="1" smtClean="0"/>
              <a:t>)) رواه البخارى</a:t>
            </a:r>
            <a:endParaRPr lang="en-US" sz="2300" smtClean="0"/>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9BB14A51-2D02-484D-ADC6-119E2BFE7E7C}" type="slidenum">
              <a:rPr lang="en-US"/>
              <a:pPr>
                <a:defRPr/>
              </a:pPr>
              <a:t>17</a:t>
            </a:fld>
            <a:endParaRPr lang="en-US"/>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a:xfrm>
            <a:off x="457200" y="274638"/>
            <a:ext cx="8229600" cy="715962"/>
          </a:xfrm>
          <a:noFill/>
        </p:spPr>
        <p:txBody>
          <a:bodyPr wrap="square" lIns="91440" tIns="45720" rIns="91440" bIns="45720" numCol="1" anchorCtr="0" compatLnSpc="1">
            <a:prstTxWarp prst="textNoShape">
              <a:avLst/>
            </a:prstTxWarp>
          </a:bodyPr>
          <a:lstStyle/>
          <a:p>
            <a:pPr algn="ctr"/>
            <a:r>
              <a:rPr lang="ar-SA" sz="3700" smtClean="0">
                <a:solidFill>
                  <a:srgbClr val="FF0066"/>
                </a:solidFill>
                <a:effectLst/>
                <a:latin typeface="Traditional Arabic" pitchFamily="2" charset="-78"/>
                <a:cs typeface="Traditional Arabic" pitchFamily="2" charset="-78"/>
              </a:rPr>
              <a:t>تابع :مظاهر محبة النبي - صلى الله عليه وسلم -:</a:t>
            </a:r>
            <a:endParaRPr lang="en-US" sz="3700" smtClean="0">
              <a:solidFill>
                <a:srgbClr val="FF0066"/>
              </a:solidFill>
              <a:effectLst/>
              <a:latin typeface="Traditional Arabic" pitchFamily="2" charset="-78"/>
              <a:cs typeface="Traditional Arabic" pitchFamily="2" charset="-78"/>
            </a:endParaRPr>
          </a:p>
        </p:txBody>
      </p:sp>
      <p:sp>
        <p:nvSpPr>
          <p:cNvPr id="99331" name="Rectangle 3"/>
          <p:cNvSpPr>
            <a:spLocks noGrp="1"/>
          </p:cNvSpPr>
          <p:nvPr>
            <p:ph idx="1"/>
          </p:nvPr>
        </p:nvSpPr>
        <p:spPr>
          <a:xfrm>
            <a:off x="457200" y="1143000"/>
            <a:ext cx="8229600" cy="6096000"/>
          </a:xfrm>
        </p:spPr>
        <p:txBody>
          <a:bodyPr>
            <a:normAutofit lnSpcReduction="10000"/>
          </a:bodyPr>
          <a:lstStyle/>
          <a:p>
            <a:pPr algn="r" rtl="1">
              <a:lnSpc>
                <a:spcPct val="90000"/>
              </a:lnSpc>
            </a:pPr>
            <a:r>
              <a:rPr lang="ar-SA" b="1" dirty="0" smtClean="0">
                <a:solidFill>
                  <a:srgbClr val="993300"/>
                </a:solidFill>
                <a:latin typeface="Traditional Arabic" pitchFamily="2" charset="-78"/>
                <a:cs typeface="Traditional Arabic" pitchFamily="2" charset="-78"/>
              </a:rPr>
              <a:t>تاسعاً: الدفاع عنه - صلى الله عليه وسلم -:</a:t>
            </a:r>
          </a:p>
          <a:p>
            <a:pPr algn="r" rtl="1">
              <a:lnSpc>
                <a:spcPct val="90000"/>
              </a:lnSpc>
            </a:pPr>
            <a:r>
              <a:rPr lang="ar-SA" b="1" dirty="0" smtClean="0">
                <a:solidFill>
                  <a:srgbClr val="000000"/>
                </a:solidFill>
                <a:latin typeface="Traditional Arabic" pitchFamily="2" charset="-78"/>
                <a:cs typeface="Traditional Arabic" pitchFamily="2" charset="-78"/>
              </a:rPr>
              <a:t>فإن الدفاع عن رسول الله - صلى الله عليه وسلم - ونصرته علامة من علامات المحبة والإجلال، وقد سطر الصحابة أروع الأمثلة، وأصدق الأعمال؛ في الدفاع عن رسول الله - صلى الله عليه وسلم -، وفدائه بالأموال والأولاد والأنفس في المنشط والمكره كما قال - تعالى -: {</a:t>
            </a:r>
            <a:r>
              <a:rPr lang="ar-SA" b="1" dirty="0" err="1" smtClean="0">
                <a:solidFill>
                  <a:srgbClr val="CC0000"/>
                </a:solidFill>
                <a:latin typeface="Traditional Arabic" pitchFamily="2" charset="-78"/>
                <a:cs typeface="Traditional Arabic" pitchFamily="2" charset="-78"/>
              </a:rPr>
              <a:t>للفقراءالمهاجرين</a:t>
            </a:r>
            <a:r>
              <a:rPr lang="ar-SA" b="1" dirty="0" smtClean="0">
                <a:solidFill>
                  <a:srgbClr val="CC0000"/>
                </a:solidFill>
                <a:latin typeface="Traditional Arabic" pitchFamily="2" charset="-78"/>
                <a:cs typeface="Traditional Arabic" pitchFamily="2" charset="-78"/>
              </a:rPr>
              <a:t> الذين أخرجوا من ديارهم وأموالهم يبتغون فضلا من الله ورضوانا وينصرون الله ورسوله أولئك هم الصادقون</a:t>
            </a:r>
            <a:r>
              <a:rPr lang="ar-SA" b="1" dirty="0" smtClean="0">
                <a:solidFill>
                  <a:srgbClr val="000000"/>
                </a:solidFill>
                <a:latin typeface="Traditional Arabic" pitchFamily="2" charset="-78"/>
                <a:cs typeface="Traditional Arabic" pitchFamily="2" charset="-78"/>
              </a:rPr>
              <a:t>} </a:t>
            </a:r>
            <a:r>
              <a:rPr lang="ar-SA" b="1" dirty="0" smtClean="0"/>
              <a:t>الحشر (8).</a:t>
            </a:r>
            <a:r>
              <a:rPr lang="ar-SA" dirty="0" smtClean="0"/>
              <a:t> </a:t>
            </a:r>
          </a:p>
          <a:p>
            <a:pPr algn="r" rtl="1">
              <a:lnSpc>
                <a:spcPct val="90000"/>
              </a:lnSpc>
            </a:pPr>
            <a:r>
              <a:rPr lang="ar-SA" b="1" dirty="0" smtClean="0">
                <a:solidFill>
                  <a:srgbClr val="0000FF"/>
                </a:solidFill>
              </a:rPr>
              <a:t>والدفاع عن النبي - صلى الله عليه وسلم - بعد موته أنواع نذكر منها:</a:t>
            </a:r>
          </a:p>
          <a:p>
            <a:pPr algn="r" rtl="1">
              <a:lnSpc>
                <a:spcPct val="90000"/>
              </a:lnSpc>
            </a:pPr>
            <a:r>
              <a:rPr lang="ar-SA" b="1" dirty="0" smtClean="0">
                <a:solidFill>
                  <a:srgbClr val="FF0066"/>
                </a:solidFill>
              </a:rPr>
              <a:t>1-</a:t>
            </a:r>
            <a:r>
              <a:rPr lang="ar-SA" b="1" dirty="0" smtClean="0"/>
              <a:t>نصرة دعوته ورسالته بكل ما يملك المرء من مال ونفس.</a:t>
            </a:r>
          </a:p>
          <a:p>
            <a:pPr algn="r" rtl="1">
              <a:lnSpc>
                <a:spcPct val="90000"/>
              </a:lnSpc>
            </a:pPr>
            <a:r>
              <a:rPr lang="ar-SA" b="1" dirty="0" smtClean="0">
                <a:solidFill>
                  <a:srgbClr val="FF0066"/>
                </a:solidFill>
              </a:rPr>
              <a:t>2</a:t>
            </a:r>
            <a:r>
              <a:rPr lang="ar-SA" b="1" dirty="0" smtClean="0"/>
              <a:t>- الدفاع عن سنته - صلى الله عليه وسلم - بحفظها وتنقيحها، وحمايتها ورد الشبهات عنها.</a:t>
            </a:r>
          </a:p>
          <a:p>
            <a:pPr algn="r" rtl="1">
              <a:lnSpc>
                <a:spcPct val="90000"/>
              </a:lnSpc>
            </a:pPr>
            <a:r>
              <a:rPr lang="ar-SA" b="1" dirty="0" smtClean="0">
                <a:solidFill>
                  <a:srgbClr val="FF0066"/>
                </a:solidFill>
              </a:rPr>
              <a:t>3</a:t>
            </a:r>
            <a:r>
              <a:rPr lang="ar-SA" b="1" dirty="0" smtClean="0"/>
              <a:t>-نشر سنته - صلى الله عليه وسلم -، وتبليغها خاصة وأن النبي - صلى الله عليه وسلم - قد أمر بذلك بقوله: ((بلغوا عني ولو آية) رواه البخاري</a:t>
            </a:r>
            <a:r>
              <a:rPr lang="ar-SA" dirty="0" smtClean="0"/>
              <a:t> </a:t>
            </a:r>
            <a:endParaRPr lang="en-US" dirty="0" smtClean="0"/>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FD86D2BB-3ADE-48E3-9010-88C586280DFE}" type="slidenum">
              <a:rPr lang="en-US"/>
              <a:pPr>
                <a:defRPr/>
              </a:pPr>
              <a:t>18</a:t>
            </a:fld>
            <a:endParaRPr lang="en-US"/>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bwMode="auto">
          <a:xfrm>
            <a:off x="381000" y="914400"/>
            <a:ext cx="8229600" cy="487362"/>
          </a:xfrm>
          <a:noFill/>
        </p:spPr>
        <p:txBody>
          <a:bodyPr wrap="square" lIns="91440" tIns="45720" rIns="91440" bIns="45720" numCol="1" anchorCtr="0" compatLnSpc="1">
            <a:prstTxWarp prst="textNoShape">
              <a:avLst/>
            </a:prstTxWarp>
            <a:normAutofit fontScale="90000"/>
          </a:bodyPr>
          <a:lstStyle/>
          <a:p>
            <a:pPr algn="ctr" rtl="1"/>
            <a:r>
              <a:rPr lang="fr-FR" sz="3700" dirty="0" smtClean="0">
                <a:effectLst/>
              </a:rPr>
              <a:t> </a:t>
            </a:r>
            <a:r>
              <a:rPr lang="ar-SA" sz="3700" dirty="0" smtClean="0">
                <a:solidFill>
                  <a:srgbClr val="FF0066"/>
                </a:solidFill>
                <a:effectLst/>
              </a:rPr>
              <a:t>الأسباب الجالبة لمحبة النبي صلى الله عليه وسلم</a:t>
            </a:r>
            <a:r>
              <a:rPr lang="fr-FR" sz="3700" dirty="0" smtClean="0">
                <a:solidFill>
                  <a:srgbClr val="FF0066"/>
                </a:solidFill>
                <a:effectLst/>
                <a:cs typeface="Arial" charset="0"/>
              </a:rPr>
              <a:t>:</a:t>
            </a:r>
            <a:endParaRPr lang="en-US" sz="3700" dirty="0" smtClean="0">
              <a:effectLst/>
              <a:cs typeface="Arial" charset="0"/>
            </a:endParaRPr>
          </a:p>
        </p:txBody>
      </p:sp>
      <p:sp>
        <p:nvSpPr>
          <p:cNvPr id="100355" name="Rectangle 3"/>
          <p:cNvSpPr>
            <a:spLocks noGrp="1"/>
          </p:cNvSpPr>
          <p:nvPr>
            <p:ph idx="1"/>
          </p:nvPr>
        </p:nvSpPr>
        <p:spPr>
          <a:xfrm>
            <a:off x="457200" y="1219200"/>
            <a:ext cx="8229600" cy="5638800"/>
          </a:xfrm>
        </p:spPr>
        <p:txBody>
          <a:bodyPr/>
          <a:lstStyle/>
          <a:p>
            <a:pPr algn="r" rtl="1">
              <a:lnSpc>
                <a:spcPct val="80000"/>
              </a:lnSpc>
            </a:pPr>
            <a:endParaRPr lang="fr-FR" sz="1100" dirty="0" smtClean="0">
              <a:cs typeface="Arial" charset="0"/>
            </a:endParaRPr>
          </a:p>
          <a:p>
            <a:pPr algn="r" rtl="1">
              <a:lnSpc>
                <a:spcPct val="80000"/>
              </a:lnSpc>
            </a:pPr>
            <a:r>
              <a:rPr lang="en-US" sz="2000" dirty="0" smtClean="0">
                <a:solidFill>
                  <a:srgbClr val="0000FF"/>
                </a:solidFill>
                <a:latin typeface="Times New Roman" pitchFamily="18" charset="0"/>
                <a:cs typeface="Times New Roman" pitchFamily="18" charset="0"/>
              </a:rPr>
              <a:t>1- </a:t>
            </a:r>
            <a:r>
              <a:rPr lang="ar-SA" sz="2000" dirty="0" smtClean="0">
                <a:solidFill>
                  <a:srgbClr val="0000FF"/>
                </a:solidFill>
                <a:latin typeface="Times New Roman" pitchFamily="18" charset="0"/>
                <a:cs typeface="Times New Roman" pitchFamily="18" charset="0"/>
              </a:rPr>
              <a:t>تعظيم محبة الله تعالى</a:t>
            </a:r>
            <a:r>
              <a:rPr lang="fr-FR" sz="2000" dirty="0" smtClean="0">
                <a:solidFill>
                  <a:srgbClr val="0000FF"/>
                </a:solidFill>
                <a:latin typeface="Times New Roman" pitchFamily="18" charset="0"/>
                <a:cs typeface="Times New Roman" pitchFamily="18" charset="0"/>
              </a:rPr>
              <a:t>.</a:t>
            </a:r>
          </a:p>
          <a:p>
            <a:pPr algn="r" rtl="1">
              <a:lnSpc>
                <a:spcPct val="80000"/>
              </a:lnSpc>
            </a:pPr>
            <a:endParaRPr lang="fr-FR" sz="2000" dirty="0" smtClean="0">
              <a:solidFill>
                <a:srgbClr val="0000FF"/>
              </a:solidFill>
              <a:latin typeface="Times New Roman" pitchFamily="18" charset="0"/>
              <a:cs typeface="Times New Roman" pitchFamily="18" charset="0"/>
            </a:endParaRPr>
          </a:p>
          <a:p>
            <a:pPr algn="r" rtl="1">
              <a:lnSpc>
                <a:spcPct val="80000"/>
              </a:lnSpc>
            </a:pPr>
            <a:r>
              <a:rPr lang="en-US" sz="2000" dirty="0" smtClean="0">
                <a:solidFill>
                  <a:srgbClr val="0000FF"/>
                </a:solidFill>
                <a:latin typeface="Times New Roman" pitchFamily="18" charset="0"/>
                <a:cs typeface="Times New Roman" pitchFamily="18" charset="0"/>
              </a:rPr>
              <a:t>2- </a:t>
            </a:r>
            <a:r>
              <a:rPr lang="ar-SA" sz="2000" dirty="0" smtClean="0">
                <a:solidFill>
                  <a:srgbClr val="0000FF"/>
                </a:solidFill>
                <a:latin typeface="Times New Roman" pitchFamily="18" charset="0"/>
                <a:cs typeface="Times New Roman" pitchFamily="18" charset="0"/>
              </a:rPr>
              <a:t>قراءة سيرته صلى الله عليه وسلم:</a:t>
            </a:r>
            <a:r>
              <a:rPr lang="ar-SA" sz="2000" dirty="0" smtClean="0">
                <a:latin typeface="Times New Roman" pitchFamily="18" charset="0"/>
                <a:cs typeface="Times New Roman" pitchFamily="18" charset="0"/>
              </a:rPr>
              <a:t> اقرءوا السيرة، وعلموها أبناءكم.</a:t>
            </a:r>
          </a:p>
          <a:p>
            <a:pPr algn="r" rtl="1">
              <a:lnSpc>
                <a:spcPct val="80000"/>
              </a:lnSpc>
            </a:pPr>
            <a:r>
              <a:rPr lang="ar-SA" sz="2000" dirty="0" smtClean="0">
                <a:latin typeface="Times New Roman" pitchFamily="18" charset="0"/>
                <a:cs typeface="Times New Roman" pitchFamily="18" charset="0"/>
              </a:rPr>
              <a:t> قال السلف</a:t>
            </a:r>
            <a:r>
              <a:rPr lang="ar-EG" sz="2000" dirty="0" smtClean="0">
                <a:latin typeface="Times New Roman" pitchFamily="18" charset="0"/>
                <a:cs typeface="Times New Roman" pitchFamily="18" charset="0"/>
              </a:rPr>
              <a:t>: "</a:t>
            </a:r>
            <a:r>
              <a:rPr lang="ar-SA" sz="2000" dirty="0" smtClean="0">
                <a:solidFill>
                  <a:srgbClr val="996633"/>
                </a:solidFill>
                <a:latin typeface="Times New Roman" pitchFamily="18" charset="0"/>
                <a:cs typeface="Times New Roman" pitchFamily="18" charset="0"/>
              </a:rPr>
              <a:t>كانوا يعلموننا مغازي رسول الله صلى الله عليه وسلم كما يعلموننا الآية من القرآن</a:t>
            </a:r>
            <a:r>
              <a:rPr lang="fr-FR" sz="2000" dirty="0" smtClean="0">
                <a:solidFill>
                  <a:srgbClr val="996633"/>
                </a:solidFill>
                <a:latin typeface="Times New Roman" pitchFamily="18" charset="0"/>
                <a:cs typeface="Times New Roman" pitchFamily="18" charset="0"/>
              </a:rPr>
              <a:t>".</a:t>
            </a:r>
          </a:p>
          <a:p>
            <a:pPr algn="r" rtl="1">
              <a:lnSpc>
                <a:spcPct val="80000"/>
              </a:lnSpc>
            </a:pPr>
            <a:endParaRPr lang="fr-FR" sz="2000" dirty="0" smtClean="0">
              <a:latin typeface="Times New Roman" pitchFamily="18" charset="0"/>
              <a:cs typeface="Times New Roman" pitchFamily="18" charset="0"/>
            </a:endParaRPr>
          </a:p>
          <a:p>
            <a:pPr algn="r" rtl="1">
              <a:lnSpc>
                <a:spcPct val="80000"/>
              </a:lnSpc>
            </a:pPr>
            <a:r>
              <a:rPr lang="en-US" sz="2000" dirty="0" smtClean="0">
                <a:solidFill>
                  <a:srgbClr val="0000FF"/>
                </a:solidFill>
                <a:latin typeface="Times New Roman" pitchFamily="18" charset="0"/>
                <a:cs typeface="Times New Roman" pitchFamily="18" charset="0"/>
              </a:rPr>
              <a:t>3- </a:t>
            </a:r>
            <a:r>
              <a:rPr lang="ar-SA" sz="2000" dirty="0" smtClean="0">
                <a:solidFill>
                  <a:srgbClr val="0000FF"/>
                </a:solidFill>
                <a:latin typeface="Times New Roman" pitchFamily="18" charset="0"/>
                <a:cs typeface="Times New Roman" pitchFamily="18" charset="0"/>
              </a:rPr>
              <a:t>تذكر الأجر العاجل في الدنيا والآجل في الآخرة بمحبة النبي صلى الله عليه وسلم</a:t>
            </a:r>
            <a:r>
              <a:rPr lang="fr-FR" sz="2000" dirty="0" smtClean="0">
                <a:solidFill>
                  <a:srgbClr val="0000FF"/>
                </a:solidFill>
                <a:latin typeface="Times New Roman" pitchFamily="18" charset="0"/>
                <a:cs typeface="Times New Roman" pitchFamily="18" charset="0"/>
              </a:rPr>
              <a:t>.</a:t>
            </a:r>
          </a:p>
          <a:p>
            <a:pPr algn="r" rtl="1">
              <a:lnSpc>
                <a:spcPct val="80000"/>
              </a:lnSpc>
            </a:pPr>
            <a:endParaRPr lang="fr-FR" sz="2000" dirty="0" smtClean="0">
              <a:solidFill>
                <a:srgbClr val="0000FF"/>
              </a:solidFill>
              <a:latin typeface="Times New Roman" pitchFamily="18" charset="0"/>
              <a:cs typeface="Times New Roman" pitchFamily="18" charset="0"/>
            </a:endParaRPr>
          </a:p>
          <a:p>
            <a:pPr algn="r" rtl="1">
              <a:lnSpc>
                <a:spcPct val="80000"/>
              </a:lnSpc>
            </a:pPr>
            <a:r>
              <a:rPr lang="en-US" sz="2000" dirty="0" smtClean="0">
                <a:solidFill>
                  <a:srgbClr val="0000FF"/>
                </a:solidFill>
                <a:latin typeface="Times New Roman" pitchFamily="18" charset="0"/>
                <a:cs typeface="Times New Roman" pitchFamily="18" charset="0"/>
              </a:rPr>
              <a:t>4- </a:t>
            </a:r>
            <a:r>
              <a:rPr lang="ar-SA" sz="2000" dirty="0" smtClean="0">
                <a:solidFill>
                  <a:srgbClr val="0000FF"/>
                </a:solidFill>
                <a:latin typeface="Times New Roman" pitchFamily="18" charset="0"/>
                <a:cs typeface="Times New Roman" pitchFamily="18" charset="0"/>
              </a:rPr>
              <a:t>تولّي الصحابة رضوان الله عليهم، والإكثار من ذكر سيرتهم</a:t>
            </a:r>
            <a:r>
              <a:rPr lang="fr-FR" sz="2000" dirty="0" smtClean="0">
                <a:solidFill>
                  <a:srgbClr val="0000FF"/>
                </a:solidFill>
                <a:latin typeface="Times New Roman" pitchFamily="18" charset="0"/>
                <a:cs typeface="Times New Roman" pitchFamily="18" charset="0"/>
              </a:rPr>
              <a:t>.</a:t>
            </a:r>
          </a:p>
          <a:p>
            <a:pPr algn="r" rtl="1">
              <a:lnSpc>
                <a:spcPct val="80000"/>
              </a:lnSpc>
            </a:pPr>
            <a:endParaRPr lang="fr-FR" sz="2000" dirty="0" smtClean="0">
              <a:solidFill>
                <a:srgbClr val="0000FF"/>
              </a:solidFill>
              <a:latin typeface="Times New Roman" pitchFamily="18" charset="0"/>
              <a:cs typeface="Times New Roman" pitchFamily="18" charset="0"/>
            </a:endParaRPr>
          </a:p>
          <a:p>
            <a:pPr algn="r" rtl="1">
              <a:lnSpc>
                <a:spcPct val="80000"/>
              </a:lnSpc>
            </a:pPr>
            <a:r>
              <a:rPr lang="en-US" sz="2000" dirty="0" smtClean="0">
                <a:solidFill>
                  <a:srgbClr val="0000FF"/>
                </a:solidFill>
                <a:latin typeface="Times New Roman" pitchFamily="18" charset="0"/>
                <a:cs typeface="Times New Roman" pitchFamily="18" charset="0"/>
              </a:rPr>
              <a:t>5- </a:t>
            </a:r>
            <a:r>
              <a:rPr lang="ar-SA" sz="2000" dirty="0" smtClean="0">
                <a:solidFill>
                  <a:srgbClr val="0000FF"/>
                </a:solidFill>
                <a:latin typeface="Times New Roman" pitchFamily="18" charset="0"/>
                <a:cs typeface="Times New Roman" pitchFamily="18" charset="0"/>
              </a:rPr>
              <a:t>تعظيم السنة النبوية:</a:t>
            </a:r>
            <a:r>
              <a:rPr lang="ar-SA" sz="2000" dirty="0" smtClean="0">
                <a:latin typeface="Times New Roman" pitchFamily="18" charset="0"/>
                <a:cs typeface="Times New Roman" pitchFamily="18" charset="0"/>
              </a:rPr>
              <a:t> حتى إذا قيل قال رسول الله صلى الله عليه وسلم يكون منك ما كان من الصحابة.. يقول الراوي كانوا إذا قيل: قال النبي صلى الله عليه وسلم: اشرأبت الأعناق، وشخصت الأبصار، وأصغت الأسماع.. لا انصراف ولا التفات ولا تحرك، بل احترام وإجلال لرسول الله صلى الله عليه وسلم</a:t>
            </a:r>
            <a:r>
              <a:rPr lang="fr-FR" sz="2000" dirty="0" smtClean="0">
                <a:latin typeface="Times New Roman" pitchFamily="18" charset="0"/>
                <a:cs typeface="Times New Roman" pitchFamily="18" charset="0"/>
              </a:rPr>
              <a:t>.</a:t>
            </a:r>
          </a:p>
          <a:p>
            <a:pPr algn="r" rtl="1">
              <a:lnSpc>
                <a:spcPct val="80000"/>
              </a:lnSpc>
            </a:pPr>
            <a:endParaRPr lang="fr-FR" sz="2000" dirty="0" smtClean="0">
              <a:latin typeface="Times New Roman" pitchFamily="18" charset="0"/>
              <a:cs typeface="Times New Roman" pitchFamily="18" charset="0"/>
            </a:endParaRPr>
          </a:p>
          <a:p>
            <a:pPr algn="r" rtl="1">
              <a:lnSpc>
                <a:spcPct val="80000"/>
              </a:lnSpc>
            </a:pPr>
            <a:r>
              <a:rPr lang="en-US" sz="2000" dirty="0" smtClean="0">
                <a:solidFill>
                  <a:srgbClr val="0000FF"/>
                </a:solidFill>
                <a:latin typeface="Times New Roman" pitchFamily="18" charset="0"/>
                <a:cs typeface="Times New Roman" pitchFamily="18" charset="0"/>
              </a:rPr>
              <a:t>6- </a:t>
            </a:r>
            <a:r>
              <a:rPr lang="ar-SA" sz="2000" dirty="0" smtClean="0">
                <a:solidFill>
                  <a:srgbClr val="0000FF"/>
                </a:solidFill>
                <a:latin typeface="Times New Roman" pitchFamily="18" charset="0"/>
                <a:cs typeface="Times New Roman" pitchFamily="18" charset="0"/>
              </a:rPr>
              <a:t>إجلال المحبين للسنة والعاملين بها:</a:t>
            </a:r>
            <a:r>
              <a:rPr lang="ar-SA" sz="2000" dirty="0" smtClean="0">
                <a:latin typeface="Times New Roman" pitchFamily="18" charset="0"/>
                <a:cs typeface="Times New Roman" pitchFamily="18" charset="0"/>
              </a:rPr>
              <a:t> كل محدّثٍ، وكل عاملٍ بسنة، وكل ملتزمٍ للسنة نحبه؛ لأنه يذكرنا برسول الله صلى الله عليه وسلم</a:t>
            </a:r>
            <a:r>
              <a:rPr lang="fr-FR" sz="2000" dirty="0" smtClean="0">
                <a:latin typeface="Times New Roman" pitchFamily="18" charset="0"/>
                <a:cs typeface="Times New Roman" pitchFamily="18" charset="0"/>
              </a:rPr>
              <a:t>.</a:t>
            </a:r>
          </a:p>
          <a:p>
            <a:pPr algn="r" rtl="1">
              <a:lnSpc>
                <a:spcPct val="80000"/>
              </a:lnSpc>
            </a:pPr>
            <a:endParaRPr lang="fr-FR" sz="2000" dirty="0" smtClean="0">
              <a:latin typeface="Times New Roman" pitchFamily="18" charset="0"/>
              <a:cs typeface="Times New Roman" pitchFamily="18" charset="0"/>
            </a:endParaRPr>
          </a:p>
          <a:p>
            <a:pPr algn="r" rtl="1">
              <a:lnSpc>
                <a:spcPct val="80000"/>
              </a:lnSpc>
            </a:pPr>
            <a:r>
              <a:rPr lang="en-US" sz="2000" dirty="0" smtClean="0">
                <a:solidFill>
                  <a:srgbClr val="0000FF"/>
                </a:solidFill>
                <a:latin typeface="Times New Roman" pitchFamily="18" charset="0"/>
                <a:cs typeface="Times New Roman" pitchFamily="18" charset="0"/>
              </a:rPr>
              <a:t>7- </a:t>
            </a:r>
            <a:r>
              <a:rPr lang="ar-SA" sz="2000" dirty="0" smtClean="0">
                <a:solidFill>
                  <a:srgbClr val="0000FF"/>
                </a:solidFill>
                <a:latin typeface="Times New Roman" pitchFamily="18" charset="0"/>
                <a:cs typeface="Times New Roman" pitchFamily="18" charset="0"/>
              </a:rPr>
              <a:t>الذبّ عن السنة والدفاع عنها</a:t>
            </a:r>
            <a:r>
              <a:rPr lang="fr-FR" sz="2000" dirty="0" smtClean="0">
                <a:solidFill>
                  <a:srgbClr val="0000FF"/>
                </a:solidFill>
                <a:latin typeface="Times New Roman" pitchFamily="18" charset="0"/>
                <a:cs typeface="Times New Roman" pitchFamily="18" charset="0"/>
              </a:rPr>
              <a:t>.</a:t>
            </a:r>
            <a:endParaRPr lang="en-US" sz="2000" dirty="0" smtClean="0">
              <a:solidFill>
                <a:srgbClr val="0000FF"/>
              </a:solidFill>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9BD0D5A5-17E2-4DE6-8ED0-8F52D7FCF4E6}" type="slidenum">
              <a:rPr lang="en-US"/>
              <a:pPr>
                <a:defRPr/>
              </a:pPr>
              <a:t>19</a:t>
            </a:fld>
            <a:endParaRPr lang="en-US"/>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447800"/>
            <a:ext cx="8229600" cy="2209800"/>
          </a:xfrm>
        </p:spPr>
        <p:txBody>
          <a:bodyPr>
            <a:normAutofit fontScale="90000"/>
          </a:bodyPr>
          <a:lstStyle/>
          <a:p>
            <a:r>
              <a:rPr lang="ar-MA" b="1" dirty="0"/>
              <a:t>قُلْ يَا أَيُّهَا النَّاسُ إِنِّي رَسُولُ اللَّهِ إِلَيْكُمْ جَمِيعًا الَّذِي لَهُ مُلْكُ السَّمَاوَاتِ وَالْأَرْضِ ۖ لَا </a:t>
            </a:r>
            <a:r>
              <a:rPr lang="ar-MA" b="1" dirty="0" err="1"/>
              <a:t>إِلَٰهَ</a:t>
            </a:r>
            <a:r>
              <a:rPr lang="ar-MA" b="1" dirty="0"/>
              <a:t> إِلَّا هُوَ يُحْيِي وَيُمِيتُ ۖ فَآمِنُوا بِاللَّهِ وَرَسُولِهِ النَّبِيِّ الْأُمِّيِّ الَّذِي يُؤْمِنُ بِاللَّهِ وَكَلِمَاتِهِ وَاتَّبِعُوهُ لَعَلَّكُمْ تَهْتَدُونَ (158)</a:t>
            </a:r>
            <a:endParaRPr lang="fr-FR" dirty="0"/>
          </a:p>
        </p:txBody>
      </p:sp>
      <p:sp>
        <p:nvSpPr>
          <p:cNvPr id="3" name="Espace réservé du contenu 2"/>
          <p:cNvSpPr>
            <a:spLocks noGrp="1"/>
          </p:cNvSpPr>
          <p:nvPr>
            <p:ph idx="1"/>
          </p:nvPr>
        </p:nvSpPr>
        <p:spPr>
          <a:xfrm>
            <a:off x="457200" y="4419600"/>
            <a:ext cx="8229600" cy="1706563"/>
          </a:xfrm>
        </p:spPr>
        <p:txBody>
          <a:bodyPr>
            <a:normAutofit/>
          </a:bodyPr>
          <a:lstStyle/>
          <a:p>
            <a:pPr marL="0" indent="0" algn="ctr">
              <a:buNone/>
            </a:pPr>
            <a:r>
              <a:rPr lang="ar-MA" b="1" dirty="0" smtClean="0"/>
              <a:t>فَالَّذِينَ </a:t>
            </a:r>
            <a:r>
              <a:rPr lang="ar-MA" b="1" dirty="0"/>
              <a:t>آمَنُوا بِهِ وَعَزَّرُوهُ وَنَصَرُوهُ وَاتَّبَعُوا النُّورَ الَّذِي أُنزِلَ </a:t>
            </a:r>
            <a:r>
              <a:rPr lang="ar-MA" b="1" dirty="0" smtClean="0"/>
              <a:t>مَعَهُ </a:t>
            </a:r>
            <a:r>
              <a:rPr lang="ar-MA" b="1" dirty="0"/>
              <a:t>ۙ </a:t>
            </a:r>
            <a:r>
              <a:rPr lang="ar-MA" b="1" dirty="0" err="1"/>
              <a:t>أُولَٰئِكَ</a:t>
            </a:r>
            <a:r>
              <a:rPr lang="ar-MA" b="1" dirty="0"/>
              <a:t> هُمُ </a:t>
            </a:r>
            <a:r>
              <a:rPr lang="ar-MA" b="1" dirty="0" smtClean="0"/>
              <a:t>الْمُفْلِحُونَ</a:t>
            </a:r>
            <a:r>
              <a:rPr lang="ar-MA" b="1" dirty="0" smtClean="0"/>
              <a:t> (157) </a:t>
            </a:r>
            <a:r>
              <a:rPr lang="ar-MA" b="1" dirty="0"/>
              <a:t> </a:t>
            </a:r>
            <a:endParaRPr lang="fr-FR" dirty="0"/>
          </a:p>
        </p:txBody>
      </p:sp>
      <p:sp>
        <p:nvSpPr>
          <p:cNvPr id="4" name="Espace réservé du pied de page 3"/>
          <p:cNvSpPr>
            <a:spLocks noGrp="1"/>
          </p:cNvSpPr>
          <p:nvPr>
            <p:ph type="ftr" sz="quarter" idx="11"/>
          </p:nvPr>
        </p:nvSpPr>
        <p:spPr/>
        <p:txBody>
          <a:bodyPr/>
          <a:lstStyle/>
          <a:p>
            <a:r>
              <a:rPr lang="en-US" smtClean="0"/>
              <a:t>www.fatemaelshikh.info</a:t>
            </a:r>
            <a:endParaRPr lang="en-US"/>
          </a:p>
        </p:txBody>
      </p:sp>
      <p:sp>
        <p:nvSpPr>
          <p:cNvPr id="5" name="Espace réservé du numéro de diapositive 4"/>
          <p:cNvSpPr>
            <a:spLocks noGrp="1"/>
          </p:cNvSpPr>
          <p:nvPr>
            <p:ph type="sldNum" sz="quarter" idx="12"/>
          </p:nvPr>
        </p:nvSpPr>
        <p:spPr/>
        <p:txBody>
          <a:bodyPr/>
          <a:lstStyle/>
          <a:p>
            <a:pPr>
              <a:defRPr/>
            </a:pPr>
            <a:fld id="{B4875C54-F5A3-4D08-BA96-9CD880412A8B}" type="slidenum">
              <a:rPr lang="en-US" smtClean="0"/>
              <a:pPr>
                <a:defRPr/>
              </a:pPr>
              <a:t>2</a:t>
            </a:fld>
            <a:endParaRPr lang="en-US"/>
          </a:p>
        </p:txBody>
      </p:sp>
    </p:spTree>
    <p:extLst>
      <p:ext uri="{BB962C8B-B14F-4D97-AF65-F5344CB8AC3E}">
        <p14:creationId xmlns:p14="http://schemas.microsoft.com/office/powerpoint/2010/main" val="1186800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xfrm>
            <a:off x="457200" y="274638"/>
            <a:ext cx="8229600" cy="411162"/>
          </a:xfrm>
          <a:noFill/>
        </p:spPr>
        <p:txBody>
          <a:bodyPr wrap="square" lIns="91440" tIns="45720" rIns="91440" bIns="45720" numCol="1" anchorCtr="0" compatLnSpc="1">
            <a:prstTxWarp prst="textNoShape">
              <a:avLst/>
            </a:prstTxWarp>
            <a:normAutofit fontScale="90000"/>
          </a:bodyPr>
          <a:lstStyle/>
          <a:p>
            <a:pPr algn="ctr" rtl="1"/>
            <a:r>
              <a:rPr lang="ar-KW" sz="3700" b="0" smtClean="0">
                <a:solidFill>
                  <a:srgbClr val="FF0066"/>
                </a:solidFill>
                <a:effectLst/>
                <a:latin typeface="Times New Roman" pitchFamily="18" charset="0"/>
                <a:cs typeface="Times New Roman" pitchFamily="18" charset="0"/>
              </a:rPr>
              <a:t>مظاهر الجفاء مع النبي صلى الله عليه وسلم</a:t>
            </a:r>
            <a:endParaRPr lang="en-US" sz="3700" b="0" smtClean="0">
              <a:solidFill>
                <a:srgbClr val="FF0066"/>
              </a:solidFill>
              <a:effectLst/>
              <a:latin typeface="Times New Roman" pitchFamily="18" charset="0"/>
              <a:cs typeface="Times New Roman" pitchFamily="18" charset="0"/>
            </a:endParaRPr>
          </a:p>
        </p:txBody>
      </p:sp>
      <p:sp>
        <p:nvSpPr>
          <p:cNvPr id="81923" name="Rectangle 3"/>
          <p:cNvSpPr>
            <a:spLocks noGrp="1"/>
          </p:cNvSpPr>
          <p:nvPr>
            <p:ph idx="1"/>
          </p:nvPr>
        </p:nvSpPr>
        <p:spPr>
          <a:xfrm>
            <a:off x="457200" y="1066800"/>
            <a:ext cx="8229600" cy="5181600"/>
          </a:xfrm>
        </p:spPr>
        <p:txBody>
          <a:bodyPr>
            <a:normAutofit fontScale="92500"/>
          </a:bodyPr>
          <a:lstStyle/>
          <a:p>
            <a:pPr algn="r" rtl="1">
              <a:lnSpc>
                <a:spcPct val="90000"/>
              </a:lnSpc>
            </a:pPr>
            <a:r>
              <a:rPr lang="ar-SA" smtClean="0">
                <a:solidFill>
                  <a:srgbClr val="FF0066"/>
                </a:solidFill>
              </a:rPr>
              <a:t>وأما الجفاء:</a:t>
            </a:r>
            <a:r>
              <a:rPr lang="ar-SA" smtClean="0"/>
              <a:t> فكذلك إن كنا ننكر الغلو ونحذر منه فكذلك الجفاء، ومن صور الجفاء:-</a:t>
            </a:r>
            <a:endParaRPr lang="ar-SA" sz="3200" smtClean="0">
              <a:latin typeface="Times New Roman" pitchFamily="18" charset="0"/>
              <a:cs typeface="Times New Roman" pitchFamily="18" charset="0"/>
            </a:endParaRPr>
          </a:p>
          <a:p>
            <a:pPr algn="r" rtl="1">
              <a:lnSpc>
                <a:spcPct val="90000"/>
              </a:lnSpc>
            </a:pPr>
            <a:r>
              <a:rPr lang="ar-SA" sz="3200" smtClean="0">
                <a:latin typeface="Times New Roman" pitchFamily="18" charset="0"/>
                <a:cs typeface="Times New Roman" pitchFamily="18" charset="0"/>
              </a:rPr>
              <a:t>1</a:t>
            </a:r>
            <a:r>
              <a:rPr lang="ar-KW" sz="3200" smtClean="0">
                <a:latin typeface="Times New Roman" pitchFamily="18" charset="0"/>
              </a:rPr>
              <a:t>- </a:t>
            </a:r>
            <a:r>
              <a:rPr lang="ar-KW" sz="3200" smtClean="0">
                <a:solidFill>
                  <a:srgbClr val="FF0000"/>
                </a:solidFill>
                <a:latin typeface="Times New Roman" pitchFamily="18" charset="0"/>
                <a:cs typeface="Times New Roman" pitchFamily="18" charset="0"/>
              </a:rPr>
              <a:t>البعد عن السنة باطناً وظاهراً: </a:t>
            </a:r>
            <a:r>
              <a:rPr lang="ar-KW" sz="3200" smtClean="0">
                <a:latin typeface="Times New Roman" pitchFamily="18" charset="0"/>
                <a:cs typeface="Times New Roman" pitchFamily="18" charset="0"/>
              </a:rPr>
              <a:t>وذلك بتحول العبادات إلى عادات ونسيان احتساب الأجر من الله أو ترك متابعة الرسول صلى الله عليه وسلم وتعظيمه والمحبة القلبية الخالصة له ونسيان السنن وعدم تعلمها أو البحث عنها وعدم توقير السنة والاستخفاف بها باطناً. قال رسول الله صلى الله عليه وسلم: « </a:t>
            </a:r>
            <a:r>
              <a:rPr lang="ar-KW" sz="3200" smtClean="0">
                <a:solidFill>
                  <a:srgbClr val="0000FF"/>
                </a:solidFill>
                <a:latin typeface="Times New Roman" pitchFamily="18" charset="0"/>
                <a:cs typeface="Times New Roman" pitchFamily="18" charset="0"/>
              </a:rPr>
              <a:t>فمن رغب عن سنتي فليس مني</a:t>
            </a:r>
            <a:r>
              <a:rPr lang="ar-KW" sz="3200" smtClean="0">
                <a:latin typeface="Times New Roman" pitchFamily="18" charset="0"/>
                <a:cs typeface="Times New Roman" pitchFamily="18" charset="0"/>
              </a:rPr>
              <a:t>» متفق عليه</a:t>
            </a:r>
            <a:r>
              <a:rPr lang="ar-KW" smtClean="0">
                <a:latin typeface="Times New Roman" pitchFamily="18" charset="0"/>
                <a:cs typeface="Times New Roman" pitchFamily="18" charset="0"/>
              </a:rPr>
              <a:t>.</a:t>
            </a:r>
            <a:endParaRPr lang="ar-EG" smtClean="0">
              <a:latin typeface="Times New Roman" pitchFamily="18" charset="0"/>
              <a:cs typeface="Times New Roman" pitchFamily="18" charset="0"/>
            </a:endParaRPr>
          </a:p>
          <a:p>
            <a:pPr algn="r" rtl="1">
              <a:lnSpc>
                <a:spcPct val="90000"/>
              </a:lnSpc>
            </a:pPr>
            <a:r>
              <a:rPr lang="ar-EG" smtClean="0">
                <a:latin typeface="Times New Roman" pitchFamily="18" charset="0"/>
                <a:cs typeface="Times New Roman" pitchFamily="18" charset="0"/>
              </a:rPr>
              <a:t>2</a:t>
            </a:r>
            <a:r>
              <a:rPr lang="ar-KW" smtClean="0">
                <a:latin typeface="Times New Roman" pitchFamily="18" charset="0"/>
              </a:rPr>
              <a:t>- </a:t>
            </a:r>
            <a:r>
              <a:rPr lang="ar-KW" smtClean="0">
                <a:solidFill>
                  <a:srgbClr val="FF0000"/>
                </a:solidFill>
                <a:latin typeface="Times New Roman" pitchFamily="18" charset="0"/>
                <a:cs typeface="Times New Roman" pitchFamily="18" charset="0"/>
              </a:rPr>
              <a:t>العدول عن سيرته صلى الله عليه وسلم وسنته</a:t>
            </a:r>
            <a:r>
              <a:rPr lang="ar-KW" smtClean="0">
                <a:latin typeface="Times New Roman" pitchFamily="18" charset="0"/>
                <a:cs typeface="Times New Roman" pitchFamily="18" charset="0"/>
              </a:rPr>
              <a:t>: وفي عصر الإعلام يتجلى الجفاء في العدول عن سيرته صلى الله عليه وسلم وسنته وواقعه وأعماله إلى رموز آخرين من عظماء الشرق والغرب كما يسمون سواء كانوا في القيادة والسياسة أو في الفكر والفلسفة أو في الأدب والأخلاق</a:t>
            </a:r>
            <a:r>
              <a:rPr lang="ar-EG" smtClean="0">
                <a:latin typeface="Times New Roman" pitchFamily="18" charset="0"/>
                <a:cs typeface="Times New Roman" pitchFamily="18" charset="0"/>
              </a:rPr>
              <a:t>.</a:t>
            </a:r>
          </a:p>
          <a:p>
            <a:pPr algn="r" rtl="1">
              <a:lnSpc>
                <a:spcPct val="90000"/>
              </a:lnSpc>
            </a:pPr>
            <a:endParaRPr lang="en-US"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92AA6999-8CCF-494A-A63B-67603EC26BAD}" type="slidenum">
              <a:rPr lang="en-US"/>
              <a:pPr>
                <a:defRPr/>
              </a:pPr>
              <a:t>20</a:t>
            </a:fld>
            <a:endParaRPr lang="en-US"/>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bwMode="auto">
          <a:xfrm>
            <a:off x="457200" y="274638"/>
            <a:ext cx="8229600" cy="411162"/>
          </a:xfrm>
          <a:noFill/>
        </p:spPr>
        <p:txBody>
          <a:bodyPr wrap="square" lIns="91440" tIns="45720" rIns="91440" bIns="45720" numCol="1" anchorCtr="0" compatLnSpc="1">
            <a:prstTxWarp prst="textNoShape">
              <a:avLst/>
            </a:prstTxWarp>
            <a:normAutofit fontScale="90000"/>
          </a:bodyPr>
          <a:lstStyle/>
          <a:p>
            <a:pPr algn="ctr" rtl="1"/>
            <a:r>
              <a:rPr lang="ar-EG" sz="3700" b="0" smtClean="0">
                <a:solidFill>
                  <a:srgbClr val="FF0066"/>
                </a:solidFill>
                <a:effectLst/>
                <a:latin typeface="Times New Roman" pitchFamily="18" charset="0"/>
                <a:cs typeface="Times New Roman" pitchFamily="18" charset="0"/>
              </a:rPr>
              <a:t>تابع :</a:t>
            </a:r>
            <a:r>
              <a:rPr lang="ar-KW" sz="3700" b="0" smtClean="0">
                <a:solidFill>
                  <a:srgbClr val="FF0066"/>
                </a:solidFill>
                <a:effectLst/>
                <a:latin typeface="Times New Roman" pitchFamily="18" charset="0"/>
                <a:cs typeface="Times New Roman" pitchFamily="18" charset="0"/>
              </a:rPr>
              <a:t>مظاهر الجفاء مع النبي صلى الله عليه وسلم</a:t>
            </a:r>
            <a:endParaRPr lang="en-US" sz="3700" b="0" smtClean="0">
              <a:solidFill>
                <a:srgbClr val="FF0066"/>
              </a:solidFill>
              <a:effectLst/>
              <a:latin typeface="Times New Roman" pitchFamily="18" charset="0"/>
              <a:cs typeface="Times New Roman" pitchFamily="18" charset="0"/>
            </a:endParaRPr>
          </a:p>
        </p:txBody>
      </p:sp>
      <p:sp>
        <p:nvSpPr>
          <p:cNvPr id="82947" name="Rectangle 3"/>
          <p:cNvSpPr>
            <a:spLocks noGrp="1"/>
          </p:cNvSpPr>
          <p:nvPr>
            <p:ph idx="1"/>
          </p:nvPr>
        </p:nvSpPr>
        <p:spPr>
          <a:xfrm>
            <a:off x="228600" y="914400"/>
            <a:ext cx="8458200" cy="5791200"/>
          </a:xfrm>
        </p:spPr>
        <p:txBody>
          <a:bodyPr>
            <a:normAutofit fontScale="92500" lnSpcReduction="10000"/>
          </a:bodyPr>
          <a:lstStyle/>
          <a:p>
            <a:pPr algn="r" rtl="1"/>
            <a:r>
              <a:rPr lang="ar-EG" smtClean="0">
                <a:latin typeface="Times New Roman" pitchFamily="18" charset="0"/>
                <a:cs typeface="Times New Roman" pitchFamily="18" charset="0"/>
              </a:rPr>
              <a:t>3</a:t>
            </a:r>
            <a:r>
              <a:rPr lang="ar-KW" smtClean="0">
                <a:latin typeface="Times New Roman" pitchFamily="18" charset="0"/>
              </a:rPr>
              <a:t>- </a:t>
            </a:r>
            <a:r>
              <a:rPr lang="ar-KW" smtClean="0">
                <a:solidFill>
                  <a:srgbClr val="FF0000"/>
                </a:solidFill>
                <a:latin typeface="Times New Roman" pitchFamily="18" charset="0"/>
                <a:cs typeface="Times New Roman" pitchFamily="18" charset="0"/>
              </a:rPr>
              <a:t>رد الأحاديث الصحيحة:</a:t>
            </a:r>
            <a:r>
              <a:rPr lang="ar-KW" smtClean="0">
                <a:latin typeface="Times New Roman" pitchFamily="18" charset="0"/>
                <a:cs typeface="Times New Roman" pitchFamily="18" charset="0"/>
              </a:rPr>
              <a:t> ومما يلاحظ من الجفاء رد بعض الأحاديث الصحيحة الثابتة بأدنى حجة من الحجج كمخالفة العقل أو عدم تمشيها مع الواقع أو عدم إمكان العمل بها أو المكابرة في قبول الأحاديث وتأويل النصوص وحرفها لأجل ذلك أو رد الأحاديث الصحيحة باعتبار أنها آحاد، وأغلب أحكام الشريعة إنما جاءت من طريق الآحاد أو دعوى العمل بالقرآن وحده وترك ما سوى ذلك، وقد قال صلى الله عليه وسلم: «</a:t>
            </a:r>
            <a:r>
              <a:rPr lang="ar-KW" smtClean="0">
                <a:solidFill>
                  <a:srgbClr val="0000FF"/>
                </a:solidFill>
                <a:latin typeface="Times New Roman" pitchFamily="18" charset="0"/>
                <a:cs typeface="Times New Roman" pitchFamily="18" charset="0"/>
              </a:rPr>
              <a:t>لا ألفين أحدكم متكئاً على أريكته يأتيه الأمر من أمري مما أمرت به أو نهيت عنه فيقول: لا ندري ما وجدنا في كتاب الله اتبعناه</a:t>
            </a:r>
            <a:r>
              <a:rPr lang="ar-KW" smtClean="0">
                <a:latin typeface="Times New Roman" pitchFamily="18" charset="0"/>
                <a:cs typeface="Times New Roman" pitchFamily="18" charset="0"/>
              </a:rPr>
              <a:t>» رواه الترمذي</a:t>
            </a:r>
            <a:r>
              <a:rPr lang="ar-SA" smtClean="0">
                <a:latin typeface="Times New Roman" pitchFamily="18" charset="0"/>
                <a:cs typeface="Times New Roman" pitchFamily="18" charset="0"/>
              </a:rPr>
              <a:t> </a:t>
            </a:r>
            <a:r>
              <a:rPr lang="ar-SA" smtClean="0"/>
              <a:t>حديث حسن صحيح</a:t>
            </a:r>
            <a:endParaRPr lang="ar-SA" smtClean="0">
              <a:latin typeface="Times New Roman" pitchFamily="18" charset="0"/>
              <a:cs typeface="Times New Roman" pitchFamily="18" charset="0"/>
            </a:endParaRPr>
          </a:p>
          <a:p>
            <a:pPr algn="r" rtl="1"/>
            <a:r>
              <a:rPr lang="ar-KW" smtClean="0">
                <a:latin typeface="Times New Roman" pitchFamily="18" charset="0"/>
                <a:cs typeface="Times New Roman" pitchFamily="18" charset="0"/>
              </a:rPr>
              <a:t>وإن زعموا ما زعموا من وجوب وحدة المسلمين على القرآن وحده فإن الله تعالى أوجب في القرآن الأخذ عن الرسول صلى الله عليه وسلم كل ما أتى به جملة وتفصيلاً فقال تعالى { </a:t>
            </a:r>
            <a:r>
              <a:rPr lang="ar-KW" smtClean="0">
                <a:solidFill>
                  <a:schemeClr val="accent2"/>
                </a:solidFill>
                <a:latin typeface="Times New Roman" pitchFamily="18" charset="0"/>
                <a:cs typeface="Times New Roman" pitchFamily="18" charset="0"/>
              </a:rPr>
              <a:t>وَمَا آتَاكُمُ الرَّسُولُ فَخُذُوهُ وَمَا نَهَاكُمْ عَنْهُ فَانتَهُوا وَاتَّقُوا اللَّهَ إِنَّ اللَّهَ شَدِيدُ الْعِقَابِ</a:t>
            </a:r>
            <a:r>
              <a:rPr lang="ar-KW" smtClean="0">
                <a:latin typeface="Times New Roman" pitchFamily="18" charset="0"/>
                <a:cs typeface="Times New Roman" pitchFamily="18" charset="0"/>
              </a:rPr>
              <a:t> } الحشر 7 .</a:t>
            </a:r>
            <a:endParaRPr lang="en-US"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0040EFD4-CB2A-4FCF-B88E-CC52656DC82A}" type="slidenum">
              <a:rPr lang="en-US"/>
              <a:pPr>
                <a:defRPr/>
              </a:pPr>
              <a:t>21</a:t>
            </a:fld>
            <a:endParaRPr lang="en-US"/>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457200" y="274638"/>
            <a:ext cx="8229600" cy="334962"/>
          </a:xfrm>
          <a:noFill/>
        </p:spPr>
        <p:txBody>
          <a:bodyPr wrap="square" lIns="91440" tIns="45720" rIns="91440" bIns="45720" numCol="1" anchorCtr="0" compatLnSpc="1">
            <a:prstTxWarp prst="textNoShape">
              <a:avLst/>
            </a:prstTxWarp>
            <a:normAutofit fontScale="90000"/>
          </a:bodyPr>
          <a:lstStyle/>
          <a:p>
            <a:pPr algn="ctr"/>
            <a:r>
              <a:rPr lang="ar-EG" sz="3700" b="0" smtClean="0">
                <a:solidFill>
                  <a:srgbClr val="FF0066"/>
                </a:solidFill>
                <a:effectLst/>
                <a:latin typeface="Times New Roman" pitchFamily="18" charset="0"/>
                <a:cs typeface="Times New Roman" pitchFamily="18" charset="0"/>
              </a:rPr>
              <a:t>تابع :</a:t>
            </a:r>
            <a:r>
              <a:rPr lang="ar-KW" sz="3700" b="0" smtClean="0">
                <a:solidFill>
                  <a:srgbClr val="FF0066"/>
                </a:solidFill>
                <a:effectLst/>
                <a:latin typeface="Times New Roman" pitchFamily="18" charset="0"/>
                <a:cs typeface="Times New Roman" pitchFamily="18" charset="0"/>
              </a:rPr>
              <a:t>مظاهر الجفاء مع النبي صلى الله عليه وسلم</a:t>
            </a:r>
            <a:endParaRPr lang="en-US" sz="3700" b="0" smtClean="0">
              <a:solidFill>
                <a:srgbClr val="FF0066"/>
              </a:solidFill>
              <a:effectLst/>
              <a:latin typeface="Times New Roman" pitchFamily="18" charset="0"/>
              <a:cs typeface="Times New Roman" pitchFamily="18" charset="0"/>
            </a:endParaRPr>
          </a:p>
        </p:txBody>
      </p:sp>
      <p:sp>
        <p:nvSpPr>
          <p:cNvPr id="83971" name="Rectangle 3"/>
          <p:cNvSpPr>
            <a:spLocks noGrp="1"/>
          </p:cNvSpPr>
          <p:nvPr>
            <p:ph idx="1"/>
          </p:nvPr>
        </p:nvSpPr>
        <p:spPr>
          <a:xfrm>
            <a:off x="457200" y="990600"/>
            <a:ext cx="8229600" cy="5486400"/>
          </a:xfrm>
        </p:spPr>
        <p:txBody>
          <a:bodyPr/>
          <a:lstStyle/>
          <a:p>
            <a:pPr algn="r" rtl="1"/>
            <a:r>
              <a:rPr lang="ar-KW" sz="3200" smtClean="0">
                <a:latin typeface="Times New Roman" pitchFamily="18" charset="0"/>
              </a:rPr>
              <a:t>4- </a:t>
            </a:r>
            <a:r>
              <a:rPr lang="ar-KW" sz="3200" smtClean="0">
                <a:solidFill>
                  <a:srgbClr val="FF0000"/>
                </a:solidFill>
                <a:latin typeface="Times New Roman" pitchFamily="18" charset="0"/>
                <a:cs typeface="Times New Roman" pitchFamily="18" charset="0"/>
              </a:rPr>
              <a:t>نزع هيبة الكلام حين الحديث عن النبي صلى الله عليه وسلم</a:t>
            </a:r>
            <a:r>
              <a:rPr lang="ar-KW" sz="3200" smtClean="0">
                <a:latin typeface="Times New Roman" pitchFamily="18" charset="0"/>
                <a:cs typeface="Times New Roman" pitchFamily="18" charset="0"/>
              </a:rPr>
              <a:t>: وفي مجالسنا يلاحظ المتأمل منا جفاءً روحانياً يتضح في نزع هيبة الكلام حين الحديث عن النبي صلى الله عليه وسلم وكأنها حديث عابر أو سيرة شاعر أو قصة سائر فلا أدب في الكلام ولا توقير للحديث ولا استشعار لهيبة الجلال النبوي ولا ذوق للأدب النوراني القدسي، فلا مبالاة ولا اهتمام ولا توقير ولا احترام وقد قال تعالى { </a:t>
            </a:r>
            <a:r>
              <a:rPr lang="ar-KW" sz="3200" smtClean="0">
                <a:solidFill>
                  <a:srgbClr val="CC0000"/>
                </a:solidFill>
                <a:latin typeface="Times New Roman" pitchFamily="18" charset="0"/>
                <a:cs typeface="Times New Roman" pitchFamily="18" charset="0"/>
              </a:rPr>
              <a:t>يَا أَيُّهَا الَّذِينَ آمَنُوا لَا تَرْفَعُوا أَصْوَاتَكُمْ فَوْقَ صَوْتِ النَّبِيِّ وَلَا تَجْهَرُوا لَهُ بِالْقَوْلِ كَجَهْرِ بَعْضِكُمْ لِبَعْضٍ أَن تَحْبَطَ أَعْمَالُكُمْ وَأَنتُمْ لَا تَشْعُرُونَ</a:t>
            </a:r>
            <a:r>
              <a:rPr lang="ar-KW" sz="3200" smtClean="0">
                <a:latin typeface="Times New Roman" pitchFamily="18" charset="0"/>
                <a:cs typeface="Times New Roman" pitchFamily="18" charset="0"/>
              </a:rPr>
              <a:t> } الحجرات 2 ، هذا أيها الناس هو الأدب الرباني فأين الأدب الإنساني قبل الأدب الإسلامي؟</a:t>
            </a:r>
            <a:endParaRPr lang="en-US" sz="3200"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B0AFCC1B-2188-4F9C-872D-AED50E19129B}" type="slidenum">
              <a:rPr lang="en-US"/>
              <a:pPr>
                <a:defRPr/>
              </a:pPr>
              <a:t>22</a:t>
            </a:fld>
            <a:endParaRPr lang="en-US"/>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ar-EG" b="0" smtClean="0">
                <a:solidFill>
                  <a:srgbClr val="FF0066"/>
                </a:solidFill>
                <a:effectLst/>
                <a:latin typeface="Times New Roman" pitchFamily="18" charset="0"/>
                <a:cs typeface="Times New Roman" pitchFamily="18" charset="0"/>
              </a:rPr>
              <a:t>تابع :</a:t>
            </a:r>
            <a:r>
              <a:rPr lang="ar-KW" b="0" smtClean="0">
                <a:solidFill>
                  <a:srgbClr val="FF0066"/>
                </a:solidFill>
                <a:effectLst/>
                <a:latin typeface="Times New Roman" pitchFamily="18" charset="0"/>
                <a:cs typeface="Times New Roman" pitchFamily="18" charset="0"/>
              </a:rPr>
              <a:t>مظاهر الجفاء مع النبي صلى الله عليه وسلم</a:t>
            </a:r>
            <a:endParaRPr lang="en-US" b="0" smtClean="0">
              <a:solidFill>
                <a:srgbClr val="FF0066"/>
              </a:solidFill>
              <a:effectLst/>
              <a:latin typeface="Times New Roman" pitchFamily="18" charset="0"/>
              <a:cs typeface="Times New Roman" pitchFamily="18" charset="0"/>
            </a:endParaRPr>
          </a:p>
        </p:txBody>
      </p:sp>
      <p:sp>
        <p:nvSpPr>
          <p:cNvPr id="84995" name="Rectangle 3"/>
          <p:cNvSpPr>
            <a:spLocks noGrp="1"/>
          </p:cNvSpPr>
          <p:nvPr>
            <p:ph idx="1"/>
          </p:nvPr>
        </p:nvSpPr>
        <p:spPr/>
        <p:txBody>
          <a:bodyPr/>
          <a:lstStyle/>
          <a:p>
            <a:pPr algn="r" rtl="1"/>
            <a:r>
              <a:rPr lang="ar-KW" smtClean="0">
                <a:latin typeface="Times New Roman" pitchFamily="18" charset="0"/>
              </a:rPr>
              <a:t>5- </a:t>
            </a:r>
            <a:r>
              <a:rPr lang="ar-KW" smtClean="0">
                <a:solidFill>
                  <a:srgbClr val="FF0000"/>
                </a:solidFill>
                <a:latin typeface="Times New Roman" pitchFamily="18" charset="0"/>
                <a:cs typeface="Times New Roman" pitchFamily="18" charset="0"/>
              </a:rPr>
              <a:t>هجر أهل السنة أو اغتيابهم والاستهزاء بهم</a:t>
            </a:r>
            <a:r>
              <a:rPr lang="ar-KW" smtClean="0">
                <a:latin typeface="Times New Roman" pitchFamily="18" charset="0"/>
                <a:cs typeface="Times New Roman" pitchFamily="18" charset="0"/>
              </a:rPr>
              <a:t>: ويلحق بالجفاء جفاء القلوب والأعمال تجاه من خدموا السنة ويتمثل ذلك في هجر أهل السنة والأثر العاملين بها أو اغتيابهم ولمزهم والاستهزاء بهم واستنقاص أقدارهم وانتقادهم وعيبهم على التزامهم بالسنن ظاهراً وباطناً.</a:t>
            </a:r>
            <a:endParaRPr lang="en-US"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D3300EBA-A044-4AD6-87C2-ED01F9DB3F22}" type="slidenum">
              <a:rPr lang="en-US"/>
              <a:pPr>
                <a:defRPr/>
              </a:pPr>
              <a:t>23</a:t>
            </a:fld>
            <a:endParaRPr lang="en-US"/>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ar-EG" b="0" dirty="0" smtClean="0">
                <a:solidFill>
                  <a:srgbClr val="FF0066"/>
                </a:solidFill>
                <a:effectLst/>
                <a:latin typeface="Times New Roman" pitchFamily="18" charset="0"/>
                <a:cs typeface="Times New Roman" pitchFamily="18" charset="0"/>
              </a:rPr>
              <a:t>تابع :</a:t>
            </a:r>
            <a:r>
              <a:rPr lang="ar-KW" b="0" dirty="0" smtClean="0">
                <a:solidFill>
                  <a:srgbClr val="FF0066"/>
                </a:solidFill>
                <a:effectLst/>
                <a:latin typeface="Times New Roman" pitchFamily="18" charset="0"/>
                <a:cs typeface="Times New Roman" pitchFamily="18" charset="0"/>
              </a:rPr>
              <a:t>مظاهر الجفاء مع النبي صلى الله عليه وسلم</a:t>
            </a:r>
            <a:endParaRPr lang="en-US" b="0" dirty="0" smtClean="0">
              <a:solidFill>
                <a:srgbClr val="FF0066"/>
              </a:solidFill>
              <a:effectLst/>
              <a:latin typeface="Times New Roman" pitchFamily="18" charset="0"/>
              <a:cs typeface="Times New Roman" pitchFamily="18" charset="0"/>
            </a:endParaRPr>
          </a:p>
        </p:txBody>
      </p:sp>
      <p:sp>
        <p:nvSpPr>
          <p:cNvPr id="86019" name="Rectangle 3"/>
          <p:cNvSpPr>
            <a:spLocks noGrp="1"/>
          </p:cNvSpPr>
          <p:nvPr>
            <p:ph idx="1"/>
          </p:nvPr>
        </p:nvSpPr>
        <p:spPr/>
        <p:txBody>
          <a:bodyPr/>
          <a:lstStyle/>
          <a:p>
            <a:pPr algn="r" rtl="1"/>
            <a:r>
              <a:rPr lang="ar-KW" sz="2300" dirty="0" smtClean="0">
                <a:latin typeface="Times New Roman" pitchFamily="18" charset="0"/>
              </a:rPr>
              <a:t>6- </a:t>
            </a:r>
            <a:r>
              <a:rPr lang="ar-KW" sz="2300" dirty="0" smtClean="0">
                <a:solidFill>
                  <a:srgbClr val="FF0000"/>
                </a:solidFill>
                <a:latin typeface="Times New Roman" pitchFamily="18" charset="0"/>
                <a:cs typeface="Times New Roman" pitchFamily="18" charset="0"/>
              </a:rPr>
              <a:t>الابتداع في الدين</a:t>
            </a:r>
            <a:r>
              <a:rPr lang="ar-KW" sz="2300" dirty="0" smtClean="0">
                <a:latin typeface="Times New Roman" pitchFamily="18" charset="0"/>
                <a:cs typeface="Times New Roman" pitchFamily="18" charset="0"/>
              </a:rPr>
              <a:t>: الشرك </a:t>
            </a:r>
            <a:r>
              <a:rPr lang="ar-KW" sz="2300" dirty="0" smtClean="0">
                <a:latin typeface="Times New Roman" pitchFamily="18" charset="0"/>
                <a:cs typeface="Times New Roman" pitchFamily="18" charset="0"/>
              </a:rPr>
              <a:t>الذي بعث النبي صلى الله عليه وسلم لإزالته وهدمه وإقامة صرح التوحيد مكانه في الأرض وفي القلوب فأقام الله دينه ونصر عبده وأعز جنده المؤمنين وأقر الله أعينهم بإزالة </a:t>
            </a:r>
            <a:r>
              <a:rPr lang="ar-KW" sz="2300" dirty="0" err="1" smtClean="0">
                <a:latin typeface="Times New Roman" pitchFamily="18" charset="0"/>
                <a:cs typeface="Times New Roman" pitchFamily="18" charset="0"/>
              </a:rPr>
              <a:t>علائم</a:t>
            </a:r>
            <a:r>
              <a:rPr lang="ar-KW" sz="2300" dirty="0" smtClean="0">
                <a:latin typeface="Times New Roman" pitchFamily="18" charset="0"/>
                <a:cs typeface="Times New Roman" pitchFamily="18" charset="0"/>
              </a:rPr>
              <a:t> الشرك وأوثان الجاهلية حين كان النبي صلى الله عليه وسلم يطعنها ويحطمها بيده وهو يقول { </a:t>
            </a:r>
            <a:r>
              <a:rPr lang="ar-KW" sz="2300" dirty="0" smtClean="0">
                <a:solidFill>
                  <a:srgbClr val="CC0000"/>
                </a:solidFill>
                <a:latin typeface="Times New Roman" pitchFamily="18" charset="0"/>
                <a:cs typeface="Times New Roman" pitchFamily="18" charset="0"/>
              </a:rPr>
              <a:t>وَقُلْ جَاء الْحَقُّ وَزَهَقَ الْبَاطِلُ إِنَّ الْبَاطِلَ كَانَ زَهُوقاً</a:t>
            </a:r>
            <a:r>
              <a:rPr lang="ar-KW" sz="2300" dirty="0" smtClean="0">
                <a:latin typeface="Times New Roman" pitchFamily="18" charset="0"/>
                <a:cs typeface="Times New Roman" pitchFamily="18" charset="0"/>
              </a:rPr>
              <a:t> } الإسراء 81 { </a:t>
            </a:r>
            <a:r>
              <a:rPr lang="ar-KW" sz="2300" dirty="0" smtClean="0">
                <a:solidFill>
                  <a:srgbClr val="CC0000"/>
                </a:solidFill>
                <a:latin typeface="Times New Roman" pitchFamily="18" charset="0"/>
                <a:cs typeface="Times New Roman" pitchFamily="18" charset="0"/>
              </a:rPr>
              <a:t>قُلْ جَاء الْحَقُّ وَمَا يُبْدِئُ الْبَاطِلُ وَمَا يُعِيدُ</a:t>
            </a:r>
            <a:r>
              <a:rPr lang="ar-KW" sz="2300" dirty="0" smtClean="0">
                <a:latin typeface="Times New Roman" pitchFamily="18" charset="0"/>
                <a:cs typeface="Times New Roman" pitchFamily="18" charset="0"/>
              </a:rPr>
              <a:t> } سبأ 49</a:t>
            </a:r>
            <a:endParaRPr lang="en-US" sz="2300" dirty="0"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0D6157D4-67D8-4721-8B9C-B8F3CC41530C}" type="slidenum">
              <a:rPr lang="en-US"/>
              <a:pPr>
                <a:defRPr/>
              </a:pPr>
              <a:t>24</a:t>
            </a:fld>
            <a:endParaRPr lang="en-US"/>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xfrm>
            <a:off x="457200" y="274638"/>
            <a:ext cx="8229600" cy="639762"/>
          </a:xfrm>
          <a:noFill/>
        </p:spPr>
        <p:txBody>
          <a:bodyPr wrap="square" lIns="91440" tIns="45720" rIns="91440" bIns="45720" numCol="1" anchorCtr="0" compatLnSpc="1">
            <a:prstTxWarp prst="textNoShape">
              <a:avLst/>
            </a:prstTxWarp>
            <a:normAutofit fontScale="90000"/>
          </a:bodyPr>
          <a:lstStyle/>
          <a:p>
            <a:r>
              <a:rPr lang="ar-EG" sz="3700" b="0" smtClean="0">
                <a:solidFill>
                  <a:srgbClr val="FF0066"/>
                </a:solidFill>
                <a:effectLst/>
                <a:latin typeface="Times New Roman" pitchFamily="18" charset="0"/>
                <a:cs typeface="Times New Roman" pitchFamily="18" charset="0"/>
              </a:rPr>
              <a:t>تابع :</a:t>
            </a:r>
            <a:r>
              <a:rPr lang="ar-KW" sz="3700" b="0" smtClean="0">
                <a:solidFill>
                  <a:srgbClr val="FF0066"/>
                </a:solidFill>
                <a:effectLst/>
                <a:latin typeface="Times New Roman" pitchFamily="18" charset="0"/>
                <a:cs typeface="Times New Roman" pitchFamily="18" charset="0"/>
              </a:rPr>
              <a:t>مظاهر الجفاء مع النبي صلى الله عليه وسلم</a:t>
            </a:r>
            <a:endParaRPr lang="en-US" sz="3700" b="0" smtClean="0">
              <a:solidFill>
                <a:srgbClr val="FF0066"/>
              </a:solidFill>
              <a:effectLst/>
              <a:latin typeface="Times New Roman" pitchFamily="18" charset="0"/>
              <a:cs typeface="Times New Roman" pitchFamily="18" charset="0"/>
            </a:endParaRPr>
          </a:p>
        </p:txBody>
      </p:sp>
      <p:sp>
        <p:nvSpPr>
          <p:cNvPr id="88067" name="Rectangle 3"/>
          <p:cNvSpPr>
            <a:spLocks noGrp="1"/>
          </p:cNvSpPr>
          <p:nvPr>
            <p:ph idx="1"/>
          </p:nvPr>
        </p:nvSpPr>
        <p:spPr>
          <a:xfrm>
            <a:off x="457200" y="914400"/>
            <a:ext cx="8229600" cy="5715000"/>
          </a:xfrm>
        </p:spPr>
        <p:txBody>
          <a:bodyPr/>
          <a:lstStyle/>
          <a:p>
            <a:pPr algn="r" rtl="1"/>
            <a:r>
              <a:rPr lang="ar-MA" sz="2400" dirty="0" smtClean="0">
                <a:solidFill>
                  <a:srgbClr val="FF0066"/>
                </a:solidFill>
              </a:rPr>
              <a:t>7</a:t>
            </a:r>
            <a:r>
              <a:rPr lang="ar-EG" sz="2400" dirty="0" smtClean="0">
                <a:solidFill>
                  <a:srgbClr val="FF0066"/>
                </a:solidFill>
              </a:rPr>
              <a:t>- </a:t>
            </a:r>
            <a:r>
              <a:rPr lang="ar-EG" sz="2400" dirty="0" smtClean="0">
                <a:solidFill>
                  <a:srgbClr val="FF0066"/>
                </a:solidFill>
              </a:rPr>
              <a:t>عدم معرفة خصائص </a:t>
            </a:r>
            <a:r>
              <a:rPr lang="ar-EG" sz="2400" dirty="0" err="1" smtClean="0">
                <a:solidFill>
                  <a:srgbClr val="FF0066"/>
                </a:solidFill>
              </a:rPr>
              <a:t>النبى</a:t>
            </a:r>
            <a:r>
              <a:rPr lang="ar-EG" sz="2400" dirty="0" smtClean="0">
                <a:solidFill>
                  <a:srgbClr val="FF0066"/>
                </a:solidFill>
              </a:rPr>
              <a:t> صلى الله عليه وسلم </a:t>
            </a:r>
            <a:r>
              <a:rPr lang="ar-EG" sz="2400" dirty="0" err="1" smtClean="0">
                <a:solidFill>
                  <a:srgbClr val="FF0066"/>
                </a:solidFill>
              </a:rPr>
              <a:t>ومعجزاته</a:t>
            </a:r>
            <a:endParaRPr lang="ar-SA" sz="2400" dirty="0" smtClean="0">
              <a:solidFill>
                <a:srgbClr val="FF0066"/>
              </a:solidFill>
            </a:endParaRPr>
          </a:p>
          <a:p>
            <a:pPr algn="r" rtl="1"/>
            <a:r>
              <a:rPr lang="ar-SA" sz="2300" b="1" dirty="0" smtClean="0"/>
              <a:t>ومن الجفاء مع النبي صلى الله عليه وسلم علميًا وتربويًا عدم </a:t>
            </a:r>
            <a:r>
              <a:rPr lang="ar-SA" sz="2300" b="1" dirty="0" smtClean="0">
                <a:solidFill>
                  <a:srgbClr val="FF0066"/>
                </a:solidFill>
              </a:rPr>
              <a:t>معرفة الخصائص والمعجزات</a:t>
            </a:r>
            <a:r>
              <a:rPr lang="ar-SA" sz="2300" b="1" dirty="0" smtClean="0"/>
              <a:t> التي خص الله بها نبيه محمد صلى الله عليه وسلم، وهذا مما ينبغي أن يتفطن له المتعلمون قبل غيرهم، </a:t>
            </a:r>
            <a:r>
              <a:rPr lang="ar-SA" sz="2300" b="1" dirty="0" smtClean="0">
                <a:solidFill>
                  <a:srgbClr val="0000FF"/>
                </a:solidFill>
              </a:rPr>
              <a:t>وينبغي مراعاة الفروق بين الخصائص والشمائل والمعجزات والكرامات،</a:t>
            </a:r>
            <a:r>
              <a:rPr lang="ar-SA" sz="2300" b="1" dirty="0" smtClean="0"/>
              <a:t> </a:t>
            </a:r>
          </a:p>
          <a:p>
            <a:pPr algn="r" rtl="1"/>
            <a:r>
              <a:rPr lang="ar-SA" sz="2300" b="1" dirty="0" smtClean="0"/>
              <a:t>وأن </a:t>
            </a:r>
            <a:r>
              <a:rPr lang="ar-SA" sz="2300" b="1" dirty="0" smtClean="0">
                <a:solidFill>
                  <a:srgbClr val="0000FF"/>
                </a:solidFill>
              </a:rPr>
              <a:t>الكرامات </a:t>
            </a:r>
            <a:r>
              <a:rPr lang="ar-SA" sz="2300" b="1" dirty="0" smtClean="0"/>
              <a:t>هي ما يبارك الله في أصله مثل تكثير الطعام والاستسقاء، أو ما يُحدثه الله عز وجل من الخوارق التي يعجز عنها الإنس والجن؛ فيهيئها الله لعباده من غير قاعدة سابقة، ولا تكون الكرامات إلا لمن استقام ظاهرًا وباطنًا على الطريق المستقيم، وقد تجري لغيرهم لكن ليس على الدوام. </a:t>
            </a:r>
          </a:p>
          <a:p>
            <a:pPr algn="r" rtl="1"/>
            <a:r>
              <a:rPr lang="ar-SA" sz="2300" b="1" dirty="0" smtClean="0"/>
              <a:t>أما </a:t>
            </a:r>
            <a:r>
              <a:rPr lang="ar-SA" sz="2300" b="1" dirty="0" smtClean="0">
                <a:solidFill>
                  <a:srgbClr val="0000FF"/>
                </a:solidFill>
              </a:rPr>
              <a:t>المعجزات </a:t>
            </a:r>
            <a:r>
              <a:rPr lang="ar-SA" sz="2300" b="1" dirty="0" smtClean="0"/>
              <a:t>فلا تكون إلا للأنبياء للاستدلال بها والتحدي، وهي على الدوام على بابها في التعجيز، وليست من جنس الخوارق. </a:t>
            </a:r>
          </a:p>
          <a:p>
            <a:pPr algn="r" rtl="1"/>
            <a:r>
              <a:rPr lang="ar-SA" sz="2300" b="1" dirty="0" smtClean="0"/>
              <a:t>وأما ا</a:t>
            </a:r>
            <a:r>
              <a:rPr lang="ar-SA" sz="2300" b="1" dirty="0" smtClean="0">
                <a:solidFill>
                  <a:srgbClr val="0000FF"/>
                </a:solidFill>
              </a:rPr>
              <a:t>لخصائص</a:t>
            </a:r>
            <a:r>
              <a:rPr lang="ar-SA" sz="2300" b="1" dirty="0" smtClean="0"/>
              <a:t> فهي الأحكام التي خص الله بها نبيه صلى الله عليه وسلم مثل القتال في الحرم المكي. </a:t>
            </a:r>
          </a:p>
          <a:p>
            <a:pPr algn="r" rtl="1"/>
            <a:r>
              <a:rPr lang="ar-SA" sz="2300" b="1" dirty="0" smtClean="0"/>
              <a:t>و</a:t>
            </a:r>
            <a:r>
              <a:rPr lang="ar-SA" sz="2300" b="1" dirty="0" smtClean="0">
                <a:solidFill>
                  <a:srgbClr val="0000FF"/>
                </a:solidFill>
              </a:rPr>
              <a:t>الشمائل</a:t>
            </a:r>
            <a:r>
              <a:rPr lang="ar-SA" sz="2300" b="1" dirty="0" smtClean="0"/>
              <a:t> هي: الأخلاق الكريمة التي كانت محور حياة النبي صلى الله عليه وسلم كالعفو والصفح والرحمة ولين الجانب</a:t>
            </a:r>
            <a:endParaRPr lang="ar-EG" sz="2400" b="1" dirty="0" smtClean="0">
              <a:solidFill>
                <a:srgbClr val="FF0066"/>
              </a:solidFill>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CED31C60-BFD5-408F-BE79-89095735D7FF}" type="slidenum">
              <a:rPr lang="en-US"/>
              <a:pPr>
                <a:defRPr/>
              </a:pPr>
              <a:t>25</a:t>
            </a:fld>
            <a:endParaRPr lang="en-US"/>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ar-EG" b="0" smtClean="0">
                <a:solidFill>
                  <a:srgbClr val="FF0066"/>
                </a:solidFill>
                <a:effectLst/>
                <a:latin typeface="Times New Roman" pitchFamily="18" charset="0"/>
                <a:cs typeface="Times New Roman" pitchFamily="18" charset="0"/>
              </a:rPr>
              <a:t>تابع :</a:t>
            </a:r>
            <a:r>
              <a:rPr lang="ar-KW" b="0" smtClean="0">
                <a:solidFill>
                  <a:srgbClr val="FF0066"/>
                </a:solidFill>
                <a:effectLst/>
                <a:latin typeface="Times New Roman" pitchFamily="18" charset="0"/>
                <a:cs typeface="Times New Roman" pitchFamily="18" charset="0"/>
              </a:rPr>
              <a:t>مظاهر الجفاء مع النبي صلى الله عليه وسلم</a:t>
            </a:r>
            <a:endParaRPr lang="en-US" b="0" smtClean="0">
              <a:solidFill>
                <a:srgbClr val="FF0066"/>
              </a:solidFill>
              <a:effectLst/>
              <a:latin typeface="Times New Roman" pitchFamily="18" charset="0"/>
              <a:cs typeface="Times New Roman" pitchFamily="18" charset="0"/>
            </a:endParaRPr>
          </a:p>
        </p:txBody>
      </p:sp>
      <p:sp>
        <p:nvSpPr>
          <p:cNvPr id="114691" name="Rectangle 3"/>
          <p:cNvSpPr>
            <a:spLocks noGrp="1"/>
          </p:cNvSpPr>
          <p:nvPr>
            <p:ph idx="1"/>
          </p:nvPr>
        </p:nvSpPr>
        <p:spPr/>
        <p:txBody>
          <a:bodyPr/>
          <a:lstStyle/>
          <a:p>
            <a:pPr algn="r" rtl="1"/>
            <a:r>
              <a:rPr lang="ar-EG" sz="2800" smtClean="0">
                <a:solidFill>
                  <a:srgbClr val="FF0066"/>
                </a:solidFill>
              </a:rPr>
              <a:t>9- هجر السنة المكانية</a:t>
            </a:r>
            <a:endParaRPr lang="ar-SA" sz="2800" smtClean="0">
              <a:solidFill>
                <a:srgbClr val="FF0066"/>
              </a:solidFill>
            </a:endParaRPr>
          </a:p>
          <a:p>
            <a:pPr algn="r" rtl="1"/>
            <a:r>
              <a:rPr lang="ar-SA" sz="3200" smtClean="0"/>
              <a:t>ومن صور الجفاء الذي طبقه الكثيرون هجر السنن المكانية، وشواهد هذا الجفاء في حياتنا كثيرة، فترى من الناس من يحج كل عام ويعتمر في السنة أكثر من مرة، ومع ذلك تمر عليه سنوات كثيرة لم يعرِّج فيها على المدينة النبوية إلا أقل من أصابع اليد الواحدة، وإن زارها فلا اهتمام بالسنن والشعائر، وهذا لعله من النسيان والانشغال بغير السنن والبعد عن قراءة السيرة النبوية.</a:t>
            </a:r>
            <a:endParaRPr lang="ar-EG" sz="2800" smtClean="0"/>
          </a:p>
          <a:p>
            <a:pPr algn="r" rtl="1"/>
            <a:endParaRPr lang="en-US" smtClean="0"/>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02092180-58E2-42AD-B4C3-0F55032848B6}" type="slidenum">
              <a:rPr lang="en-US"/>
              <a:pPr>
                <a:defRPr/>
              </a:pPr>
              <a:t>26</a:t>
            </a:fld>
            <a:endParaRPr lang="en-US"/>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ar-EG" b="0" smtClean="0">
                <a:solidFill>
                  <a:srgbClr val="FF0066"/>
                </a:solidFill>
                <a:effectLst/>
                <a:latin typeface="Times New Roman" pitchFamily="18" charset="0"/>
                <a:cs typeface="Times New Roman" pitchFamily="18" charset="0"/>
              </a:rPr>
              <a:t>تابع :</a:t>
            </a:r>
            <a:r>
              <a:rPr lang="ar-KW" b="0" smtClean="0">
                <a:solidFill>
                  <a:srgbClr val="FF0066"/>
                </a:solidFill>
                <a:effectLst/>
                <a:latin typeface="Times New Roman" pitchFamily="18" charset="0"/>
                <a:cs typeface="Times New Roman" pitchFamily="18" charset="0"/>
              </a:rPr>
              <a:t>مظاهر الجفاء مع النبي صلى الله عليه وسلم</a:t>
            </a:r>
            <a:endParaRPr lang="en-US" b="0" smtClean="0">
              <a:solidFill>
                <a:srgbClr val="FF0066"/>
              </a:solidFill>
              <a:effectLst/>
              <a:latin typeface="Times New Roman" pitchFamily="18" charset="0"/>
              <a:cs typeface="Times New Roman" pitchFamily="18" charset="0"/>
            </a:endParaRPr>
          </a:p>
        </p:txBody>
      </p:sp>
      <p:sp>
        <p:nvSpPr>
          <p:cNvPr id="113667" name="Rectangle 3"/>
          <p:cNvSpPr>
            <a:spLocks noGrp="1"/>
          </p:cNvSpPr>
          <p:nvPr>
            <p:ph idx="1"/>
          </p:nvPr>
        </p:nvSpPr>
        <p:spPr/>
        <p:txBody>
          <a:bodyPr/>
          <a:lstStyle/>
          <a:p>
            <a:pPr algn="r" rtl="1"/>
            <a:r>
              <a:rPr lang="ar-KW" sz="2800" smtClean="0">
                <a:solidFill>
                  <a:srgbClr val="FF0066"/>
                </a:solidFill>
                <a:latin typeface="Times New Roman" pitchFamily="18" charset="0"/>
                <a:cs typeface="Times New Roman" pitchFamily="18" charset="0"/>
              </a:rPr>
              <a:t>10- ترك الصلاة عليه صلى الله عليه وسلم</a:t>
            </a:r>
            <a:r>
              <a:rPr lang="ar-KW" sz="2800" smtClean="0">
                <a:latin typeface="Times New Roman" pitchFamily="18" charset="0"/>
                <a:cs typeface="Times New Roman" pitchFamily="18" charset="0"/>
              </a:rPr>
              <a:t> قال النبي صلى الله عليه وسلم: « </a:t>
            </a:r>
            <a:r>
              <a:rPr lang="ar-KW" sz="2800" smtClean="0">
                <a:solidFill>
                  <a:srgbClr val="0000FF"/>
                </a:solidFill>
                <a:latin typeface="Times New Roman" pitchFamily="18" charset="0"/>
                <a:cs typeface="Times New Roman" pitchFamily="18" charset="0"/>
              </a:rPr>
              <a:t>رغم أنف رجل ذكرت عنده فلم يصل علي</a:t>
            </a:r>
            <a:r>
              <a:rPr lang="ar-KW" sz="2800" smtClean="0">
                <a:latin typeface="Times New Roman" pitchFamily="18" charset="0"/>
                <a:cs typeface="Times New Roman" pitchFamily="18" charset="0"/>
              </a:rPr>
              <a:t>» رواه الترمذي</a:t>
            </a:r>
            <a:endParaRPr lang="ar-EG" sz="2800" smtClean="0">
              <a:latin typeface="Times New Roman" pitchFamily="18" charset="0"/>
              <a:cs typeface="Times New Roman" pitchFamily="18" charset="0"/>
            </a:endParaRPr>
          </a:p>
          <a:p>
            <a:pPr algn="r" rtl="1"/>
            <a:r>
              <a:rPr lang="ar-KW" sz="2800" smtClean="0">
                <a:latin typeface="Times New Roman" pitchFamily="18" charset="0"/>
                <a:cs typeface="Times New Roman" pitchFamily="18" charset="0"/>
              </a:rPr>
              <a:t>وقال صلى الله عليه وسلم: «</a:t>
            </a:r>
            <a:r>
              <a:rPr lang="ar-KW" sz="2800" smtClean="0">
                <a:solidFill>
                  <a:srgbClr val="0000FF"/>
                </a:solidFill>
                <a:latin typeface="Times New Roman" pitchFamily="18" charset="0"/>
                <a:cs typeface="Times New Roman" pitchFamily="18" charset="0"/>
              </a:rPr>
              <a:t>البخيل من ذكرت عنده فلم يصل علي</a:t>
            </a:r>
            <a:r>
              <a:rPr lang="ar-KW" sz="2800" smtClean="0">
                <a:latin typeface="Times New Roman" pitchFamily="18" charset="0"/>
                <a:cs typeface="Times New Roman" pitchFamily="18" charset="0"/>
              </a:rPr>
              <a:t>» رواه الترمذي</a:t>
            </a:r>
            <a:endParaRPr lang="ar-EG" sz="2800" smtClean="0">
              <a:latin typeface="Times New Roman" pitchFamily="18" charset="0"/>
              <a:cs typeface="Times New Roman" pitchFamily="18" charset="0"/>
            </a:endParaRPr>
          </a:p>
          <a:p>
            <a:pPr algn="r" rtl="1"/>
            <a:r>
              <a:rPr lang="ar-EG" sz="2800" smtClean="0">
                <a:latin typeface="Times New Roman" pitchFamily="18" charset="0"/>
                <a:cs typeface="Times New Roman" pitchFamily="18" charset="0"/>
              </a:rPr>
              <a:t>11- </a:t>
            </a:r>
            <a:r>
              <a:rPr lang="ar-SA" sz="2800" smtClean="0">
                <a:solidFill>
                  <a:srgbClr val="FF0066"/>
                </a:solidFill>
              </a:rPr>
              <a:t>عدم معرفة قدر الصحابة وذمهم</a:t>
            </a:r>
            <a:r>
              <a:rPr lang="ar-EG" sz="2800" smtClean="0"/>
              <a:t>: </a:t>
            </a:r>
            <a:r>
              <a:rPr lang="ar-SA" sz="2800" smtClean="0"/>
              <a:t>كيف تدعي حبّ الرسول صلى الله عليه وسلم، ثم تذمّ أصحابه الذين كانوا عن يمينه وعن يساره، الذين فدوه بأرواحهم وجعلوا صدورهم دروعًا تتلقى السهام؛ ليذودوا عن رسول الله عليه الصلاة والسلام؟ كيف يمكن لأحدٍ أن يدعي المحبة وهو يذمّ أو يتهم أو يشنع على أزواج رسول الله صلى الله عليه وسلم أمهات المؤمنين؟!.</a:t>
            </a:r>
            <a:endParaRPr lang="en-US" sz="2800" smtClean="0">
              <a:cs typeface="Arial" charset="0"/>
            </a:endParaRPr>
          </a:p>
          <a:p>
            <a:pPr algn="r" rtl="1"/>
            <a:endParaRPr lang="en-US" smtClean="0"/>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42D7A4F8-65EE-4094-978D-647A525B79AD}" type="slidenum">
              <a:rPr lang="en-US"/>
              <a:pPr>
                <a:defRPr/>
              </a:pPr>
              <a:t>27</a:t>
            </a:fld>
            <a:endParaRPr lang="en-US"/>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rtl="1"/>
            <a:r>
              <a:rPr lang="ar-KW" b="0" smtClean="0">
                <a:solidFill>
                  <a:srgbClr val="FF0066"/>
                </a:solidFill>
                <a:effectLst/>
                <a:latin typeface="Times New Roman" pitchFamily="18" charset="0"/>
                <a:cs typeface="Times New Roman" pitchFamily="18" charset="0"/>
              </a:rPr>
              <a:t>مواقف المحبين</a:t>
            </a:r>
            <a:endParaRPr lang="en-US" b="0" smtClean="0">
              <a:solidFill>
                <a:srgbClr val="FF0066"/>
              </a:solidFill>
              <a:effectLst/>
              <a:latin typeface="Times New Roman" pitchFamily="18" charset="0"/>
              <a:cs typeface="Times New Roman" pitchFamily="18" charset="0"/>
            </a:endParaRPr>
          </a:p>
        </p:txBody>
      </p:sp>
      <p:sp>
        <p:nvSpPr>
          <p:cNvPr id="89091" name="Rectangle 3"/>
          <p:cNvSpPr>
            <a:spLocks noGrp="1"/>
          </p:cNvSpPr>
          <p:nvPr>
            <p:ph idx="1"/>
          </p:nvPr>
        </p:nvSpPr>
        <p:spPr/>
        <p:txBody>
          <a:bodyPr>
            <a:normAutofit fontScale="92500" lnSpcReduction="20000"/>
          </a:bodyPr>
          <a:lstStyle/>
          <a:p>
            <a:pPr algn="r" rtl="1">
              <a:lnSpc>
                <a:spcPct val="90000"/>
              </a:lnSpc>
            </a:pPr>
            <a:r>
              <a:rPr lang="ar-KW" dirty="0" smtClean="0">
                <a:latin typeface="Times New Roman" pitchFamily="18" charset="0"/>
                <a:cs typeface="Times New Roman" pitchFamily="18" charset="0"/>
              </a:rPr>
              <a:t>قال مصعب بن </a:t>
            </a:r>
            <a:r>
              <a:rPr lang="ar-KW" dirty="0" err="1" smtClean="0">
                <a:latin typeface="Times New Roman" pitchFamily="18" charset="0"/>
                <a:cs typeface="Times New Roman" pitchFamily="18" charset="0"/>
              </a:rPr>
              <a:t>عبدالله</a:t>
            </a:r>
            <a:r>
              <a:rPr lang="ar-KW" dirty="0" smtClean="0">
                <a:latin typeface="Times New Roman" pitchFamily="18" charset="0"/>
                <a:cs typeface="Times New Roman" pitchFamily="18" charset="0"/>
              </a:rPr>
              <a:t>: </a:t>
            </a:r>
            <a:r>
              <a:rPr lang="ar-KW" dirty="0" smtClean="0">
                <a:solidFill>
                  <a:srgbClr val="0000FF"/>
                </a:solidFill>
                <a:latin typeface="Times New Roman" pitchFamily="18" charset="0"/>
                <a:cs typeface="Times New Roman" pitchFamily="18" charset="0"/>
              </a:rPr>
              <a:t>كان مالك إذا ذكر النبي صلى الله عليه وسلم</a:t>
            </a:r>
            <a:r>
              <a:rPr lang="ar-KW" dirty="0" smtClean="0">
                <a:latin typeface="Times New Roman" pitchFamily="18" charset="0"/>
                <a:cs typeface="Times New Roman" pitchFamily="18" charset="0"/>
              </a:rPr>
              <a:t> </a:t>
            </a:r>
            <a:r>
              <a:rPr lang="ar-KW" dirty="0" smtClean="0">
                <a:solidFill>
                  <a:srgbClr val="0000FF"/>
                </a:solidFill>
                <a:latin typeface="Times New Roman" pitchFamily="18" charset="0"/>
                <a:cs typeface="Times New Roman" pitchFamily="18" charset="0"/>
              </a:rPr>
              <a:t>يتغير لونه وينحني حتى يصعب ذلك على جلسائه</a:t>
            </a:r>
            <a:r>
              <a:rPr lang="ar-KW" dirty="0" smtClean="0">
                <a:latin typeface="Times New Roman" pitchFamily="18" charset="0"/>
                <a:cs typeface="Times New Roman" pitchFamily="18" charset="0"/>
              </a:rPr>
              <a:t>، فقيل له يوماً في ذلك، فقال: لو رأيتم ما رأيت لما أنكرتم عليَّ ما ترون وذكر مالك عن محمد بن </a:t>
            </a:r>
            <a:r>
              <a:rPr lang="ar-KW" dirty="0" err="1" smtClean="0">
                <a:latin typeface="Times New Roman" pitchFamily="18" charset="0"/>
                <a:cs typeface="Times New Roman" pitchFamily="18" charset="0"/>
              </a:rPr>
              <a:t>المنكدر</a:t>
            </a:r>
            <a:r>
              <a:rPr lang="ar-KW" dirty="0" smtClean="0">
                <a:latin typeface="Times New Roman" pitchFamily="18" charset="0"/>
                <a:cs typeface="Times New Roman" pitchFamily="18" charset="0"/>
              </a:rPr>
              <a:t> وكان سيد القراء: </a:t>
            </a:r>
            <a:r>
              <a:rPr lang="ar-KW" b="1" dirty="0" smtClean="0">
                <a:latin typeface="Times New Roman" pitchFamily="18" charset="0"/>
                <a:cs typeface="Times New Roman" pitchFamily="18" charset="0"/>
              </a:rPr>
              <a:t>لا نكاد نسأله عن حديث أبداً إلا يبكي حتى نرحمه، </a:t>
            </a:r>
            <a:r>
              <a:rPr lang="ar-KW" dirty="0" smtClean="0">
                <a:latin typeface="Times New Roman" pitchFamily="18" charset="0"/>
                <a:cs typeface="Times New Roman" pitchFamily="18" charset="0"/>
              </a:rPr>
              <a:t>ولقد كنت أرى جعفر ابن محمد وكان كثير الدعابة والتبسم فإذا ذكر عنده النبي صلى الله عليه وسلم اصفر لونه، وما رأيته يحدث عن رسول الله صلى الله عليه وسلم إلا على طهارة</a:t>
            </a:r>
            <a:r>
              <a:rPr lang="ar-EG" dirty="0" smtClean="0">
                <a:latin typeface="Times New Roman" pitchFamily="18" charset="0"/>
                <a:cs typeface="Times New Roman" pitchFamily="18" charset="0"/>
              </a:rPr>
              <a:t>.</a:t>
            </a:r>
          </a:p>
          <a:p>
            <a:pPr algn="r" rtl="1">
              <a:lnSpc>
                <a:spcPct val="90000"/>
              </a:lnSpc>
            </a:pPr>
            <a:r>
              <a:rPr lang="ar-KW" dirty="0" smtClean="0">
                <a:solidFill>
                  <a:srgbClr val="0000FF"/>
                </a:solidFill>
                <a:latin typeface="Times New Roman" pitchFamily="18" charset="0"/>
                <a:cs typeface="Times New Roman" pitchFamily="18" charset="0"/>
              </a:rPr>
              <a:t>كان محمد بن سيرين</a:t>
            </a:r>
            <a:r>
              <a:rPr lang="ar-KW" dirty="0" smtClean="0">
                <a:latin typeface="Times New Roman" pitchFamily="18" charset="0"/>
                <a:cs typeface="Times New Roman" pitchFamily="18" charset="0"/>
              </a:rPr>
              <a:t> يتحدث فيضحك فإذا جاء الحديث خشع. &gt; قال أبو </a:t>
            </a:r>
            <a:r>
              <a:rPr lang="ar-KW" dirty="0" err="1" smtClean="0">
                <a:latin typeface="Times New Roman" pitchFamily="18" charset="0"/>
                <a:cs typeface="Times New Roman" pitchFamily="18" charset="0"/>
              </a:rPr>
              <a:t>سلمة</a:t>
            </a:r>
            <a:r>
              <a:rPr lang="ar-KW" dirty="0" smtClean="0">
                <a:latin typeface="Times New Roman" pitchFamily="18" charset="0"/>
                <a:cs typeface="Times New Roman" pitchFamily="18" charset="0"/>
              </a:rPr>
              <a:t> الخزاعي: </a:t>
            </a:r>
            <a:r>
              <a:rPr lang="ar-KW" dirty="0" smtClean="0">
                <a:solidFill>
                  <a:srgbClr val="0000FF"/>
                </a:solidFill>
                <a:latin typeface="Times New Roman" pitchFamily="18" charset="0"/>
                <a:cs typeface="Times New Roman" pitchFamily="18" charset="0"/>
              </a:rPr>
              <a:t>كان مالك بن أنس إذا أراد أن يخرج يُحدِّث توضأ وضوءه للصلاة ولبس أحسن ثيابه ولبس </a:t>
            </a:r>
            <a:r>
              <a:rPr lang="ar-KW" dirty="0" err="1" smtClean="0">
                <a:solidFill>
                  <a:srgbClr val="0000FF"/>
                </a:solidFill>
                <a:latin typeface="Times New Roman" pitchFamily="18" charset="0"/>
                <a:cs typeface="Times New Roman" pitchFamily="18" charset="0"/>
              </a:rPr>
              <a:t>قلنسوه</a:t>
            </a:r>
            <a:r>
              <a:rPr lang="ar-KW" dirty="0" smtClean="0">
                <a:solidFill>
                  <a:srgbClr val="0000FF"/>
                </a:solidFill>
                <a:latin typeface="Times New Roman" pitchFamily="18" charset="0"/>
                <a:cs typeface="Times New Roman" pitchFamily="18" charset="0"/>
              </a:rPr>
              <a:t> ومشط لحيته، فقيل له في ذلك فقال: أوقِّر </a:t>
            </a:r>
            <a:r>
              <a:rPr lang="ar-KW" dirty="0" err="1" smtClean="0">
                <a:solidFill>
                  <a:srgbClr val="0000FF"/>
                </a:solidFill>
                <a:latin typeface="Times New Roman" pitchFamily="18" charset="0"/>
                <a:cs typeface="Times New Roman" pitchFamily="18" charset="0"/>
              </a:rPr>
              <a:t>به</a:t>
            </a:r>
            <a:r>
              <a:rPr lang="ar-KW" dirty="0" smtClean="0">
                <a:solidFill>
                  <a:srgbClr val="0000FF"/>
                </a:solidFill>
                <a:latin typeface="Times New Roman" pitchFamily="18" charset="0"/>
                <a:cs typeface="Times New Roman" pitchFamily="18" charset="0"/>
              </a:rPr>
              <a:t> حديث رسول الله صلى الله عليه وسلم</a:t>
            </a:r>
            <a:endParaRPr lang="en-US" dirty="0" smtClean="0">
              <a:solidFill>
                <a:srgbClr val="0000FF"/>
              </a:solidFill>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18BE5C93-FFC7-4356-85DB-B7480B831EF7}" type="slidenum">
              <a:rPr lang="en-US"/>
              <a:pPr>
                <a:defRPr/>
              </a:pPr>
              <a:t>28</a:t>
            </a:fld>
            <a:endParaRPr lang="en-US"/>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0"/>
            <a:ext cx="6477000" cy="165100"/>
          </a:xfrm>
        </p:spPr>
        <p:txBody>
          <a:bodyPr>
            <a:normAutofit fontScale="90000"/>
          </a:bodyPr>
          <a:lstStyle/>
          <a:p>
            <a:pPr eaLnBrk="1" fontAlgn="auto" hangingPunct="1">
              <a:spcAft>
                <a:spcPts val="0"/>
              </a:spcAft>
              <a:defRPr/>
            </a:pPr>
            <a:endParaRPr lang="en-US" sz="4000"/>
          </a:p>
        </p:txBody>
      </p:sp>
      <p:sp>
        <p:nvSpPr>
          <p:cNvPr id="9219" name="Rectangle 3"/>
          <p:cNvSpPr>
            <a:spLocks noGrp="1" noChangeArrowheads="1"/>
          </p:cNvSpPr>
          <p:nvPr>
            <p:ph idx="1"/>
          </p:nvPr>
        </p:nvSpPr>
        <p:spPr>
          <a:xfrm>
            <a:off x="0" y="228600"/>
            <a:ext cx="9144000" cy="6858000"/>
          </a:xfrm>
        </p:spPr>
        <p:txBody>
          <a:bodyPr>
            <a:normAutofit/>
          </a:bodyPr>
          <a:lstStyle/>
          <a:p>
            <a:pPr algn="r" rtl="1" eaLnBrk="1" hangingPunct="1">
              <a:lnSpc>
                <a:spcPct val="90000"/>
              </a:lnSpc>
            </a:pPr>
            <a:r>
              <a:rPr lang="ar-EG" sz="2400" smtClean="0">
                <a:solidFill>
                  <a:srgbClr val="FF0000"/>
                </a:solidFill>
                <a:effectLst>
                  <a:outerShdw blurRad="38100" dist="38100" dir="2700000" algn="tl">
                    <a:srgbClr val="C0C0C0"/>
                  </a:outerShdw>
                </a:effectLst>
              </a:rPr>
              <a:t>قال تعالى:</a:t>
            </a:r>
            <a:r>
              <a:rPr lang="ar-EG" sz="2400" smtClean="0"/>
              <a:t> </a:t>
            </a:r>
            <a:r>
              <a:rPr lang="en-US" sz="2400" smtClean="0">
                <a:solidFill>
                  <a:srgbClr val="996633"/>
                </a:solidFill>
                <a:sym typeface="AGA Arabesque" pitchFamily="2" charset="2"/>
              </a:rPr>
              <a:t></a:t>
            </a:r>
            <a:r>
              <a:rPr lang="ar-SA" sz="2400" b="1" smtClean="0">
                <a:solidFill>
                  <a:srgbClr val="993366"/>
                </a:solidFill>
              </a:rPr>
              <a:t>إِنَّ اللَّهَ وَمَلَائِكَتَهُ يُصَلُّونَ عَلَى النَّبِيِّ يَا أَيُّهَا الَّذِينَ آَمَنُوا صَلُّوا عَلَيْهِ وَسَلِّمُوا تَسْلِيمًا</a:t>
            </a:r>
            <a:r>
              <a:rPr lang="en-US" sz="2400" smtClean="0">
                <a:solidFill>
                  <a:srgbClr val="CC0000"/>
                </a:solidFill>
                <a:sym typeface="AGA Arabesque" pitchFamily="2" charset="2"/>
              </a:rPr>
              <a:t></a:t>
            </a:r>
            <a:r>
              <a:rPr lang="ar-EG" sz="2400" smtClean="0"/>
              <a:t> </a:t>
            </a:r>
            <a:r>
              <a:rPr lang="ar-EG" sz="2400" smtClean="0">
                <a:solidFill>
                  <a:srgbClr val="666633"/>
                </a:solidFill>
              </a:rPr>
              <a:t>[الأحزاب: 56].</a:t>
            </a:r>
          </a:p>
          <a:p>
            <a:pPr algn="r" rtl="1" eaLnBrk="1" hangingPunct="1">
              <a:lnSpc>
                <a:spcPct val="90000"/>
              </a:lnSpc>
            </a:pPr>
            <a:r>
              <a:rPr lang="ar-EG" sz="2400" smtClean="0">
                <a:solidFill>
                  <a:srgbClr val="003399"/>
                </a:solidFill>
              </a:rPr>
              <a:t>هذه الآية الكريمة فيها الأمر بالصلاة على النبي صلى الله عليه وسلم.</a:t>
            </a:r>
          </a:p>
          <a:p>
            <a:pPr algn="r" rtl="1" eaLnBrk="1" hangingPunct="1">
              <a:lnSpc>
                <a:spcPct val="90000"/>
              </a:lnSpc>
            </a:pPr>
            <a:r>
              <a:rPr lang="ar-EG" sz="2400" smtClean="0">
                <a:solidFill>
                  <a:srgbClr val="660033"/>
                </a:solidFill>
              </a:rPr>
              <a:t>وقال ابن كثير رحمه الله في تفسيره عند قوله تعالى:</a:t>
            </a:r>
            <a:r>
              <a:rPr lang="ar-EG" sz="2400" smtClean="0"/>
              <a:t> </a:t>
            </a:r>
            <a:endParaRPr lang="en-US" sz="2400" b="1" smtClean="0">
              <a:sym typeface="AGA Arabesque" pitchFamily="2" charset="2"/>
            </a:endParaRPr>
          </a:p>
          <a:p>
            <a:pPr algn="ctr" rtl="1" eaLnBrk="1" hangingPunct="1">
              <a:lnSpc>
                <a:spcPct val="90000"/>
              </a:lnSpc>
            </a:pPr>
            <a:r>
              <a:rPr lang="en-US" sz="2400" b="1" smtClean="0">
                <a:sym typeface="AGA Arabesque" pitchFamily="2" charset="2"/>
              </a:rPr>
              <a:t></a:t>
            </a:r>
            <a:r>
              <a:rPr lang="ar-SA" sz="2400" b="1" smtClean="0">
                <a:solidFill>
                  <a:srgbClr val="993366"/>
                </a:solidFill>
              </a:rPr>
              <a:t>إِنَّ اللَّهَ وَمَلَائِكَتَهُ يُصَلُّونَ عَلَى النَّبِيِّ</a:t>
            </a:r>
            <a:r>
              <a:rPr lang="en-US" sz="2400" b="1" smtClean="0">
                <a:sym typeface="AGA Arabesque" pitchFamily="2" charset="2"/>
              </a:rPr>
              <a:t></a:t>
            </a:r>
            <a:endParaRPr lang="ar-EG" sz="2400" smtClean="0"/>
          </a:p>
          <a:p>
            <a:pPr algn="r" rtl="1" eaLnBrk="1" hangingPunct="1">
              <a:lnSpc>
                <a:spcPct val="90000"/>
              </a:lnSpc>
            </a:pPr>
            <a:r>
              <a:rPr lang="ar-EG" sz="2400" smtClean="0">
                <a:solidFill>
                  <a:srgbClr val="003399"/>
                </a:solidFill>
              </a:rPr>
              <a:t> أي: إنَّ الله تعالى أخبر عبادة بمنـزلة عبده ونبيِّه عنده في الملأ الأعلى بأنه يُثني عليه عند الملائكة المقرَّبين، وأنَّ الملائكة تُصلِّي عليه، ثم أمر تعالى أهل العالم السفلي بالصلاة والتسليم عليه، عليه الصلاة والسلام، ليجتمع الثناء عليه من أهل العالمين العلوي والسفلي جميعًا.</a:t>
            </a:r>
          </a:p>
          <a:p>
            <a:pPr algn="r" rtl="1" eaLnBrk="1" hangingPunct="1">
              <a:lnSpc>
                <a:spcPct val="90000"/>
              </a:lnSpc>
            </a:pPr>
            <a:r>
              <a:rPr lang="ar-EG" sz="2400" smtClean="0">
                <a:solidFill>
                  <a:srgbClr val="003399"/>
                </a:solidFill>
              </a:rPr>
              <a:t>وفي هذه الآية تنبيه على كمال رسول الله </a:t>
            </a:r>
            <a:r>
              <a:rPr lang="en-US" sz="2400" smtClean="0">
                <a:solidFill>
                  <a:srgbClr val="003399"/>
                </a:solidFill>
                <a:sym typeface="AGA Arabesque" pitchFamily="2" charset="2"/>
              </a:rPr>
              <a:t></a:t>
            </a:r>
            <a:r>
              <a:rPr lang="ar-EG" sz="2400" smtClean="0">
                <a:solidFill>
                  <a:srgbClr val="003399"/>
                </a:solidFill>
              </a:rPr>
              <a:t> ورفعة درجته وعلوّ منـزلته عند الله وعند خلقه.</a:t>
            </a:r>
          </a:p>
          <a:p>
            <a:pPr algn="r" rtl="1" eaLnBrk="1" hangingPunct="1">
              <a:lnSpc>
                <a:spcPct val="90000"/>
              </a:lnSpc>
            </a:pPr>
            <a:r>
              <a:rPr lang="ar-EG" sz="2400" smtClean="0">
                <a:solidFill>
                  <a:srgbClr val="FF0000"/>
                </a:solidFill>
                <a:effectLst>
                  <a:outerShdw blurRad="38100" dist="38100" dir="2700000" algn="tl">
                    <a:srgbClr val="C0C0C0"/>
                  </a:outerShdw>
                </a:effectLst>
              </a:rPr>
              <a:t>وعن قوله تعالى: </a:t>
            </a:r>
            <a:endParaRPr lang="en-US" sz="2400" smtClean="0">
              <a:solidFill>
                <a:srgbClr val="FF0000"/>
              </a:solidFill>
              <a:effectLst>
                <a:outerShdw blurRad="38100" dist="38100" dir="2700000" algn="tl">
                  <a:srgbClr val="C0C0C0"/>
                </a:outerShdw>
              </a:effectLst>
              <a:cs typeface="Arial" charset="0"/>
              <a:sym typeface="AGA Arabesque" pitchFamily="2" charset="2"/>
            </a:endParaRPr>
          </a:p>
          <a:p>
            <a:pPr algn="ctr" rtl="1" eaLnBrk="1" hangingPunct="1">
              <a:lnSpc>
                <a:spcPct val="90000"/>
              </a:lnSpc>
            </a:pPr>
            <a:r>
              <a:rPr lang="en-US" sz="2400" b="1" smtClean="0">
                <a:sym typeface="AGA Arabesque" pitchFamily="2" charset="2"/>
              </a:rPr>
              <a:t></a:t>
            </a:r>
            <a:r>
              <a:rPr lang="ar-SA" sz="2400" b="1" smtClean="0">
                <a:solidFill>
                  <a:srgbClr val="993366"/>
                </a:solidFill>
              </a:rPr>
              <a:t>يَا أَيُّهَا الَّذِينَ آَمَنُوا صَلُّوا عَلَيْهِ وَسَلِّمُوا تَسْلِيمًا</a:t>
            </a:r>
            <a:r>
              <a:rPr lang="en-US" sz="2400" b="1" smtClean="0">
                <a:solidFill>
                  <a:srgbClr val="993366"/>
                </a:solidFill>
                <a:sym typeface="AGA Arabesque" pitchFamily="2" charset="2"/>
              </a:rPr>
              <a:t></a:t>
            </a:r>
            <a:endParaRPr lang="ar-EG" sz="2400" b="1" smtClean="0">
              <a:solidFill>
                <a:srgbClr val="993366"/>
              </a:solidFill>
            </a:endParaRPr>
          </a:p>
          <a:p>
            <a:pPr algn="r" rtl="1" eaLnBrk="1" hangingPunct="1">
              <a:lnSpc>
                <a:spcPct val="90000"/>
              </a:lnSpc>
            </a:pPr>
            <a:r>
              <a:rPr lang="ar-EG" sz="2400" smtClean="0">
                <a:solidFill>
                  <a:srgbClr val="660033"/>
                </a:solidFill>
              </a:rPr>
              <a:t>قال الشيخ عبد الرحمن السعدي رحمه الله:</a:t>
            </a:r>
            <a:r>
              <a:rPr lang="ar-EG" sz="2400" smtClean="0">
                <a:solidFill>
                  <a:srgbClr val="003399"/>
                </a:solidFill>
              </a:rPr>
              <a:t> </a:t>
            </a:r>
          </a:p>
          <a:p>
            <a:pPr algn="r" rtl="1" eaLnBrk="1" hangingPunct="1">
              <a:lnSpc>
                <a:spcPct val="90000"/>
              </a:lnSpc>
            </a:pPr>
            <a:r>
              <a:rPr lang="ar-EG" sz="2400" smtClean="0">
                <a:solidFill>
                  <a:srgbClr val="003399"/>
                </a:solidFill>
              </a:rPr>
              <a:t>أي اقتداءً بالله وملائكته، وجزاءً له على بعض حقوقه عليكم، وتكميلاً لإيمانكم، وتعظيمًا له </a:t>
            </a:r>
            <a:r>
              <a:rPr lang="en-US" sz="2400" smtClean="0">
                <a:solidFill>
                  <a:srgbClr val="003399"/>
                </a:solidFill>
                <a:sym typeface="AGA Arabesque" pitchFamily="2" charset="2"/>
              </a:rPr>
              <a:t></a:t>
            </a:r>
            <a:r>
              <a:rPr lang="ar-EG" sz="2400" smtClean="0">
                <a:solidFill>
                  <a:srgbClr val="003399"/>
                </a:solidFill>
              </a:rPr>
              <a:t> ومحبَّةً وإكرامًا، وزيادةً في حسناتكم، وتكفيرًا من سيئاتكم(</a:t>
            </a:r>
            <a:r>
              <a:rPr lang="ar-EG" sz="2400" smtClean="0">
                <a:solidFill>
                  <a:srgbClr val="003399"/>
                </a:solidFill>
                <a:hlinkClick r:id="" action="ppaction://noaction"/>
              </a:rPr>
              <a:t>[1]</a:t>
            </a:r>
            <a:r>
              <a:rPr lang="ar-EG" sz="2400" smtClean="0">
                <a:solidFill>
                  <a:srgbClr val="003399"/>
                </a:solidFill>
              </a:rPr>
              <a:t>).</a:t>
            </a:r>
            <a:endParaRPr lang="en-US" sz="2400" smtClean="0">
              <a:solidFill>
                <a:srgbClr val="003399"/>
              </a:solidFill>
            </a:endParaRPr>
          </a:p>
          <a:p>
            <a:pPr algn="r" rtl="1" eaLnBrk="1" hangingPunct="1">
              <a:lnSpc>
                <a:spcPct val="90000"/>
              </a:lnSpc>
            </a:pPr>
            <a:r>
              <a:rPr lang="en-US" sz="1200" smtClean="0">
                <a:solidFill>
                  <a:srgbClr val="003399"/>
                </a:solidFill>
              </a:rPr>
              <a:t/>
            </a:r>
            <a:br>
              <a:rPr lang="en-US" sz="1200" smtClean="0">
                <a:solidFill>
                  <a:srgbClr val="003399"/>
                </a:solidFill>
              </a:rPr>
            </a:br>
            <a:r>
              <a:rPr lang="en-US" sz="1200" smtClean="0">
                <a:solidFill>
                  <a:srgbClr val="666633"/>
                </a:solidFill>
              </a:rPr>
              <a:t>([1]) </a:t>
            </a:r>
            <a:r>
              <a:rPr lang="ar-SA" sz="1200" smtClean="0">
                <a:solidFill>
                  <a:srgbClr val="666633"/>
                </a:solidFill>
              </a:rPr>
              <a:t>تيسير الكريم الرحمن ص:671.</a:t>
            </a:r>
            <a:endParaRPr lang="en-US" sz="1200" smtClean="0">
              <a:solidFill>
                <a:srgbClr val="666633"/>
              </a:solidFill>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946E9D04-286E-40BF-802C-833AFD800673}" type="slidenum">
              <a:rPr lang="en-US"/>
              <a:pPr>
                <a:defRPr/>
              </a:pPr>
              <a:t>29</a:t>
            </a:fld>
            <a:endParaRPr lang="en-US"/>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ctrTitle"/>
          </p:nvPr>
        </p:nvSpPr>
        <p:spPr bwMode="auto">
          <a:xfrm flipV="1">
            <a:off x="457200" y="200025"/>
            <a:ext cx="8229600" cy="74613"/>
          </a:xfrm>
          <a:noFill/>
        </p:spPr>
        <p:txBody>
          <a:bodyPr wrap="square" lIns="91440" tIns="45720" rIns="91440" bIns="45720" numCol="1" anchorCtr="0" compatLnSpc="1">
            <a:prstTxWarp prst="textNoShape">
              <a:avLst/>
            </a:prstTxWarp>
            <a:normAutofit fontScale="90000"/>
          </a:bodyPr>
          <a:lstStyle/>
          <a:p>
            <a:endParaRPr lang="fr-FR" sz="3700" smtClean="0">
              <a:effectLst/>
            </a:endParaRPr>
          </a:p>
        </p:txBody>
      </p:sp>
      <p:sp>
        <p:nvSpPr>
          <p:cNvPr id="76803" name="Rectangle 3"/>
          <p:cNvSpPr>
            <a:spLocks noGrp="1"/>
          </p:cNvSpPr>
          <p:nvPr>
            <p:ph type="subTitle" idx="1"/>
          </p:nvPr>
        </p:nvSpPr>
        <p:spPr>
          <a:xfrm>
            <a:off x="457200" y="685800"/>
            <a:ext cx="8229600" cy="5321300"/>
          </a:xfrm>
        </p:spPr>
        <p:txBody>
          <a:bodyPr/>
          <a:lstStyle/>
          <a:p>
            <a:pPr algn="r" rtl="1"/>
            <a:r>
              <a:rPr lang="ar-KW" dirty="0" err="1" smtClean="0">
                <a:latin typeface="Times New Roman" pitchFamily="18" charset="0"/>
                <a:cs typeface="Times New Roman" pitchFamily="18" charset="0"/>
              </a:rPr>
              <a:t>الحمدلله</a:t>
            </a:r>
            <a:r>
              <a:rPr lang="ar-KW" dirty="0" smtClean="0">
                <a:latin typeface="Times New Roman" pitchFamily="18" charset="0"/>
                <a:cs typeface="Times New Roman" pitchFamily="18" charset="0"/>
              </a:rPr>
              <a:t> الذي أرسل رسوله بالهدى ودين الحق ليظهره على الدين كله ولو كره المشركون، والصلاة والسلام على نبينا محمد صلى الله عليه وسلم وعلى </a:t>
            </a:r>
            <a:r>
              <a:rPr lang="ar-KW" dirty="0" err="1" smtClean="0">
                <a:latin typeface="Times New Roman" pitchFamily="18" charset="0"/>
                <a:cs typeface="Times New Roman" pitchFamily="18" charset="0"/>
              </a:rPr>
              <a:t>آله</a:t>
            </a:r>
            <a:r>
              <a:rPr lang="ar-KW" dirty="0" smtClean="0">
                <a:latin typeface="Times New Roman" pitchFamily="18" charset="0"/>
                <a:cs typeface="Times New Roman" pitchFamily="18" charset="0"/>
              </a:rPr>
              <a:t> وصحبه أجمعين، أما بعد:</a:t>
            </a:r>
            <a:endParaRPr lang="en-US" dirty="0" smtClean="0">
              <a:latin typeface="Times New Roman" pitchFamily="18" charset="0"/>
              <a:cs typeface="Times New Roman" pitchFamily="18" charset="0"/>
            </a:endParaRPr>
          </a:p>
          <a:p>
            <a:pPr algn="r" rtl="1"/>
            <a:r>
              <a:rPr lang="ar-KW" dirty="0" smtClean="0">
                <a:latin typeface="Times New Roman" pitchFamily="18" charset="0"/>
                <a:cs typeface="Times New Roman" pitchFamily="18" charset="0"/>
              </a:rPr>
              <a:t>فإن الله تعالى أوجب علينا طاعته وطاعة رسوله محمد صلى الله عليه وسلم وجعل لله حقوقاً على عباده لا يشاركه فيها أحد لا نبي مرسل ولا ملك مقرب، </a:t>
            </a:r>
            <a:r>
              <a:rPr lang="ar-KW" b="1" dirty="0" smtClean="0">
                <a:latin typeface="Times New Roman" pitchFamily="18" charset="0"/>
                <a:cs typeface="Times New Roman" pitchFamily="18" charset="0"/>
              </a:rPr>
              <a:t>وجعل لنبيه حقوقاً على أمته </a:t>
            </a:r>
            <a:r>
              <a:rPr lang="ar-KW" b="1" dirty="0" err="1" smtClean="0">
                <a:latin typeface="Times New Roman" pitchFamily="18" charset="0"/>
                <a:cs typeface="Times New Roman" pitchFamily="18" charset="0"/>
              </a:rPr>
              <a:t>لايساويه</a:t>
            </a:r>
            <a:r>
              <a:rPr lang="ar-KW" b="1" dirty="0" smtClean="0">
                <a:latin typeface="Times New Roman" pitchFamily="18" charset="0"/>
                <a:cs typeface="Times New Roman" pitchFamily="18" charset="0"/>
              </a:rPr>
              <a:t> فيها أحد من الخلق.</a:t>
            </a:r>
            <a:endParaRPr lang="en-US" b="1" dirty="0" smtClean="0">
              <a:latin typeface="Times New Roman" pitchFamily="18" charset="0"/>
              <a:cs typeface="Times New Roman" pitchFamily="18" charset="0"/>
            </a:endParaRPr>
          </a:p>
          <a:p>
            <a:pPr algn="r" rtl="1"/>
            <a:r>
              <a:rPr lang="ar-KW" dirty="0" smtClean="0">
                <a:solidFill>
                  <a:srgbClr val="800080"/>
                </a:solidFill>
                <a:latin typeface="Andalus" pitchFamily="2" charset="-78"/>
                <a:cs typeface="Andalus" pitchFamily="2" charset="-78"/>
              </a:rPr>
              <a:t>قال العلامة ابن القيم الجوزية:</a:t>
            </a:r>
            <a:endParaRPr lang="en-US" dirty="0" smtClean="0">
              <a:solidFill>
                <a:srgbClr val="800080"/>
              </a:solidFill>
              <a:latin typeface="Andalus" pitchFamily="2" charset="-78"/>
              <a:cs typeface="Andalus" pitchFamily="2" charset="-78"/>
            </a:endParaRPr>
          </a:p>
          <a:p>
            <a:pPr algn="r" rtl="1"/>
            <a:r>
              <a:rPr lang="ar-KW" sz="3200" dirty="0" smtClean="0">
                <a:solidFill>
                  <a:srgbClr val="0000FF"/>
                </a:solidFill>
                <a:latin typeface="Times New Roman" pitchFamily="18" charset="0"/>
                <a:cs typeface="Times New Roman" pitchFamily="18" charset="0"/>
              </a:rPr>
              <a:t>لله حق ليس لعبده ولعبده حق </a:t>
            </a:r>
            <a:r>
              <a:rPr lang="ar-SA" sz="3200" dirty="0" smtClean="0">
                <a:solidFill>
                  <a:srgbClr val="0000FF"/>
                </a:solidFill>
                <a:latin typeface="Times New Roman" pitchFamily="18" charset="0"/>
                <a:cs typeface="Times New Roman" pitchFamily="18" charset="0"/>
              </a:rPr>
              <a:t>،</a:t>
            </a:r>
            <a:r>
              <a:rPr lang="ar-KW" sz="3200" dirty="0" smtClean="0">
                <a:solidFill>
                  <a:srgbClr val="0000FF"/>
                </a:solidFill>
                <a:latin typeface="Times New Roman" pitchFamily="18" charset="0"/>
                <a:cs typeface="Times New Roman" pitchFamily="18" charset="0"/>
              </a:rPr>
              <a:t>هما حقان</a:t>
            </a:r>
            <a:r>
              <a:rPr lang="en-US" sz="3200" dirty="0" smtClean="0">
                <a:solidFill>
                  <a:srgbClr val="0000FF"/>
                </a:solidFill>
                <a:latin typeface="Times New Roman" pitchFamily="18" charset="0"/>
                <a:cs typeface="Times New Roman" pitchFamily="18" charset="0"/>
              </a:rPr>
              <a:t> </a:t>
            </a:r>
            <a:r>
              <a:rPr lang="ar-KW" sz="3200" dirty="0" smtClean="0">
                <a:solidFill>
                  <a:srgbClr val="0000FF"/>
                </a:solidFill>
                <a:latin typeface="Times New Roman" pitchFamily="18" charset="0"/>
                <a:cs typeface="Times New Roman" pitchFamily="18" charset="0"/>
              </a:rPr>
              <a:t>لا تجعلوا الحقين حقاً واحداً من غير تمييز ولا فرقان</a:t>
            </a:r>
            <a:r>
              <a:rPr lang="ar-SA" sz="3200" dirty="0" smtClean="0">
                <a:solidFill>
                  <a:srgbClr val="0000FF"/>
                </a:solidFill>
                <a:latin typeface="Times New Roman" pitchFamily="18" charset="0"/>
                <a:cs typeface="Times New Roman" pitchFamily="18" charset="0"/>
              </a:rPr>
              <a:t>.</a:t>
            </a:r>
            <a:endParaRPr lang="en-US" sz="3200" dirty="0" smtClean="0">
              <a:solidFill>
                <a:srgbClr val="0000FF"/>
              </a:solidFill>
              <a:latin typeface="Times New Roman" pitchFamily="18" charset="0"/>
              <a:cs typeface="Times New Roman" pitchFamily="18" charset="0"/>
            </a:endParaRPr>
          </a:p>
        </p:txBody>
      </p:sp>
      <p:sp>
        <p:nvSpPr>
          <p:cNvPr id="4" name="Footer Placeholder 18"/>
          <p:cNvSpPr>
            <a:spLocks noGrp="1"/>
          </p:cNvSpPr>
          <p:nvPr>
            <p:ph type="ftr" sz="quarter" idx="11"/>
          </p:nvPr>
        </p:nvSpPr>
        <p:spPr/>
        <p:txBody>
          <a:bodyPr/>
          <a:lstStyle/>
          <a:p>
            <a:r>
              <a:rPr lang="en-US"/>
              <a:t>www.fatemaelshikh.info</a:t>
            </a:r>
          </a:p>
        </p:txBody>
      </p:sp>
      <p:sp>
        <p:nvSpPr>
          <p:cNvPr id="5" name="Slide Number Placeholder 26"/>
          <p:cNvSpPr>
            <a:spLocks noGrp="1"/>
          </p:cNvSpPr>
          <p:nvPr>
            <p:ph type="sldNum" sz="quarter" idx="12"/>
          </p:nvPr>
        </p:nvSpPr>
        <p:spPr/>
        <p:txBody>
          <a:bodyPr/>
          <a:lstStyle/>
          <a:p>
            <a:pPr>
              <a:defRPr/>
            </a:pPr>
            <a:fld id="{CAB497B5-AC61-4636-B267-15E32594660E}" type="slidenum">
              <a:rPr lang="en-US"/>
              <a:pPr>
                <a:defRPr/>
              </a:pPr>
              <a:t>3</a:t>
            </a:fld>
            <a:endParaRPr lang="en-US"/>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rtl="1"/>
            <a:r>
              <a:rPr lang="ar-EG" smtClean="0">
                <a:solidFill>
                  <a:srgbClr val="FF0000"/>
                </a:solidFill>
                <a:effectLst/>
              </a:rPr>
              <a:t>معنى الصلاة والسلام عليه</a:t>
            </a:r>
            <a:endParaRPr lang="en-US" smtClean="0">
              <a:solidFill>
                <a:srgbClr val="FF0000"/>
              </a:solidFill>
              <a:effectLst/>
              <a:cs typeface="Arial" charset="0"/>
            </a:endParaRPr>
          </a:p>
        </p:txBody>
      </p:sp>
      <p:sp>
        <p:nvSpPr>
          <p:cNvPr id="11266" name="Rectangle 3"/>
          <p:cNvSpPr>
            <a:spLocks noGrp="1" noChangeArrowheads="1"/>
          </p:cNvSpPr>
          <p:nvPr>
            <p:ph idx="1"/>
          </p:nvPr>
        </p:nvSpPr>
        <p:spPr>
          <a:xfrm>
            <a:off x="381000" y="1219200"/>
            <a:ext cx="8305800" cy="5105400"/>
          </a:xfrm>
        </p:spPr>
        <p:txBody>
          <a:bodyPr>
            <a:normAutofit fontScale="92500" lnSpcReduction="10000"/>
          </a:bodyPr>
          <a:lstStyle/>
          <a:p>
            <a:pPr algn="r" rtl="1" eaLnBrk="1" hangingPunct="1">
              <a:lnSpc>
                <a:spcPct val="90000"/>
              </a:lnSpc>
            </a:pPr>
            <a:r>
              <a:rPr lang="en-US" smtClean="0">
                <a:sym typeface="AGA Arabesque" pitchFamily="2" charset="2"/>
              </a:rPr>
              <a:t> </a:t>
            </a:r>
            <a:r>
              <a:rPr lang="en-US" smtClean="0">
                <a:solidFill>
                  <a:srgbClr val="CC0000"/>
                </a:solidFill>
                <a:sym typeface="AGA Arabesque" pitchFamily="2" charset="2"/>
              </a:rPr>
              <a:t>              </a:t>
            </a:r>
            <a:r>
              <a:rPr lang="ar-SA" b="1" smtClean="0">
                <a:solidFill>
                  <a:srgbClr val="CC0000"/>
                </a:solidFill>
              </a:rPr>
              <a:t>إِنَّ اللَّهَ وَمَلَائِكَتَهُ يُصَلُّونَ عَلَى النَّبِيِّ يَا أَيُّهَا الَّذِينَ آَمَنُوا صَلُّوا عَلَيْهِ وَسَلِّمُوا تَسْلِيمًا</a:t>
            </a:r>
            <a:r>
              <a:rPr lang="en-US" smtClean="0">
                <a:sym typeface="AGA Arabesque" pitchFamily="2" charset="2"/>
              </a:rPr>
              <a:t></a:t>
            </a:r>
            <a:r>
              <a:rPr lang="ar-EG" smtClean="0"/>
              <a:t> </a:t>
            </a:r>
            <a:r>
              <a:rPr lang="ar-EG" sz="2400" smtClean="0"/>
              <a:t>[الأحزاب: 56].</a:t>
            </a:r>
            <a:endParaRPr lang="en-US" sz="2400" smtClean="0">
              <a:sym typeface="AGA Arabesque" pitchFamily="2" charset="2"/>
            </a:endParaRPr>
          </a:p>
          <a:p>
            <a:pPr algn="r" rtl="1" eaLnBrk="1" hangingPunct="1">
              <a:lnSpc>
                <a:spcPct val="90000"/>
              </a:lnSpc>
            </a:pPr>
            <a:r>
              <a:rPr lang="en-US" smtClean="0">
                <a:sym typeface="AGA Arabesque" pitchFamily="2" charset="2"/>
              </a:rPr>
              <a:t></a:t>
            </a:r>
            <a:r>
              <a:rPr lang="ar-SA" b="1" smtClean="0">
                <a:solidFill>
                  <a:srgbClr val="CC0000"/>
                </a:solidFill>
              </a:rPr>
              <a:t>صَلُّوا عَلَيْهِ</a:t>
            </a:r>
            <a:r>
              <a:rPr lang="en-US" smtClean="0">
                <a:sym typeface="AGA Arabesque" pitchFamily="2" charset="2"/>
              </a:rPr>
              <a:t></a:t>
            </a:r>
            <a:r>
              <a:rPr lang="ar-EG" smtClean="0"/>
              <a:t> أي: ادعوا له أن يُثنى عليه في الملأ الأعلى.</a:t>
            </a:r>
            <a:endParaRPr lang="en-US" smtClean="0">
              <a:sym typeface="AGA Arabesque" pitchFamily="2" charset="2"/>
            </a:endParaRPr>
          </a:p>
          <a:p>
            <a:pPr algn="r" rtl="1" eaLnBrk="1" hangingPunct="1">
              <a:lnSpc>
                <a:spcPct val="90000"/>
              </a:lnSpc>
            </a:pPr>
            <a:r>
              <a:rPr lang="ar-EG" smtClean="0">
                <a:sym typeface="AGA Arabesque" pitchFamily="2" charset="2"/>
              </a:rPr>
              <a:t></a:t>
            </a:r>
            <a:r>
              <a:rPr lang="ar-SA" b="1" smtClean="0">
                <a:solidFill>
                  <a:srgbClr val="CC0000"/>
                </a:solidFill>
              </a:rPr>
              <a:t>وَسَلِّمُوا تَسْلِيمًا</a:t>
            </a:r>
            <a:r>
              <a:rPr lang="ar-SA" smtClean="0">
                <a:sym typeface="AGA Arabesque" pitchFamily="2" charset="2"/>
              </a:rPr>
              <a:t></a:t>
            </a:r>
            <a:r>
              <a:rPr lang="ar-EG" smtClean="0"/>
              <a:t> أي: ادعوا الله سبحانه وتعالى أن يسلمه تسليمًا تامًا في حياته من الآفات الجسدية والآفات المعنوية، </a:t>
            </a:r>
          </a:p>
          <a:p>
            <a:pPr algn="r" rtl="1" eaLnBrk="1" hangingPunct="1">
              <a:lnSpc>
                <a:spcPct val="90000"/>
              </a:lnSpc>
            </a:pPr>
            <a:r>
              <a:rPr lang="ar-EG" smtClean="0">
                <a:solidFill>
                  <a:srgbClr val="CC0000"/>
                </a:solidFill>
              </a:rPr>
              <a:t>وبعد موته</a:t>
            </a:r>
            <a:r>
              <a:rPr lang="ar-EG" smtClean="0"/>
              <a:t> من الآفات المعنوية، بمعنى أن تسلم شريعته من أن يقضي عليها قاض، أو ينسخها ناسخ، وكذلك الجسد؛ لأنه ربما يُعتدَى عليه بعد موته في قبره</a:t>
            </a:r>
            <a:r>
              <a:rPr lang="en-US" smtClean="0"/>
              <a:t>.</a:t>
            </a:r>
          </a:p>
          <a:p>
            <a:pPr algn="r" rtl="1" eaLnBrk="1" hangingPunct="1">
              <a:lnSpc>
                <a:spcPct val="90000"/>
              </a:lnSpc>
            </a:pPr>
            <a:r>
              <a:rPr lang="ar-EG" smtClean="0"/>
              <a:t> </a:t>
            </a:r>
            <a:r>
              <a:rPr lang="ar-EG" smtClean="0">
                <a:solidFill>
                  <a:srgbClr val="660033"/>
                </a:solidFill>
              </a:rPr>
              <a:t>فقول المسلم</a:t>
            </a:r>
            <a:r>
              <a:rPr lang="ar-EG" smtClean="0"/>
              <a:t>: «</a:t>
            </a:r>
            <a:r>
              <a:rPr lang="ar-EG" b="1" smtClean="0">
                <a:solidFill>
                  <a:srgbClr val="0000FF"/>
                </a:solidFill>
              </a:rPr>
              <a:t>اللهم صلِّ وسلِّم على محمَّد</a:t>
            </a:r>
            <a:r>
              <a:rPr lang="ar-EG" smtClean="0"/>
              <a:t>»..</a:t>
            </a:r>
          </a:p>
          <a:p>
            <a:pPr algn="r" rtl="1" eaLnBrk="1" hangingPunct="1">
              <a:lnSpc>
                <a:spcPct val="90000"/>
              </a:lnSpc>
            </a:pPr>
            <a:r>
              <a:rPr lang="ar-EG" smtClean="0"/>
              <a:t>يعني: سلَّمه من الآفات الجسدية حيًّا وميتًا، وسلَّمه أيضًا، سلَّم شريعته من أن يطمسها أحدٌ، أو أن يعدو عليها أحد، وسلمه من كلِّ بلاء في حشره عليه الصلاة والسلام </a:t>
            </a:r>
            <a:endParaRPr lang="en-US" smtClean="0"/>
          </a:p>
        </p:txBody>
      </p:sp>
      <p:sp>
        <p:nvSpPr>
          <p:cNvPr id="5" name="Footer Placeholder 21"/>
          <p:cNvSpPr>
            <a:spLocks noGrp="1"/>
          </p:cNvSpPr>
          <p:nvPr>
            <p:ph type="ftr" sz="quarter" idx="11"/>
          </p:nvPr>
        </p:nvSpPr>
        <p:spPr/>
        <p:txBody>
          <a:bodyPr/>
          <a:lstStyle/>
          <a:p>
            <a:r>
              <a:rPr lang="en-US"/>
              <a:t>www.fatemaelshikh.info</a:t>
            </a:r>
          </a:p>
        </p:txBody>
      </p:sp>
      <p:sp>
        <p:nvSpPr>
          <p:cNvPr id="6" name="Slide Number Placeholder 17"/>
          <p:cNvSpPr>
            <a:spLocks noGrp="1"/>
          </p:cNvSpPr>
          <p:nvPr>
            <p:ph type="sldNum" sz="quarter" idx="12"/>
          </p:nvPr>
        </p:nvSpPr>
        <p:spPr/>
        <p:txBody>
          <a:bodyPr/>
          <a:lstStyle/>
          <a:p>
            <a:pPr>
              <a:defRPr/>
            </a:pPr>
            <a:fld id="{BB6EE74A-6AD1-45A5-831A-BCE2549AF2C7}" type="slidenum">
              <a:rPr lang="en-US"/>
              <a:pPr>
                <a:defRPr/>
              </a:pPr>
              <a:t>30</a:t>
            </a:fld>
            <a:endParaRPr lang="en-US"/>
          </a:p>
        </p:txBody>
      </p:sp>
      <p:pic>
        <p:nvPicPr>
          <p:cNvPr id="11268" name="Picture 4" descr="C:\Users\deltaforce\Desktop\image018.gif"/>
          <p:cNvPicPr>
            <a:picLocks noChangeAspect="1" noChangeArrowheads="1"/>
          </p:cNvPicPr>
          <p:nvPr/>
        </p:nvPicPr>
        <p:blipFill>
          <a:blip r:embed="rId2"/>
          <a:srcRect/>
          <a:stretch>
            <a:fillRect/>
          </a:stretch>
        </p:blipFill>
        <p:spPr bwMode="auto">
          <a:xfrm>
            <a:off x="6629400" y="1143000"/>
            <a:ext cx="1600200" cy="381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bwMode="auto">
          <a:xfrm>
            <a:off x="533400" y="762000"/>
            <a:ext cx="8229600" cy="868362"/>
          </a:xfrm>
          <a:noFill/>
        </p:spPr>
        <p:txBody>
          <a:bodyPr wrap="square" lIns="91440" tIns="45720" rIns="91440" bIns="45720" numCol="1" anchorCtr="0" compatLnSpc="1">
            <a:prstTxWarp prst="textNoShape">
              <a:avLst/>
            </a:prstTxWarp>
          </a:bodyPr>
          <a:lstStyle/>
          <a:p>
            <a:pPr algn="ctr" rtl="1"/>
            <a:r>
              <a:rPr lang="ar-EG" sz="3600" dirty="0" smtClean="0">
                <a:solidFill>
                  <a:srgbClr val="FF0066"/>
                </a:solidFill>
                <a:effectLst/>
              </a:rPr>
              <a:t>صيغ </a:t>
            </a:r>
            <a:r>
              <a:rPr lang="ar-EG" sz="3600" dirty="0" smtClean="0">
                <a:solidFill>
                  <a:srgbClr val="FF0066"/>
                </a:solidFill>
                <a:effectLst/>
              </a:rPr>
              <a:t>الصّلاة على رسول اللّه صلّى اللّه عليه وسلّم</a:t>
            </a:r>
            <a:endParaRPr lang="en-US" sz="3600" dirty="0" smtClean="0">
              <a:solidFill>
                <a:srgbClr val="FF0066"/>
              </a:solidFill>
              <a:effectLst/>
              <a:cs typeface="Arial" charset="0"/>
            </a:endParaRPr>
          </a:p>
        </p:txBody>
      </p:sp>
      <p:sp>
        <p:nvSpPr>
          <p:cNvPr id="116739" name="Rectangle 3"/>
          <p:cNvSpPr>
            <a:spLocks noGrp="1"/>
          </p:cNvSpPr>
          <p:nvPr>
            <p:ph idx="1"/>
          </p:nvPr>
        </p:nvSpPr>
        <p:spPr/>
        <p:txBody>
          <a:bodyPr>
            <a:normAutofit fontScale="92500" lnSpcReduction="10000"/>
          </a:bodyPr>
          <a:lstStyle/>
          <a:p>
            <a:pPr marL="0" indent="0" algn="r" rtl="1">
              <a:buNone/>
            </a:pPr>
            <a:r>
              <a:rPr lang="ar-EG" b="1" dirty="0" smtClean="0"/>
              <a:t>عن </a:t>
            </a:r>
            <a:r>
              <a:rPr lang="ar-EG" b="1" dirty="0" smtClean="0"/>
              <a:t>أبي حميد السّاعديّ- رضي اللّه عنه- أنّهم قالوا: يا رسول اللّه! كيف نصلّي عليك؟ فقال رسول اللّه</a:t>
            </a:r>
            <a:r>
              <a:rPr lang="ar-SA" b="1" dirty="0" smtClean="0"/>
              <a:t> </a:t>
            </a:r>
            <a:r>
              <a:rPr lang="ar-EG" b="1" dirty="0" smtClean="0"/>
              <a:t>صلّى اللّه عليه وسلّم: «</a:t>
            </a:r>
            <a:r>
              <a:rPr lang="ar-EG" b="1" dirty="0" smtClean="0">
                <a:solidFill>
                  <a:srgbClr val="0000FF"/>
                </a:solidFill>
              </a:rPr>
              <a:t>قولوا: اللّهمّ صلّ على محمّد وأزواجه وذرّيّته، كما صلّيت على آل إبراهيم، وبارك على محمّد وأزواجه وذرّيّته، كما باركت على آل إبراهيم إنّك حميد مجيد</a:t>
            </a:r>
            <a:r>
              <a:rPr lang="ar-EG" b="1" dirty="0" smtClean="0"/>
              <a:t>» «البخاري</a:t>
            </a:r>
            <a:r>
              <a:rPr lang="ar-EG" b="1" dirty="0" smtClean="0"/>
              <a:t>».</a:t>
            </a:r>
            <a:endParaRPr lang="ar-MA" b="1" dirty="0"/>
          </a:p>
          <a:p>
            <a:pPr marL="0" indent="0" algn="r" rtl="1">
              <a:buNone/>
            </a:pPr>
            <a:r>
              <a:rPr lang="ar-EG" b="1" dirty="0" smtClean="0"/>
              <a:t>عن </a:t>
            </a:r>
            <a:r>
              <a:rPr lang="ar-EG" b="1" dirty="0" smtClean="0"/>
              <a:t>أبي سعيد الخدريّ- رضي اللّه عنه- قال: قلنا: يا رسول اللّه هذا السّلام عليك قد عرفناه، فكيف الصّلاة عليك؟ قال: «</a:t>
            </a:r>
            <a:r>
              <a:rPr lang="ar-EG" b="1" dirty="0" smtClean="0">
                <a:solidFill>
                  <a:srgbClr val="0000FF"/>
                </a:solidFill>
              </a:rPr>
              <a:t>قولوا: اللّهمّ صلّ على محمّد عبدك ورسولك، كما صلّيت على إبراهيم، وبارك على محمّد وعلى آل محمّد، كما باركت على آل إبراهيم</a:t>
            </a:r>
            <a:r>
              <a:rPr lang="ar-EG" b="1" dirty="0" smtClean="0"/>
              <a:t>» «البخاري».</a:t>
            </a:r>
            <a:endParaRPr lang="en-US" b="1" dirty="0" smtClean="0">
              <a:cs typeface="Arial"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0D24E1B9-8E22-4FD6-98BC-B820E80A704C}" type="slidenum">
              <a:rPr lang="en-US"/>
              <a:pPr>
                <a:defRPr/>
              </a:pPr>
              <a:t>31</a:t>
            </a:fld>
            <a:endParaRPr lang="en-US"/>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p:cNvSpPr>
          <p:nvPr>
            <p:ph type="title"/>
          </p:nvPr>
        </p:nvSpPr>
        <p:spPr bwMode="auto">
          <a:xfrm>
            <a:off x="457200" y="762000"/>
            <a:ext cx="8229600" cy="563563"/>
          </a:xfrm>
          <a:noFill/>
        </p:spPr>
        <p:txBody>
          <a:bodyPr wrap="square" lIns="91440" tIns="45720" rIns="91440" bIns="45720" numCol="1" anchorCtr="0" compatLnSpc="1">
            <a:prstTxWarp prst="textNoShape">
              <a:avLst/>
            </a:prstTxWarp>
            <a:normAutofit fontScale="90000"/>
          </a:bodyPr>
          <a:lstStyle/>
          <a:p>
            <a:pPr algn="ctr" rtl="1"/>
            <a:r>
              <a:rPr lang="ar-EG" sz="3700" dirty="0" smtClean="0">
                <a:solidFill>
                  <a:srgbClr val="FF0066"/>
                </a:solidFill>
                <a:effectLst/>
                <a:sym typeface="AGA Arabesque" pitchFamily="2" charset="2"/>
              </a:rPr>
              <a:t>مواطن الصّلاة على رسول اللّه صلّى اللّه عليه وسلّم</a:t>
            </a:r>
            <a:endParaRPr lang="en-US" sz="3700" dirty="0" smtClean="0">
              <a:solidFill>
                <a:srgbClr val="FF0066"/>
              </a:solidFill>
              <a:effectLst/>
              <a:cs typeface="Arial" charset="0"/>
              <a:sym typeface="AGA Arabesque" pitchFamily="2" charset="2"/>
            </a:endParaRPr>
          </a:p>
        </p:txBody>
      </p:sp>
      <p:sp>
        <p:nvSpPr>
          <p:cNvPr id="31747" name="Rectangle 3"/>
          <p:cNvSpPr>
            <a:spLocks noGrp="1" noChangeArrowheads="1"/>
          </p:cNvSpPr>
          <p:nvPr>
            <p:ph idx="1"/>
          </p:nvPr>
        </p:nvSpPr>
        <p:spPr>
          <a:xfrm>
            <a:off x="3962400" y="1219200"/>
            <a:ext cx="5029200" cy="457200"/>
          </a:xfrm>
        </p:spPr>
        <p:txBody>
          <a:bodyPr>
            <a:noAutofit/>
          </a:bodyPr>
          <a:lstStyle/>
          <a:p>
            <a:pPr marL="0" indent="0" algn="r" rtl="1" eaLnBrk="1" hangingPunct="1">
              <a:lnSpc>
                <a:spcPct val="140000"/>
              </a:lnSpc>
              <a:buNone/>
            </a:pPr>
            <a:r>
              <a:rPr lang="ar-EG" sz="1800" b="1" dirty="0" smtClean="0">
                <a:solidFill>
                  <a:srgbClr val="1FAECD"/>
                </a:solidFill>
              </a:rPr>
              <a:t>الموطن الأول: وهو أهمّها </a:t>
            </a:r>
            <a:r>
              <a:rPr lang="ar-EG" sz="1800" b="1" dirty="0" err="1" smtClean="0">
                <a:solidFill>
                  <a:srgbClr val="1FAECD"/>
                </a:solidFill>
              </a:rPr>
              <a:t>وآكدها</a:t>
            </a:r>
            <a:r>
              <a:rPr lang="ar-EG" sz="1800" b="1" dirty="0" smtClean="0">
                <a:solidFill>
                  <a:srgbClr val="1FAECD"/>
                </a:solidFill>
              </a:rPr>
              <a:t> في الصلاة في آخر التشهد</a:t>
            </a:r>
            <a:r>
              <a:rPr lang="ar-EG" sz="1800" b="1" dirty="0" smtClean="0">
                <a:solidFill>
                  <a:srgbClr val="1FAECD"/>
                </a:solidFill>
              </a:rPr>
              <a:t>،</a:t>
            </a:r>
            <a:r>
              <a:rPr lang="en-US" sz="1800" dirty="0" smtClean="0"/>
              <a:t/>
            </a:r>
            <a:br>
              <a:rPr lang="en-US" sz="1800" dirty="0" smtClean="0"/>
            </a:br>
            <a:r>
              <a:rPr lang="ar-SA" sz="1400" dirty="0" smtClean="0"/>
              <a:t>.</a:t>
            </a:r>
            <a:endParaRPr lang="en-US" sz="1400" dirty="0" smtClean="0">
              <a:cs typeface="Arial"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81568A83-D089-4CFB-98A8-527B59021C1E}" type="slidenum">
              <a:rPr lang="en-US"/>
              <a:pPr>
                <a:defRPr/>
              </a:pPr>
              <a:t>32</a:t>
            </a:fld>
            <a:endParaRPr lang="en-US"/>
          </a:p>
        </p:txBody>
      </p:sp>
      <p:sp>
        <p:nvSpPr>
          <p:cNvPr id="2" name="Rectangle 1"/>
          <p:cNvSpPr/>
          <p:nvPr/>
        </p:nvSpPr>
        <p:spPr>
          <a:xfrm>
            <a:off x="4571998" y="1676400"/>
            <a:ext cx="4250853" cy="558999"/>
          </a:xfrm>
          <a:prstGeom prst="rect">
            <a:avLst/>
          </a:prstGeom>
        </p:spPr>
        <p:txBody>
          <a:bodyPr vert="horz" lIns="91440" tIns="45720" rIns="91440" bIns="45720" rtlCol="0">
            <a:noAutofit/>
          </a:bodyPr>
          <a:lstStyle/>
          <a:p>
            <a:pPr algn="r" rtl="1">
              <a:lnSpc>
                <a:spcPct val="140000"/>
              </a:lnSpc>
              <a:spcBef>
                <a:spcPct val="20000"/>
              </a:spcBef>
            </a:pPr>
            <a:r>
              <a:rPr lang="ar-EG" sz="1600" b="1" dirty="0">
                <a:solidFill>
                  <a:srgbClr val="1FAECD"/>
                </a:solidFill>
                <a:latin typeface="+mn-lt"/>
                <a:cs typeface="+mn-cs"/>
              </a:rPr>
              <a:t>الموطن الثاني: في الصلاة على النبي </a:t>
            </a:r>
            <a:r>
              <a:rPr lang="ar-EG" sz="1600" b="1" dirty="0">
                <a:solidFill>
                  <a:srgbClr val="1FAECD"/>
                </a:solidFill>
                <a:latin typeface="+mn-lt"/>
                <a:cs typeface="+mn-cs"/>
                <a:sym typeface="AGA Arabesque" pitchFamily="2" charset="2"/>
              </a:rPr>
              <a:t>صلى الله عليه وسلم</a:t>
            </a:r>
            <a:r>
              <a:rPr lang="ar-EG" sz="1600" b="1" dirty="0">
                <a:solidFill>
                  <a:srgbClr val="1FAECD"/>
                </a:solidFill>
                <a:latin typeface="+mn-lt"/>
                <a:cs typeface="+mn-cs"/>
              </a:rPr>
              <a:t> في التشهد الأول</a:t>
            </a:r>
            <a:endParaRPr lang="fr-FR" sz="1600" b="1" dirty="0">
              <a:solidFill>
                <a:srgbClr val="1FAECD"/>
              </a:solidFill>
              <a:latin typeface="+mn-lt"/>
              <a:cs typeface="+mn-cs"/>
            </a:endParaRPr>
          </a:p>
        </p:txBody>
      </p:sp>
      <p:sp>
        <p:nvSpPr>
          <p:cNvPr id="3" name="Rectangle 2"/>
          <p:cNvSpPr/>
          <p:nvPr/>
        </p:nvSpPr>
        <p:spPr>
          <a:xfrm>
            <a:off x="4318535" y="2156353"/>
            <a:ext cx="4572000" cy="840230"/>
          </a:xfrm>
          <a:prstGeom prst="rect">
            <a:avLst/>
          </a:prstGeom>
        </p:spPr>
        <p:txBody>
          <a:bodyPr>
            <a:spAutoFit/>
          </a:bodyPr>
          <a:lstStyle/>
          <a:p>
            <a:pPr algn="r" rtl="1" eaLnBrk="1" hangingPunct="1">
              <a:lnSpc>
                <a:spcPct val="90000"/>
              </a:lnSpc>
            </a:pPr>
            <a:r>
              <a:rPr lang="ar-EG" b="1" dirty="0">
                <a:solidFill>
                  <a:srgbClr val="1FAECD"/>
                </a:solidFill>
              </a:rPr>
              <a:t>الموطن الثالث: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صلاة الجنازة بعد التكبيرة الثانية، ولا خلاف في مشروعيتها.</a:t>
            </a:r>
          </a:p>
        </p:txBody>
      </p:sp>
      <p:sp>
        <p:nvSpPr>
          <p:cNvPr id="6" name="Rectangle 5"/>
          <p:cNvSpPr/>
          <p:nvPr/>
        </p:nvSpPr>
        <p:spPr>
          <a:xfrm>
            <a:off x="4411424" y="2967335"/>
            <a:ext cx="4572000" cy="646331"/>
          </a:xfrm>
          <a:prstGeom prst="rect">
            <a:avLst/>
          </a:prstGeom>
        </p:spPr>
        <p:txBody>
          <a:bodyPr>
            <a:spAutoFit/>
          </a:bodyPr>
          <a:lstStyle/>
          <a:p>
            <a:pPr algn="r" rtl="1" eaLnBrk="1" hangingPunct="1"/>
            <a:r>
              <a:rPr lang="ar-EG" b="1" dirty="0">
                <a:solidFill>
                  <a:srgbClr val="1FAECD"/>
                </a:solidFill>
              </a:rPr>
              <a:t>الموطن الرابع: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بعد إجابة المؤذِّن،</a:t>
            </a:r>
            <a:r>
              <a:rPr lang="ar-EG" dirty="0"/>
              <a:t> </a:t>
            </a:r>
            <a:endParaRPr lang="ar-SA" dirty="0"/>
          </a:p>
        </p:txBody>
      </p:sp>
      <p:sp>
        <p:nvSpPr>
          <p:cNvPr id="7" name="Rectangle 6"/>
          <p:cNvSpPr/>
          <p:nvPr/>
        </p:nvSpPr>
        <p:spPr>
          <a:xfrm>
            <a:off x="4495800" y="3626334"/>
            <a:ext cx="4572000" cy="646331"/>
          </a:xfrm>
          <a:prstGeom prst="rect">
            <a:avLst/>
          </a:prstGeom>
        </p:spPr>
        <p:txBody>
          <a:bodyPr>
            <a:spAutoFit/>
          </a:bodyPr>
          <a:lstStyle/>
          <a:p>
            <a:r>
              <a:rPr lang="ar-EG" b="1" dirty="0">
                <a:solidFill>
                  <a:srgbClr val="1FAECD"/>
                </a:solidFill>
              </a:rPr>
              <a:t>الموطن الخامس: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عند الدعاء</a:t>
            </a:r>
            <a:endParaRPr lang="fr-FR" dirty="0"/>
          </a:p>
        </p:txBody>
      </p:sp>
      <p:sp>
        <p:nvSpPr>
          <p:cNvPr id="8" name="Rectangle 7"/>
          <p:cNvSpPr/>
          <p:nvPr/>
        </p:nvSpPr>
        <p:spPr>
          <a:xfrm>
            <a:off x="4451530" y="4195426"/>
            <a:ext cx="4572000" cy="590931"/>
          </a:xfrm>
          <a:prstGeom prst="rect">
            <a:avLst/>
          </a:prstGeom>
        </p:spPr>
        <p:txBody>
          <a:bodyPr>
            <a:spAutoFit/>
          </a:bodyPr>
          <a:lstStyle/>
          <a:p>
            <a:pPr algn="r" rtl="1" eaLnBrk="1" hangingPunct="1">
              <a:lnSpc>
                <a:spcPct val="90000"/>
              </a:lnSpc>
            </a:pPr>
            <a:r>
              <a:rPr lang="ar-EG" b="1" dirty="0">
                <a:solidFill>
                  <a:srgbClr val="1FAECD"/>
                </a:solidFill>
              </a:rPr>
              <a:t>الموطن السادس: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عند دخول المسجد وعن الخروج منه،</a:t>
            </a:r>
            <a:endParaRPr lang="ar-SA" b="1" dirty="0">
              <a:solidFill>
                <a:srgbClr val="1FAECD"/>
              </a:solidFill>
            </a:endParaRPr>
          </a:p>
        </p:txBody>
      </p:sp>
      <p:sp>
        <p:nvSpPr>
          <p:cNvPr id="9" name="Rectangle 8"/>
          <p:cNvSpPr/>
          <p:nvPr/>
        </p:nvSpPr>
        <p:spPr>
          <a:xfrm>
            <a:off x="4426664" y="4794318"/>
            <a:ext cx="4572000" cy="646331"/>
          </a:xfrm>
          <a:prstGeom prst="rect">
            <a:avLst/>
          </a:prstGeom>
        </p:spPr>
        <p:txBody>
          <a:bodyPr>
            <a:spAutoFit/>
          </a:bodyPr>
          <a:lstStyle/>
          <a:p>
            <a:pPr algn="r" rtl="1" eaLnBrk="1" hangingPunct="1"/>
            <a:r>
              <a:rPr lang="ar-EG" b="1" dirty="0">
                <a:solidFill>
                  <a:srgbClr val="1FAECD"/>
                </a:solidFill>
              </a:rPr>
              <a:t>الموطن السابع: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على الصفا والمروة</a:t>
            </a:r>
            <a:r>
              <a:rPr lang="ar-EG" dirty="0">
                <a:solidFill>
                  <a:srgbClr val="996633"/>
                </a:solidFill>
              </a:rPr>
              <a:t>،</a:t>
            </a:r>
            <a:r>
              <a:rPr lang="ar-EG" dirty="0"/>
              <a:t> </a:t>
            </a:r>
            <a:endParaRPr lang="ar-SA" dirty="0"/>
          </a:p>
        </p:txBody>
      </p:sp>
      <p:sp>
        <p:nvSpPr>
          <p:cNvPr id="10" name="Rectangle 9"/>
          <p:cNvSpPr/>
          <p:nvPr/>
        </p:nvSpPr>
        <p:spPr>
          <a:xfrm>
            <a:off x="4467572" y="5440649"/>
            <a:ext cx="4572000" cy="646331"/>
          </a:xfrm>
          <a:prstGeom prst="rect">
            <a:avLst/>
          </a:prstGeom>
        </p:spPr>
        <p:txBody>
          <a:bodyPr>
            <a:spAutoFit/>
          </a:bodyPr>
          <a:lstStyle/>
          <a:p>
            <a:r>
              <a:rPr lang="ar-EG" b="1" dirty="0">
                <a:solidFill>
                  <a:srgbClr val="1FAECD"/>
                </a:solidFill>
              </a:rPr>
              <a:t>الموطن الثامن: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عند اجتماع القوم</a:t>
            </a:r>
            <a:endParaRPr lang="fr-FR" dirty="0"/>
          </a:p>
        </p:txBody>
      </p:sp>
      <p:sp>
        <p:nvSpPr>
          <p:cNvPr id="13" name="Rectangle 12"/>
          <p:cNvSpPr/>
          <p:nvPr/>
        </p:nvSpPr>
        <p:spPr>
          <a:xfrm>
            <a:off x="-237423" y="1219200"/>
            <a:ext cx="4572000" cy="646331"/>
          </a:xfrm>
          <a:prstGeom prst="rect">
            <a:avLst/>
          </a:prstGeom>
        </p:spPr>
        <p:txBody>
          <a:bodyPr>
            <a:spAutoFit/>
          </a:bodyPr>
          <a:lstStyle/>
          <a:p>
            <a:r>
              <a:rPr lang="ar-EG" b="1" dirty="0">
                <a:solidFill>
                  <a:srgbClr val="1FAECD"/>
                </a:solidFill>
              </a:rPr>
              <a:t>الموطن التاسع: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عند ورود ذكره </a:t>
            </a:r>
            <a:r>
              <a:rPr lang="ar-EG" b="1" dirty="0">
                <a:solidFill>
                  <a:srgbClr val="1FAECD"/>
                </a:solidFill>
                <a:sym typeface="AGA Arabesque" pitchFamily="2" charset="2"/>
              </a:rPr>
              <a:t>صلى الله عليه وسلم</a:t>
            </a:r>
            <a:r>
              <a:rPr lang="ar-EG" sz="1600" b="1" dirty="0"/>
              <a:t> </a:t>
            </a:r>
            <a:endParaRPr lang="fr-FR" dirty="0"/>
          </a:p>
        </p:txBody>
      </p:sp>
      <p:sp>
        <p:nvSpPr>
          <p:cNvPr id="14" name="Rectangle 13"/>
          <p:cNvSpPr/>
          <p:nvPr/>
        </p:nvSpPr>
        <p:spPr>
          <a:xfrm>
            <a:off x="-372483" y="2156353"/>
            <a:ext cx="4572000" cy="646331"/>
          </a:xfrm>
          <a:prstGeom prst="rect">
            <a:avLst/>
          </a:prstGeom>
        </p:spPr>
        <p:txBody>
          <a:bodyPr>
            <a:spAutoFit/>
          </a:bodyPr>
          <a:lstStyle/>
          <a:p>
            <a:r>
              <a:rPr lang="ar-EG" b="1" dirty="0">
                <a:solidFill>
                  <a:srgbClr val="1FAECD"/>
                </a:solidFill>
              </a:rPr>
              <a:t>الموطن الحادي عشر: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يوم الجمعة وليلتها</a:t>
            </a:r>
            <a:endParaRPr lang="fr-FR" dirty="0"/>
          </a:p>
        </p:txBody>
      </p:sp>
      <p:sp>
        <p:nvSpPr>
          <p:cNvPr id="15" name="Rectangle 14"/>
          <p:cNvSpPr/>
          <p:nvPr/>
        </p:nvSpPr>
        <p:spPr>
          <a:xfrm>
            <a:off x="-237423" y="3105834"/>
            <a:ext cx="4248279" cy="369332"/>
          </a:xfrm>
          <a:prstGeom prst="rect">
            <a:avLst/>
          </a:prstGeom>
        </p:spPr>
        <p:txBody>
          <a:bodyPr wrap="none">
            <a:spAutoFit/>
          </a:bodyPr>
          <a:lstStyle/>
          <a:p>
            <a:r>
              <a:rPr lang="ar-EG" b="1" dirty="0">
                <a:solidFill>
                  <a:srgbClr val="1FAECD"/>
                </a:solidFill>
              </a:rPr>
              <a:t>الموطن الثاني عشر: الصلاة على النبيِّ </a:t>
            </a:r>
            <a:r>
              <a:rPr lang="ar-EG" b="1" dirty="0">
                <a:solidFill>
                  <a:srgbClr val="1FAECD"/>
                </a:solidFill>
                <a:sym typeface="AGA Arabesque" pitchFamily="2" charset="2"/>
              </a:rPr>
              <a:t>صلى الله عليه وسلم</a:t>
            </a:r>
            <a:r>
              <a:rPr lang="ar-EG" b="1" dirty="0">
                <a:solidFill>
                  <a:srgbClr val="1FAECD"/>
                </a:solidFill>
              </a:rPr>
              <a:t> في كلِّ مكان</a:t>
            </a:r>
            <a:endParaRPr lang="fr-FR" dirty="0"/>
          </a:p>
        </p:txBody>
      </p:sp>
      <p:sp>
        <p:nvSpPr>
          <p:cNvPr id="16" name="Rectangle 15"/>
          <p:cNvSpPr/>
          <p:nvPr/>
        </p:nvSpPr>
        <p:spPr>
          <a:xfrm>
            <a:off x="-160576" y="3733800"/>
            <a:ext cx="4572000" cy="646331"/>
          </a:xfrm>
          <a:prstGeom prst="rect">
            <a:avLst/>
          </a:prstGeom>
        </p:spPr>
        <p:txBody>
          <a:bodyPr>
            <a:spAutoFit/>
          </a:bodyPr>
          <a:lstStyle/>
          <a:p>
            <a:r>
              <a:rPr lang="ar-EG" b="1" dirty="0">
                <a:solidFill>
                  <a:srgbClr val="1FAECD"/>
                </a:solidFill>
              </a:rPr>
              <a:t>الموطن الثالث عشر: من مواطن الصلاة على النبي </a:t>
            </a:r>
            <a:r>
              <a:rPr lang="ar-EG" b="1" dirty="0">
                <a:solidFill>
                  <a:srgbClr val="1FAECD"/>
                </a:solidFill>
                <a:sym typeface="AGA Arabesque" pitchFamily="2" charset="2"/>
              </a:rPr>
              <a:t>صلى الله عليه وسلم</a:t>
            </a:r>
            <a:r>
              <a:rPr lang="ar-EG" b="1" dirty="0">
                <a:solidFill>
                  <a:srgbClr val="1FAECD"/>
                </a:solidFill>
              </a:rPr>
              <a:t> عند الهمِّ والشدائد</a:t>
            </a:r>
            <a:endParaRPr lang="fr-FR" dirty="0"/>
          </a:p>
        </p:txBody>
      </p:sp>
      <p:sp>
        <p:nvSpPr>
          <p:cNvPr id="17" name="Rectangle 16"/>
          <p:cNvSpPr/>
          <p:nvPr/>
        </p:nvSpPr>
        <p:spPr>
          <a:xfrm>
            <a:off x="7219" y="4380131"/>
            <a:ext cx="4572000" cy="646331"/>
          </a:xfrm>
          <a:prstGeom prst="rect">
            <a:avLst/>
          </a:prstGeom>
        </p:spPr>
        <p:txBody>
          <a:bodyPr>
            <a:spAutoFit/>
          </a:bodyPr>
          <a:lstStyle/>
          <a:p>
            <a:r>
              <a:rPr lang="ar-EG" b="1" dirty="0">
                <a:solidFill>
                  <a:srgbClr val="1FAECD"/>
                </a:solidFill>
              </a:rPr>
              <a:t>الموطن الرابع عشر: من مواطن الصلاة عليه </a:t>
            </a:r>
            <a:r>
              <a:rPr lang="ar-EG" b="1" dirty="0">
                <a:solidFill>
                  <a:srgbClr val="1FAECD"/>
                </a:solidFill>
                <a:sym typeface="AGA Arabesque" pitchFamily="2" charset="2"/>
              </a:rPr>
              <a:t>صلى الله عليه وسلم</a:t>
            </a:r>
            <a:r>
              <a:rPr lang="ar-EG" b="1" dirty="0">
                <a:solidFill>
                  <a:srgbClr val="1FAECD"/>
                </a:solidFill>
              </a:rPr>
              <a:t> عند كتابه اسمه </a:t>
            </a:r>
            <a:r>
              <a:rPr lang="ar-EG" b="1" dirty="0">
                <a:solidFill>
                  <a:srgbClr val="1FAECD"/>
                </a:solidFill>
                <a:sym typeface="AGA Arabesque" pitchFamily="2" charset="2"/>
              </a:rPr>
              <a:t>صلى الله عليه وسلم</a:t>
            </a:r>
            <a:r>
              <a:rPr lang="ar-EG" b="1" dirty="0">
                <a:solidFill>
                  <a:srgbClr val="1FAECD"/>
                </a:solidFill>
              </a:rPr>
              <a:t> </a:t>
            </a:r>
            <a:endParaRPr lang="fr-FR" dirty="0"/>
          </a:p>
        </p:txBody>
      </p:sp>
      <p:sp>
        <p:nvSpPr>
          <p:cNvPr id="18" name="Rectangle 17"/>
          <p:cNvSpPr/>
          <p:nvPr/>
        </p:nvSpPr>
        <p:spPr>
          <a:xfrm>
            <a:off x="-106033" y="5144869"/>
            <a:ext cx="4572000" cy="646331"/>
          </a:xfrm>
          <a:prstGeom prst="rect">
            <a:avLst/>
          </a:prstGeom>
        </p:spPr>
        <p:txBody>
          <a:bodyPr>
            <a:spAutoFit/>
          </a:bodyPr>
          <a:lstStyle/>
          <a:p>
            <a:r>
              <a:rPr lang="ar-EG" b="1" dirty="0">
                <a:solidFill>
                  <a:srgbClr val="1FAECD"/>
                </a:solidFill>
              </a:rPr>
              <a:t>الموطن ال</a:t>
            </a:r>
            <a:r>
              <a:rPr lang="ar-SA" b="1" dirty="0">
                <a:solidFill>
                  <a:srgbClr val="1FAECD"/>
                </a:solidFill>
              </a:rPr>
              <a:t>خامس </a:t>
            </a:r>
            <a:r>
              <a:rPr lang="ar-EG" b="1" dirty="0">
                <a:solidFill>
                  <a:srgbClr val="1FAECD"/>
                </a:solidFill>
              </a:rPr>
              <a:t> عشر: من مواطن الصلاة عليه </a:t>
            </a:r>
            <a:r>
              <a:rPr lang="ar-EG" b="1" dirty="0">
                <a:solidFill>
                  <a:srgbClr val="1FAECD"/>
                </a:solidFill>
                <a:sym typeface="AGA Arabesque" pitchFamily="2" charset="2"/>
              </a:rPr>
              <a:t>صلى الله عليه وسلم</a:t>
            </a:r>
            <a:r>
              <a:rPr lang="ar-EG" b="1" dirty="0">
                <a:solidFill>
                  <a:srgbClr val="1FAECD"/>
                </a:solidFill>
              </a:rPr>
              <a:t> عند طرفي النّهار</a:t>
            </a:r>
            <a:endParaRPr lang="fr-FR" dirty="0"/>
          </a:p>
        </p:txBody>
      </p:sp>
      <p:sp>
        <p:nvSpPr>
          <p:cNvPr id="19" name="Rectangle 18"/>
          <p:cNvSpPr/>
          <p:nvPr/>
        </p:nvSpPr>
        <p:spPr>
          <a:xfrm>
            <a:off x="-237423" y="5638800"/>
            <a:ext cx="4572000" cy="646331"/>
          </a:xfrm>
          <a:prstGeom prst="rect">
            <a:avLst/>
          </a:prstGeom>
        </p:spPr>
        <p:txBody>
          <a:bodyPr>
            <a:spAutoFit/>
          </a:bodyPr>
          <a:lstStyle/>
          <a:p>
            <a:r>
              <a:rPr lang="ar-EG" b="1" dirty="0">
                <a:solidFill>
                  <a:srgbClr val="1FAECD"/>
                </a:solidFill>
              </a:rPr>
              <a:t>الموطن ال</a:t>
            </a:r>
            <a:r>
              <a:rPr lang="ar-SA" b="1" dirty="0">
                <a:solidFill>
                  <a:srgbClr val="1FAECD"/>
                </a:solidFill>
              </a:rPr>
              <a:t>سادس </a:t>
            </a:r>
            <a:r>
              <a:rPr lang="ar-EG" b="1" dirty="0">
                <a:solidFill>
                  <a:srgbClr val="1FAECD"/>
                </a:solidFill>
              </a:rPr>
              <a:t>عشر: من مواطن الصلاة عليه </a:t>
            </a:r>
            <a:r>
              <a:rPr lang="ar-EG" b="1" dirty="0">
                <a:solidFill>
                  <a:srgbClr val="1FAECD"/>
                </a:solidFill>
                <a:sym typeface="AGA Arabesque" pitchFamily="2" charset="2"/>
              </a:rPr>
              <a:t>صلى الله عليه وسلم</a:t>
            </a:r>
            <a:r>
              <a:rPr lang="ar-EG" b="1" dirty="0">
                <a:solidFill>
                  <a:srgbClr val="1FAECD"/>
                </a:solidFill>
              </a:rPr>
              <a:t> عند ختم القرآن</a:t>
            </a:r>
            <a:endParaRPr lang="fr-FR"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bwMode="auto">
          <a:xfrm>
            <a:off x="304800" y="838200"/>
            <a:ext cx="8229600" cy="1143000"/>
          </a:xfrm>
          <a:noFill/>
        </p:spPr>
        <p:txBody>
          <a:bodyPr wrap="square" lIns="91440" tIns="45720" rIns="91440" bIns="45720" numCol="1" anchorCtr="0" compatLnSpc="1">
            <a:prstTxWarp prst="textNoShape">
              <a:avLst/>
            </a:prstTxWarp>
          </a:bodyPr>
          <a:lstStyle/>
          <a:p>
            <a:pPr algn="ctr" rtl="1"/>
            <a:r>
              <a:rPr lang="ar-EG" sz="3700" dirty="0" smtClean="0">
                <a:solidFill>
                  <a:srgbClr val="FF0066"/>
                </a:solidFill>
                <a:effectLst/>
              </a:rPr>
              <a:t>فضائل الصّلاة على رسول اللّه صلّى اللّه عليه وسلّم</a:t>
            </a:r>
            <a:endParaRPr lang="en-US" sz="3700" dirty="0" smtClean="0">
              <a:solidFill>
                <a:srgbClr val="FF0066"/>
              </a:solidFill>
              <a:effectLst/>
              <a:cs typeface="Arial"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FD990C0B-19CC-404C-930F-F46DFBADC2E2}" type="slidenum">
              <a:rPr lang="en-US"/>
              <a:pPr>
                <a:defRPr/>
              </a:pPr>
              <a:t>33</a:t>
            </a:fld>
            <a:endParaRPr lang="en-US"/>
          </a:p>
        </p:txBody>
      </p:sp>
      <p:sp>
        <p:nvSpPr>
          <p:cNvPr id="3" name="Rectangle 2"/>
          <p:cNvSpPr/>
          <p:nvPr/>
        </p:nvSpPr>
        <p:spPr>
          <a:xfrm>
            <a:off x="6934200" y="1752600"/>
            <a:ext cx="1576072" cy="369332"/>
          </a:xfrm>
          <a:prstGeom prst="rect">
            <a:avLst/>
          </a:prstGeom>
        </p:spPr>
        <p:txBody>
          <a:bodyPr wrap="none">
            <a:spAutoFit/>
          </a:bodyPr>
          <a:lstStyle/>
          <a:p>
            <a:r>
              <a:rPr lang="ar-EG" b="1" dirty="0">
                <a:solidFill>
                  <a:srgbClr val="CC0000"/>
                </a:solidFill>
              </a:rPr>
              <a:t>(1) صلاة بصلوات</a:t>
            </a:r>
            <a:endParaRPr lang="fr-FR" dirty="0"/>
          </a:p>
        </p:txBody>
      </p:sp>
      <p:sp>
        <p:nvSpPr>
          <p:cNvPr id="6" name="Rectangle 5"/>
          <p:cNvSpPr/>
          <p:nvPr/>
        </p:nvSpPr>
        <p:spPr>
          <a:xfrm>
            <a:off x="6019800" y="2116499"/>
            <a:ext cx="2539477" cy="369332"/>
          </a:xfrm>
          <a:prstGeom prst="rect">
            <a:avLst/>
          </a:prstGeom>
        </p:spPr>
        <p:txBody>
          <a:bodyPr wrap="none">
            <a:spAutoFit/>
          </a:bodyPr>
          <a:lstStyle/>
          <a:p>
            <a:r>
              <a:rPr lang="ar-EG" b="1" dirty="0">
                <a:solidFill>
                  <a:srgbClr val="CC0000"/>
                </a:solidFill>
              </a:rPr>
              <a:t>(2) رفع للدّرجات وحطّ للسّيّئات</a:t>
            </a:r>
            <a:endParaRPr lang="fr-FR" dirty="0"/>
          </a:p>
        </p:txBody>
      </p:sp>
      <p:sp>
        <p:nvSpPr>
          <p:cNvPr id="7" name="Rectangle 6"/>
          <p:cNvSpPr/>
          <p:nvPr/>
        </p:nvSpPr>
        <p:spPr>
          <a:xfrm>
            <a:off x="5108379" y="2485831"/>
            <a:ext cx="3401893" cy="369332"/>
          </a:xfrm>
          <a:prstGeom prst="rect">
            <a:avLst/>
          </a:prstGeom>
        </p:spPr>
        <p:txBody>
          <a:bodyPr wrap="none">
            <a:spAutoFit/>
          </a:bodyPr>
          <a:lstStyle/>
          <a:p>
            <a:r>
              <a:rPr lang="ar-EG" b="1" dirty="0">
                <a:solidFill>
                  <a:srgbClr val="CC0000"/>
                </a:solidFill>
              </a:rPr>
              <a:t>(3) سبب لنيل شفاعته صلّى اللّه عليه وسلّم</a:t>
            </a:r>
            <a:endParaRPr lang="fr-FR" dirty="0"/>
          </a:p>
        </p:txBody>
      </p:sp>
      <p:sp>
        <p:nvSpPr>
          <p:cNvPr id="8" name="Rectangle 7"/>
          <p:cNvSpPr/>
          <p:nvPr/>
        </p:nvSpPr>
        <p:spPr>
          <a:xfrm>
            <a:off x="5884218" y="2875002"/>
            <a:ext cx="2624436" cy="369332"/>
          </a:xfrm>
          <a:prstGeom prst="rect">
            <a:avLst/>
          </a:prstGeom>
        </p:spPr>
        <p:txBody>
          <a:bodyPr wrap="none">
            <a:spAutoFit/>
          </a:bodyPr>
          <a:lstStyle/>
          <a:p>
            <a:r>
              <a:rPr lang="ar-EG" b="1" dirty="0">
                <a:solidFill>
                  <a:srgbClr val="CC0000"/>
                </a:solidFill>
              </a:rPr>
              <a:t>(</a:t>
            </a:r>
            <a:r>
              <a:rPr lang="ar-SA" b="1" dirty="0">
                <a:solidFill>
                  <a:srgbClr val="CC0000"/>
                </a:solidFill>
              </a:rPr>
              <a:t>4</a:t>
            </a:r>
            <a:r>
              <a:rPr lang="ar-EG" b="1" dirty="0">
                <a:solidFill>
                  <a:srgbClr val="CC0000"/>
                </a:solidFill>
              </a:rPr>
              <a:t>) كفاية الهموم ومغفرة الذّنوب</a:t>
            </a:r>
            <a:endParaRPr lang="fr-FR" dirty="0"/>
          </a:p>
        </p:txBody>
      </p:sp>
      <p:sp>
        <p:nvSpPr>
          <p:cNvPr id="9" name="Rectangle 8"/>
          <p:cNvSpPr/>
          <p:nvPr/>
        </p:nvSpPr>
        <p:spPr>
          <a:xfrm>
            <a:off x="4191000" y="3244334"/>
            <a:ext cx="4572000" cy="646331"/>
          </a:xfrm>
          <a:prstGeom prst="rect">
            <a:avLst/>
          </a:prstGeom>
        </p:spPr>
        <p:txBody>
          <a:bodyPr>
            <a:spAutoFit/>
          </a:bodyPr>
          <a:lstStyle/>
          <a:p>
            <a:r>
              <a:rPr lang="ar-EG" b="1" dirty="0">
                <a:solidFill>
                  <a:srgbClr val="CC0000"/>
                </a:solidFill>
              </a:rPr>
              <a:t>(5) سبب لعرض اسم المصلّي على رسول اللّه صلّى اللّه عليه وسلّم</a:t>
            </a:r>
            <a:endParaRPr lang="fr-FR" dirty="0"/>
          </a:p>
        </p:txBody>
      </p:sp>
      <p:sp>
        <p:nvSpPr>
          <p:cNvPr id="10" name="Rectangle 9"/>
          <p:cNvSpPr/>
          <p:nvPr/>
        </p:nvSpPr>
        <p:spPr>
          <a:xfrm>
            <a:off x="6336264" y="3890665"/>
            <a:ext cx="2172390" cy="369332"/>
          </a:xfrm>
          <a:prstGeom prst="rect">
            <a:avLst/>
          </a:prstGeom>
        </p:spPr>
        <p:txBody>
          <a:bodyPr wrap="none">
            <a:spAutoFit/>
          </a:bodyPr>
          <a:lstStyle/>
          <a:p>
            <a:r>
              <a:rPr lang="ar-EG" b="1" dirty="0">
                <a:solidFill>
                  <a:srgbClr val="CC0000"/>
                </a:solidFill>
              </a:rPr>
              <a:t>(6) طهرة من لغو المجلس</a:t>
            </a:r>
            <a:endParaRPr lang="fr-FR" dirty="0"/>
          </a:p>
        </p:txBody>
      </p:sp>
      <p:sp>
        <p:nvSpPr>
          <p:cNvPr id="11" name="Rectangle 10"/>
          <p:cNvSpPr/>
          <p:nvPr/>
        </p:nvSpPr>
        <p:spPr>
          <a:xfrm>
            <a:off x="6336264" y="4259997"/>
            <a:ext cx="2135520" cy="369332"/>
          </a:xfrm>
          <a:prstGeom prst="rect">
            <a:avLst/>
          </a:prstGeom>
        </p:spPr>
        <p:txBody>
          <a:bodyPr wrap="none">
            <a:spAutoFit/>
          </a:bodyPr>
          <a:lstStyle/>
          <a:p>
            <a:r>
              <a:rPr lang="ar-EG" b="1" dirty="0">
                <a:solidFill>
                  <a:srgbClr val="CC0000"/>
                </a:solidFill>
              </a:rPr>
              <a:t>(7) سبب في إجابة الدّعاء</a:t>
            </a:r>
            <a:endParaRPr lang="fr-FR" dirty="0"/>
          </a:p>
        </p:txBody>
      </p:sp>
      <p:sp>
        <p:nvSpPr>
          <p:cNvPr id="12" name="Rectangle 11"/>
          <p:cNvSpPr/>
          <p:nvPr/>
        </p:nvSpPr>
        <p:spPr>
          <a:xfrm>
            <a:off x="5735127" y="4629329"/>
            <a:ext cx="2723823" cy="369332"/>
          </a:xfrm>
          <a:prstGeom prst="rect">
            <a:avLst/>
          </a:prstGeom>
        </p:spPr>
        <p:txBody>
          <a:bodyPr wrap="none">
            <a:spAutoFit/>
          </a:bodyPr>
          <a:lstStyle/>
          <a:p>
            <a:r>
              <a:rPr lang="ar-EG" b="1" dirty="0">
                <a:solidFill>
                  <a:srgbClr val="CC0000"/>
                </a:solidFill>
              </a:rPr>
              <a:t>(8) انتفاء الوصف بالبخل والجفاء</a:t>
            </a:r>
            <a:endParaRPr lang="fr-FR" dirty="0"/>
          </a:p>
        </p:txBody>
      </p:sp>
      <p:sp>
        <p:nvSpPr>
          <p:cNvPr id="13" name="Rectangle 12"/>
          <p:cNvSpPr/>
          <p:nvPr/>
        </p:nvSpPr>
        <p:spPr>
          <a:xfrm>
            <a:off x="6871594" y="4998435"/>
            <a:ext cx="1574470" cy="369332"/>
          </a:xfrm>
          <a:prstGeom prst="rect">
            <a:avLst/>
          </a:prstGeom>
        </p:spPr>
        <p:txBody>
          <a:bodyPr wrap="none">
            <a:spAutoFit/>
          </a:bodyPr>
          <a:lstStyle/>
          <a:p>
            <a:r>
              <a:rPr lang="ar-EG" b="1" dirty="0">
                <a:solidFill>
                  <a:srgbClr val="CC0000"/>
                </a:solidFill>
              </a:rPr>
              <a:t>(9) دليل إلى الجنّة</a:t>
            </a:r>
            <a:endParaRPr lang="fr-FR" dirty="0"/>
          </a:p>
        </p:txBody>
      </p:sp>
      <p:sp>
        <p:nvSpPr>
          <p:cNvPr id="14" name="Rectangle 13"/>
          <p:cNvSpPr/>
          <p:nvPr/>
        </p:nvSpPr>
        <p:spPr>
          <a:xfrm>
            <a:off x="914400" y="1931833"/>
            <a:ext cx="3052438" cy="369332"/>
          </a:xfrm>
          <a:prstGeom prst="rect">
            <a:avLst/>
          </a:prstGeom>
        </p:spPr>
        <p:txBody>
          <a:bodyPr wrap="none">
            <a:spAutoFit/>
          </a:bodyPr>
          <a:lstStyle/>
          <a:p>
            <a:r>
              <a:rPr lang="ar-EG" b="1" dirty="0"/>
              <a:t>أنها سبب لتبشير العبد بالجنة قبل موته</a:t>
            </a:r>
            <a:endParaRPr lang="fr-FR" dirty="0"/>
          </a:p>
        </p:txBody>
      </p:sp>
      <p:sp>
        <p:nvSpPr>
          <p:cNvPr id="15" name="Rectangle 14"/>
          <p:cNvSpPr/>
          <p:nvPr/>
        </p:nvSpPr>
        <p:spPr>
          <a:xfrm>
            <a:off x="930298" y="2301165"/>
            <a:ext cx="2996333" cy="369332"/>
          </a:xfrm>
          <a:prstGeom prst="rect">
            <a:avLst/>
          </a:prstGeom>
        </p:spPr>
        <p:txBody>
          <a:bodyPr wrap="none">
            <a:spAutoFit/>
          </a:bodyPr>
          <a:lstStyle/>
          <a:p>
            <a:r>
              <a:rPr lang="ar-EG" b="1" dirty="0"/>
              <a:t>أنها سبب للنجاة من أهوال يوم القيامة</a:t>
            </a:r>
            <a:endParaRPr lang="fr-FR" dirty="0"/>
          </a:p>
        </p:txBody>
      </p:sp>
      <p:sp>
        <p:nvSpPr>
          <p:cNvPr id="16" name="Rectangle 15"/>
          <p:cNvSpPr/>
          <p:nvPr/>
        </p:nvSpPr>
        <p:spPr>
          <a:xfrm>
            <a:off x="1524000" y="3059668"/>
            <a:ext cx="2350323" cy="369332"/>
          </a:xfrm>
          <a:prstGeom prst="rect">
            <a:avLst/>
          </a:prstGeom>
        </p:spPr>
        <p:txBody>
          <a:bodyPr wrap="none">
            <a:spAutoFit/>
          </a:bodyPr>
          <a:lstStyle/>
          <a:p>
            <a:r>
              <a:rPr lang="ar-EG" b="1" dirty="0"/>
              <a:t>أنها سبب لتذكر العبد ما نسيه</a:t>
            </a:r>
            <a:endParaRPr lang="fr-FR" dirty="0"/>
          </a:p>
        </p:txBody>
      </p:sp>
      <p:sp>
        <p:nvSpPr>
          <p:cNvPr id="17" name="Rectangle 16"/>
          <p:cNvSpPr/>
          <p:nvPr/>
        </p:nvSpPr>
        <p:spPr>
          <a:xfrm>
            <a:off x="-218173" y="3608506"/>
            <a:ext cx="4572000" cy="646331"/>
          </a:xfrm>
          <a:prstGeom prst="rect">
            <a:avLst/>
          </a:prstGeom>
        </p:spPr>
        <p:txBody>
          <a:bodyPr>
            <a:spAutoFit/>
          </a:bodyPr>
          <a:lstStyle/>
          <a:p>
            <a:r>
              <a:rPr lang="ar-EG" b="1" dirty="0"/>
              <a:t>أنها سبب لإبقاء الله سبحانه الثناء الحسن للمصلي عليه بين أهل السماء والأرض</a:t>
            </a:r>
            <a:endParaRPr lang="fr-FR" dirty="0"/>
          </a:p>
        </p:txBody>
      </p:sp>
      <p:sp>
        <p:nvSpPr>
          <p:cNvPr id="18" name="Rectangle 17"/>
          <p:cNvSpPr/>
          <p:nvPr/>
        </p:nvSpPr>
        <p:spPr>
          <a:xfrm>
            <a:off x="894996" y="4259997"/>
            <a:ext cx="2560316" cy="369332"/>
          </a:xfrm>
          <a:prstGeom prst="rect">
            <a:avLst/>
          </a:prstGeom>
        </p:spPr>
        <p:txBody>
          <a:bodyPr wrap="none">
            <a:spAutoFit/>
          </a:bodyPr>
          <a:lstStyle/>
          <a:p>
            <a:r>
              <a:rPr lang="ar-EG" b="1" dirty="0"/>
              <a:t> أنها سبب لدوام محبته </a:t>
            </a:r>
            <a:r>
              <a:rPr lang="ar-EG" b="1" dirty="0" smtClean="0"/>
              <a:t>للرسول</a:t>
            </a:r>
            <a:r>
              <a:rPr lang="ar-MA" b="1" dirty="0" smtClean="0"/>
              <a:t> </a:t>
            </a:r>
            <a:endParaRPr lang="fr-FR" dirty="0"/>
          </a:p>
        </p:txBody>
      </p:sp>
      <p:sp>
        <p:nvSpPr>
          <p:cNvPr id="19" name="Rectangle 18"/>
          <p:cNvSpPr/>
          <p:nvPr/>
        </p:nvSpPr>
        <p:spPr>
          <a:xfrm>
            <a:off x="38993" y="4859935"/>
            <a:ext cx="4572000" cy="646331"/>
          </a:xfrm>
          <a:prstGeom prst="rect">
            <a:avLst/>
          </a:prstGeom>
        </p:spPr>
        <p:txBody>
          <a:bodyPr>
            <a:spAutoFit/>
          </a:bodyPr>
          <a:lstStyle/>
          <a:p>
            <a:r>
              <a:rPr lang="ar-EG" b="1" dirty="0"/>
              <a:t>أنها سبب لهداية العبد وحياة قلبه، فإنه كلما أكثر الصلاة عليه وذكره؛ استولت محبتُه على قلبه</a:t>
            </a:r>
            <a:endParaRPr lang="fr-FR" dirty="0"/>
          </a:p>
        </p:txBody>
      </p:sp>
      <p:sp>
        <p:nvSpPr>
          <p:cNvPr id="20" name="Rectangle 19"/>
          <p:cNvSpPr/>
          <p:nvPr/>
        </p:nvSpPr>
        <p:spPr>
          <a:xfrm>
            <a:off x="1047448" y="2698994"/>
            <a:ext cx="2786340" cy="369332"/>
          </a:xfrm>
          <a:prstGeom prst="rect">
            <a:avLst/>
          </a:prstGeom>
        </p:spPr>
        <p:txBody>
          <a:bodyPr wrap="none">
            <a:spAutoFit/>
          </a:bodyPr>
          <a:lstStyle/>
          <a:p>
            <a:r>
              <a:rPr lang="ar-EG" b="1" dirty="0"/>
              <a:t>أنها سبب لتثبيت القدم على الصِّراط</a:t>
            </a:r>
            <a:endParaRPr lang="fr-FR" dirty="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rtl="1" eaLnBrk="1" fontAlgn="auto" hangingPunct="1">
              <a:spcAft>
                <a:spcPts val="0"/>
              </a:spcAft>
              <a:defRPr/>
            </a:pPr>
            <a:r>
              <a:rPr lang="ar-SA"/>
              <a:t>المراجع </a:t>
            </a:r>
            <a:endParaRPr lang="en-US"/>
          </a:p>
        </p:txBody>
      </p:sp>
      <p:sp>
        <p:nvSpPr>
          <p:cNvPr id="34818" name="Rectangle 3"/>
          <p:cNvSpPr>
            <a:spLocks noGrp="1" noChangeArrowheads="1"/>
          </p:cNvSpPr>
          <p:nvPr>
            <p:ph idx="1"/>
          </p:nvPr>
        </p:nvSpPr>
        <p:spPr>
          <a:xfrm>
            <a:off x="457200" y="1447800"/>
            <a:ext cx="8229600" cy="5410200"/>
          </a:xfrm>
        </p:spPr>
        <p:txBody>
          <a:bodyPr>
            <a:normAutofit fontScale="92500" lnSpcReduction="10000"/>
          </a:bodyPr>
          <a:lstStyle/>
          <a:p>
            <a:pPr algn="r" rtl="1" eaLnBrk="1" hangingPunct="1">
              <a:lnSpc>
                <a:spcPct val="90000"/>
              </a:lnSpc>
              <a:buFont typeface="Wingdings 3" pitchFamily="18" charset="2"/>
              <a:buNone/>
            </a:pPr>
            <a:endParaRPr lang="ar-SA" b="1" smtClean="0"/>
          </a:p>
          <a:p>
            <a:pPr algn="r" rtl="1" eaLnBrk="1" hangingPunct="1">
              <a:lnSpc>
                <a:spcPct val="90000"/>
              </a:lnSpc>
            </a:pPr>
            <a:r>
              <a:rPr lang="ar-EG" smtClean="0"/>
              <a:t>1- الإمام ابن القيم</a:t>
            </a:r>
            <a:r>
              <a:rPr lang="ar-SA" smtClean="0"/>
              <a:t> </a:t>
            </a:r>
            <a:r>
              <a:rPr lang="ar-EG" smtClean="0"/>
              <a:t>جلاء الأفهام في فضل الصلاة على خير الأنام</a:t>
            </a:r>
            <a:endParaRPr lang="ar-SA" smtClean="0"/>
          </a:p>
          <a:p>
            <a:pPr algn="r" rtl="1" eaLnBrk="1" hangingPunct="1">
              <a:lnSpc>
                <a:spcPct val="90000"/>
              </a:lnSpc>
            </a:pPr>
            <a:r>
              <a:rPr lang="ar-EG" smtClean="0"/>
              <a:t>2- الإمام ابن القيم</a:t>
            </a:r>
            <a:r>
              <a:rPr lang="ar-SA" smtClean="0"/>
              <a:t> </a:t>
            </a:r>
            <a:r>
              <a:rPr lang="ar-EG" smtClean="0"/>
              <a:t>الوابل الصيب ورافع الكلم الطيب</a:t>
            </a:r>
            <a:endParaRPr lang="ar-SA" smtClean="0"/>
          </a:p>
          <a:p>
            <a:pPr algn="r" rtl="1" eaLnBrk="1" hangingPunct="1">
              <a:lnSpc>
                <a:spcPct val="90000"/>
              </a:lnSpc>
            </a:pPr>
            <a:r>
              <a:rPr lang="ar-EG" smtClean="0"/>
              <a:t>3- الشيخ عبد الرحمن السعد</a:t>
            </a:r>
            <a:r>
              <a:rPr lang="ar-SA" smtClean="0"/>
              <a:t> </a:t>
            </a:r>
            <a:r>
              <a:rPr lang="ar-EG" smtClean="0"/>
              <a:t>يتيسير الكريم الرحمن</a:t>
            </a:r>
            <a:endParaRPr lang="ar-SA" smtClean="0"/>
          </a:p>
          <a:p>
            <a:pPr algn="r" rtl="1" eaLnBrk="1" hangingPunct="1">
              <a:lnSpc>
                <a:spcPct val="90000"/>
              </a:lnSpc>
            </a:pPr>
            <a:r>
              <a:rPr lang="ar-EG" smtClean="0"/>
              <a:t>4- الشيخ عبد العزيز بن بازحكم الصلاة على النبي </a:t>
            </a:r>
            <a:r>
              <a:rPr lang="en-US" smtClean="0">
                <a:sym typeface="AGA Arabesque" pitchFamily="2" charset="2"/>
              </a:rPr>
              <a:t></a:t>
            </a:r>
            <a:r>
              <a:rPr lang="ar-SA" smtClean="0"/>
              <a:t>.</a:t>
            </a:r>
          </a:p>
          <a:p>
            <a:pPr algn="r" rtl="1" eaLnBrk="1" hangingPunct="1">
              <a:lnSpc>
                <a:spcPct val="90000"/>
              </a:lnSpc>
            </a:pPr>
            <a:r>
              <a:rPr lang="ar-SA" smtClean="0"/>
              <a:t>5</a:t>
            </a:r>
            <a:r>
              <a:rPr lang="ar-EG" smtClean="0"/>
              <a:t>- الشيخ عبد العزيز بن بازكيفية صلاة النبي </a:t>
            </a:r>
            <a:r>
              <a:rPr lang="en-US" smtClean="0">
                <a:sym typeface="AGA Arabesque" pitchFamily="2" charset="2"/>
              </a:rPr>
              <a:t></a:t>
            </a:r>
            <a:r>
              <a:rPr lang="ar-SA" smtClean="0"/>
              <a:t>.</a:t>
            </a:r>
          </a:p>
          <a:p>
            <a:pPr algn="r" rtl="1" eaLnBrk="1" hangingPunct="1">
              <a:lnSpc>
                <a:spcPct val="90000"/>
              </a:lnSpc>
            </a:pPr>
            <a:r>
              <a:rPr lang="ar-SA" smtClean="0"/>
              <a:t>6</a:t>
            </a:r>
            <a:r>
              <a:rPr lang="ar-EG" smtClean="0"/>
              <a:t>- الشيخ محمد بن عثيمين</a:t>
            </a:r>
            <a:r>
              <a:rPr lang="ar-SA" smtClean="0"/>
              <a:t> </a:t>
            </a:r>
            <a:r>
              <a:rPr lang="ar-EG" smtClean="0"/>
              <a:t>شرح رياض الصالحين</a:t>
            </a:r>
            <a:r>
              <a:rPr lang="ar-SA" smtClean="0"/>
              <a:t>.</a:t>
            </a:r>
          </a:p>
          <a:p>
            <a:pPr algn="r" rtl="1" eaLnBrk="1" hangingPunct="1">
              <a:lnSpc>
                <a:spcPct val="90000"/>
              </a:lnSpc>
            </a:pPr>
            <a:r>
              <a:rPr lang="ar-SA" smtClean="0"/>
              <a:t>7</a:t>
            </a:r>
            <a:r>
              <a:rPr lang="ar-EG" smtClean="0"/>
              <a:t>- الشيخ محمد الرفاعي</a:t>
            </a:r>
            <a:r>
              <a:rPr lang="ar-SA" smtClean="0"/>
              <a:t> </a:t>
            </a:r>
            <a:r>
              <a:rPr lang="ar-EG" smtClean="0"/>
              <a:t>مختصر تفسير ابن </a:t>
            </a:r>
            <a:r>
              <a:rPr lang="ar-SA" smtClean="0"/>
              <a:t>كثير.</a:t>
            </a:r>
          </a:p>
          <a:p>
            <a:pPr algn="r" rtl="1" eaLnBrk="1" hangingPunct="1">
              <a:lnSpc>
                <a:spcPct val="90000"/>
              </a:lnSpc>
            </a:pPr>
            <a:r>
              <a:rPr lang="ar-EG" smtClean="0"/>
              <a:t>8- موسوعة نضرة النعيم</a:t>
            </a:r>
            <a:endParaRPr lang="ar-SA" smtClean="0"/>
          </a:p>
          <a:p>
            <a:pPr algn="r" rtl="1" eaLnBrk="1" hangingPunct="1">
              <a:lnSpc>
                <a:spcPct val="90000"/>
              </a:lnSpc>
            </a:pPr>
            <a:r>
              <a:rPr lang="ar-SA" smtClean="0"/>
              <a:t>9-من محاضرة</a:t>
            </a:r>
            <a:r>
              <a:rPr lang="ar-EG" smtClean="0"/>
              <a:t>: "</a:t>
            </a:r>
            <a:r>
              <a:rPr lang="ar-SA" smtClean="0"/>
              <a:t>محبة النبي صلى الله عليه وسلم</a:t>
            </a:r>
            <a:r>
              <a:rPr lang="ar-EG" smtClean="0"/>
              <a:t>" </a:t>
            </a:r>
            <a:r>
              <a:rPr lang="ar-SA" smtClean="0"/>
              <a:t>للشيخ علي بن عمر بادحدح</a:t>
            </a:r>
          </a:p>
          <a:p>
            <a:pPr algn="r" rtl="1" eaLnBrk="1" hangingPunct="1">
              <a:lnSpc>
                <a:spcPct val="90000"/>
              </a:lnSpc>
            </a:pPr>
            <a:r>
              <a:rPr lang="ar-SA" smtClean="0"/>
              <a:t>10-محبة النبي صلى الله عليه وسلم وتعظيمه</a:t>
            </a:r>
            <a:r>
              <a:rPr lang="ar-EG" smtClean="0"/>
              <a:t>/</a:t>
            </a:r>
            <a:r>
              <a:rPr lang="ar-SA" smtClean="0"/>
              <a:t>عبدالله الخضيري وعبداللطيف الحسن</a:t>
            </a:r>
            <a:endParaRPr lang="en-US" smtClean="0">
              <a:cs typeface="Arial"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B94FC808-20CF-4A9C-9DA2-F58B0FCD3CDC}" type="slidenum">
              <a:rPr lang="en-US"/>
              <a:pPr>
                <a:defRPr/>
              </a:pPr>
              <a:t>34</a:t>
            </a:fld>
            <a:endParaRPr lang="en-US"/>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p:cNvSpPr>
          <p:nvPr>
            <p:ph type="title"/>
          </p:nvPr>
        </p:nvSpPr>
        <p:spPr bwMode="auto">
          <a:xfrm>
            <a:off x="457200" y="274638"/>
            <a:ext cx="8229600" cy="639762"/>
          </a:xfrm>
          <a:noFill/>
        </p:spPr>
        <p:txBody>
          <a:bodyPr wrap="square" lIns="91440" tIns="45720" rIns="91440" bIns="45720" numCol="1" anchorCtr="0" compatLnSpc="1">
            <a:prstTxWarp prst="textNoShape">
              <a:avLst/>
            </a:prstTxWarp>
            <a:normAutofit fontScale="90000"/>
          </a:bodyPr>
          <a:lstStyle/>
          <a:p>
            <a:pPr algn="ctr" rtl="1"/>
            <a:r>
              <a:rPr lang="ar-KW" sz="3700" b="0" smtClean="0">
                <a:solidFill>
                  <a:srgbClr val="FF0000"/>
                </a:solidFill>
                <a:effectLst/>
                <a:latin typeface="Times New Roman" pitchFamily="18" charset="0"/>
                <a:cs typeface="Times New Roman" pitchFamily="18" charset="0"/>
              </a:rPr>
              <a:t>محبة النبي صلى الله عليه وسلم وتعظيمه</a:t>
            </a:r>
            <a:endParaRPr lang="en-US" sz="3700" b="0" smtClean="0">
              <a:solidFill>
                <a:srgbClr val="FF0000"/>
              </a:solidFill>
              <a:effectLst/>
              <a:latin typeface="Times New Roman" pitchFamily="18" charset="0"/>
              <a:cs typeface="Times New Roman" pitchFamily="18" charset="0"/>
            </a:endParaRPr>
          </a:p>
        </p:txBody>
      </p:sp>
      <p:sp>
        <p:nvSpPr>
          <p:cNvPr id="78851" name="Rectangle 3"/>
          <p:cNvSpPr>
            <a:spLocks noGrp="1"/>
          </p:cNvSpPr>
          <p:nvPr>
            <p:ph idx="1"/>
          </p:nvPr>
        </p:nvSpPr>
        <p:spPr>
          <a:xfrm>
            <a:off x="457200" y="990600"/>
            <a:ext cx="8229600" cy="5486400"/>
          </a:xfrm>
        </p:spPr>
        <p:txBody>
          <a:bodyPr/>
          <a:lstStyle/>
          <a:p>
            <a:pPr algn="r" rtl="1"/>
            <a:r>
              <a:rPr lang="ar-KW" sz="2800" smtClean="0">
                <a:latin typeface="Times New Roman" pitchFamily="18" charset="0"/>
                <a:cs typeface="Times New Roman" pitchFamily="18" charset="0"/>
              </a:rPr>
              <a:t>لقد حبا الله تبارك وتعالى نبينا محمد صلى الله عليه وسلم من الخصائص القوية والصفات العلية والأخلاق الرضية ما كان داعياً لكل مسلم أن يجله ويعظمه بقلبه ولسانه وجوارحه.</a:t>
            </a:r>
            <a:endParaRPr lang="en-US" sz="2800" smtClean="0">
              <a:latin typeface="Times New Roman" pitchFamily="18" charset="0"/>
              <a:cs typeface="Times New Roman" pitchFamily="18" charset="0"/>
            </a:endParaRPr>
          </a:p>
          <a:p>
            <a:pPr algn="r" rtl="1"/>
            <a:endParaRPr lang="en-US" sz="2800" smtClean="0">
              <a:latin typeface="Times New Roman" pitchFamily="18" charset="0"/>
              <a:cs typeface="Times New Roman" pitchFamily="18" charset="0"/>
            </a:endParaRPr>
          </a:p>
          <a:p>
            <a:pPr algn="r" rtl="1"/>
            <a:r>
              <a:rPr lang="ar-KW" smtClean="0">
                <a:latin typeface="Times New Roman" pitchFamily="18" charset="0"/>
                <a:cs typeface="Times New Roman" pitchFamily="18" charset="0"/>
              </a:rPr>
              <a:t>فإنه صلى الله عليه وسلم كان أعظم الخلق وأعظمهم أمانة وأصدقهم حديثاً وأجودهم وأسخاهم وأشدهم احتمالاً وأعظمهم عفواً ومغفرة وكان لا يزيده شدة الجهل عليه إلا حلماً.</a:t>
            </a:r>
            <a:endParaRPr lang="en-US" smtClean="0">
              <a:latin typeface="Times New Roman" pitchFamily="18" charset="0"/>
              <a:cs typeface="Times New Roman" pitchFamily="18" charset="0"/>
            </a:endParaRPr>
          </a:p>
          <a:p>
            <a:pPr algn="r" rtl="1">
              <a:buFont typeface="Wingdings 3" pitchFamily="18" charset="2"/>
              <a:buNone/>
            </a:pPr>
            <a:endParaRPr lang="en-US" sz="2800" smtClean="0">
              <a:latin typeface="Times New Roman" pitchFamily="18" charset="0"/>
              <a:cs typeface="Times New Roman" pitchFamily="18" charset="0"/>
            </a:endParaRPr>
          </a:p>
          <a:p>
            <a:pPr algn="r" rtl="1"/>
            <a:r>
              <a:rPr lang="ar-KW" sz="2800" smtClean="0">
                <a:latin typeface="Times New Roman" pitchFamily="18" charset="0"/>
                <a:cs typeface="Times New Roman" pitchFamily="18" charset="0"/>
              </a:rPr>
              <a:t>وقد اختار الله عز وجل لنبيه صلى الله عليه وسلم اسم (</a:t>
            </a:r>
            <a:r>
              <a:rPr lang="ar-KW" sz="2800" smtClean="0">
                <a:solidFill>
                  <a:srgbClr val="FF0000"/>
                </a:solidFill>
                <a:latin typeface="Times New Roman" pitchFamily="18" charset="0"/>
                <a:cs typeface="Times New Roman" pitchFamily="18" charset="0"/>
              </a:rPr>
              <a:t>محمد</a:t>
            </a:r>
            <a:r>
              <a:rPr lang="ar-KW" sz="2800" smtClean="0">
                <a:latin typeface="Times New Roman" pitchFamily="18" charset="0"/>
                <a:cs typeface="Times New Roman" pitchFamily="18" charset="0"/>
              </a:rPr>
              <a:t>) المشتمل على الحمد والثناء، فصدق عليه وصفه نفسه صلى الله عليه وسلم حين قال: « </a:t>
            </a:r>
            <a:r>
              <a:rPr lang="ar-KW" sz="2800" smtClean="0">
                <a:solidFill>
                  <a:srgbClr val="0000FF"/>
                </a:solidFill>
                <a:latin typeface="Times New Roman" pitchFamily="18" charset="0"/>
                <a:cs typeface="Times New Roman" pitchFamily="18" charset="0"/>
              </a:rPr>
              <a:t>أنا سيد ولد آدم يوم القيامة ولا فخر وأول من يشق عنه القبر وأول شافع وأول مشفَّع</a:t>
            </a:r>
            <a:r>
              <a:rPr lang="ar-KW" sz="2800" smtClean="0">
                <a:latin typeface="Times New Roman" pitchFamily="18" charset="0"/>
                <a:cs typeface="Times New Roman" pitchFamily="18" charset="0"/>
              </a:rPr>
              <a:t>» رواه مسلم.</a:t>
            </a:r>
            <a:endParaRPr lang="en-US" sz="2800"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E6636817-C6E3-49B9-A631-D2C7A9B2FB39}" type="slidenum">
              <a:rPr lang="en-US"/>
              <a:pPr>
                <a:defRPr/>
              </a:pPr>
              <a:t>4</a:t>
            </a:fld>
            <a:endParaRPr lang="en-US"/>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www.fatemaelshikh.info</a:t>
            </a:r>
            <a:endParaRPr lang="en-US"/>
          </a:p>
        </p:txBody>
      </p:sp>
      <p:sp>
        <p:nvSpPr>
          <p:cNvPr id="5" name="Espace réservé du numéro de diapositive 4"/>
          <p:cNvSpPr>
            <a:spLocks noGrp="1"/>
          </p:cNvSpPr>
          <p:nvPr>
            <p:ph type="sldNum" sz="quarter" idx="12"/>
          </p:nvPr>
        </p:nvSpPr>
        <p:spPr/>
        <p:txBody>
          <a:bodyPr/>
          <a:lstStyle/>
          <a:p>
            <a:pPr>
              <a:defRPr/>
            </a:pPr>
            <a:fld id="{B4875C54-F5A3-4D08-BA96-9CD880412A8B}" type="slidenum">
              <a:rPr lang="en-US" smtClean="0"/>
              <a:pPr>
                <a:defRPr/>
              </a:pPr>
              <a:t>5</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3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xfrm>
            <a:off x="457200" y="685800"/>
            <a:ext cx="8229600" cy="563562"/>
          </a:xfrm>
          <a:noFill/>
        </p:spPr>
        <p:txBody>
          <a:bodyPr wrap="square" lIns="91440" tIns="45720" rIns="91440" bIns="45720" numCol="1" anchorCtr="0" compatLnSpc="1">
            <a:prstTxWarp prst="textNoShape">
              <a:avLst/>
            </a:prstTxWarp>
            <a:normAutofit fontScale="90000"/>
          </a:bodyPr>
          <a:lstStyle/>
          <a:p>
            <a:pPr algn="ctr" rtl="1"/>
            <a:r>
              <a:rPr lang="ar-KW" sz="3700" b="0" dirty="0" smtClean="0">
                <a:solidFill>
                  <a:srgbClr val="FF0000"/>
                </a:solidFill>
                <a:effectLst/>
                <a:latin typeface="Times New Roman" pitchFamily="18" charset="0"/>
                <a:cs typeface="Times New Roman" pitchFamily="18" charset="0"/>
              </a:rPr>
              <a:t>أقسام محبته صلى الله عليه وسلم</a:t>
            </a:r>
            <a:endParaRPr lang="en-US" sz="3700" b="0" dirty="0" smtClean="0">
              <a:solidFill>
                <a:srgbClr val="FF0000"/>
              </a:solidFill>
              <a:effectLst/>
              <a:latin typeface="Times New Roman" pitchFamily="18" charset="0"/>
              <a:cs typeface="Times New Roman" pitchFamily="18" charset="0"/>
            </a:endParaRPr>
          </a:p>
        </p:txBody>
      </p:sp>
      <p:sp>
        <p:nvSpPr>
          <p:cNvPr id="79875" name="Rectangle 3"/>
          <p:cNvSpPr>
            <a:spLocks noGrp="1"/>
          </p:cNvSpPr>
          <p:nvPr>
            <p:ph idx="1"/>
          </p:nvPr>
        </p:nvSpPr>
        <p:spPr>
          <a:xfrm>
            <a:off x="533400" y="1143000"/>
            <a:ext cx="8229600" cy="5334000"/>
          </a:xfrm>
        </p:spPr>
        <p:txBody>
          <a:bodyPr/>
          <a:lstStyle/>
          <a:p>
            <a:pPr algn="r" rtl="1"/>
            <a:r>
              <a:rPr lang="ar-KW" sz="2800" dirty="0" smtClean="0">
                <a:latin typeface="Times New Roman" pitchFamily="18" charset="0"/>
                <a:cs typeface="Times New Roman" pitchFamily="18" charset="0"/>
              </a:rPr>
              <a:t>قال ابن رجب الحنبلي أن محبة الرسول صلى الله عليه وسلم درجتين:</a:t>
            </a:r>
            <a:endParaRPr lang="en-US" sz="2800" dirty="0" smtClean="0">
              <a:latin typeface="Times New Roman" pitchFamily="18" charset="0"/>
              <a:cs typeface="Times New Roman" pitchFamily="18" charset="0"/>
            </a:endParaRPr>
          </a:p>
          <a:p>
            <a:pPr algn="r" rtl="1"/>
            <a:r>
              <a:rPr lang="ar-KW" sz="2800" dirty="0" smtClean="0">
                <a:solidFill>
                  <a:srgbClr val="CC0000"/>
                </a:solidFill>
                <a:latin typeface="Times New Roman" pitchFamily="18" charset="0"/>
                <a:cs typeface="Times New Roman" pitchFamily="18" charset="0"/>
              </a:rPr>
              <a:t>الدرجة الأولى: فرض، وهي المحبة التي تقتضي قبول ما جاء به</a:t>
            </a:r>
            <a:r>
              <a:rPr lang="ar-KW" sz="2800" dirty="0" smtClean="0">
                <a:latin typeface="Times New Roman" pitchFamily="18" charset="0"/>
                <a:cs typeface="Times New Roman" pitchFamily="18" charset="0"/>
              </a:rPr>
              <a:t> الرسول صلى الله عليه وسلم من </a:t>
            </a:r>
            <a:r>
              <a:rPr lang="ar-KW" sz="2800" dirty="0" err="1" smtClean="0">
                <a:latin typeface="Times New Roman" pitchFamily="18" charset="0"/>
                <a:cs typeface="Times New Roman" pitchFamily="18" charset="0"/>
              </a:rPr>
              <a:t>عندالله</a:t>
            </a:r>
            <a:r>
              <a:rPr lang="ar-KW" sz="2800" dirty="0" smtClean="0">
                <a:latin typeface="Times New Roman" pitchFamily="18" charset="0"/>
                <a:cs typeface="Times New Roman" pitchFamily="18" charset="0"/>
              </a:rPr>
              <a:t> وتلقيه بالمحبة والرضا والتعظيم والتسليم وعدم طلب الهدى من غير طريقه بالكلية ثم حسن الاتباع له فيما بلغه عن ربه من تصديقه في كل ما أخبر به وطاعته فيما أمر به من الواجبات والانتهاء عما نهى عنه من المحرمات ونصرة دينه والجهاد لمن خالفه بحسب القدرة فهذا القدر لا بد منه ولا يتم الإيمان بدونه.</a:t>
            </a:r>
            <a:endParaRPr lang="en-US" sz="2800" dirty="0" smtClean="0">
              <a:latin typeface="Times New Roman" pitchFamily="18" charset="0"/>
              <a:cs typeface="Times New Roman" pitchFamily="18" charset="0"/>
            </a:endParaRPr>
          </a:p>
          <a:p>
            <a:pPr algn="r" rtl="1"/>
            <a:r>
              <a:rPr lang="ar-KW" sz="2800" dirty="0" smtClean="0">
                <a:solidFill>
                  <a:srgbClr val="CC0000"/>
                </a:solidFill>
                <a:latin typeface="Times New Roman" pitchFamily="18" charset="0"/>
                <a:cs typeface="Times New Roman" pitchFamily="18" charset="0"/>
              </a:rPr>
              <a:t>الدرجة الثانية: فضل، وهي المحبة التي تقتضي حسن </a:t>
            </a:r>
            <a:r>
              <a:rPr lang="ar-KW" sz="2800" dirty="0" err="1" smtClean="0">
                <a:solidFill>
                  <a:srgbClr val="CC0000"/>
                </a:solidFill>
                <a:latin typeface="Times New Roman" pitchFamily="18" charset="0"/>
                <a:cs typeface="Times New Roman" pitchFamily="18" charset="0"/>
              </a:rPr>
              <a:t>التأسي</a:t>
            </a:r>
            <a:r>
              <a:rPr lang="ar-KW" sz="2800" dirty="0" smtClean="0">
                <a:solidFill>
                  <a:srgbClr val="CC0000"/>
                </a:solidFill>
                <a:latin typeface="Times New Roman" pitchFamily="18" charset="0"/>
                <a:cs typeface="Times New Roman" pitchFamily="18" charset="0"/>
              </a:rPr>
              <a:t> به</a:t>
            </a:r>
            <a:r>
              <a:rPr lang="ar-KW" sz="2800" dirty="0" smtClean="0">
                <a:latin typeface="Times New Roman" pitchFamily="18" charset="0"/>
                <a:cs typeface="Times New Roman" pitchFamily="18" charset="0"/>
              </a:rPr>
              <a:t> وتحقيق الاقتداء بسنته وأخلاقه وآدابه </a:t>
            </a:r>
            <a:r>
              <a:rPr lang="ar-KW" sz="2800" dirty="0" err="1" smtClean="0">
                <a:latin typeface="Times New Roman" pitchFamily="18" charset="0"/>
                <a:cs typeface="Times New Roman" pitchFamily="18" charset="0"/>
              </a:rPr>
              <a:t>وتطوعاته</a:t>
            </a:r>
            <a:r>
              <a:rPr lang="ar-KW" sz="2800" dirty="0" smtClean="0">
                <a:latin typeface="Times New Roman" pitchFamily="18" charset="0"/>
                <a:cs typeface="Times New Roman" pitchFamily="18" charset="0"/>
              </a:rPr>
              <a:t> وأكله وشربه ولباسه وحسن معاشرته لأزواجه وغير ذلك من آدابه الكاملة وأخلاقه الطاهرة» </a:t>
            </a:r>
            <a:r>
              <a:rPr lang="ar-SA"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EA73F72F-B84D-4F97-B299-0907E3AEC7FF}" type="slidenum">
              <a:rPr lang="en-US"/>
              <a:pPr>
                <a:defRPr/>
              </a:pPr>
              <a:t>6</a:t>
            </a:fld>
            <a:endParaRPr lang="en-US"/>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457200" y="1066800"/>
            <a:ext cx="8229600" cy="487363"/>
          </a:xfrm>
          <a:noFill/>
        </p:spPr>
        <p:txBody>
          <a:bodyPr wrap="square" lIns="91440" tIns="45720" rIns="91440" bIns="45720" numCol="1" anchorCtr="0" compatLnSpc="1">
            <a:prstTxWarp prst="textNoShape">
              <a:avLst/>
            </a:prstTxWarp>
            <a:normAutofit fontScale="90000"/>
          </a:bodyPr>
          <a:lstStyle/>
          <a:p>
            <a:pPr algn="ctr" rtl="1"/>
            <a:r>
              <a:rPr lang="ar-SA" b="0" dirty="0" smtClean="0">
                <a:solidFill>
                  <a:srgbClr val="FF0066"/>
                </a:solidFill>
                <a:effectLst/>
              </a:rPr>
              <a:t>حكم محبة رسول الله صلى الله عليه وسلم:</a:t>
            </a:r>
            <a:endParaRPr lang="en-US" b="0" dirty="0" smtClean="0">
              <a:solidFill>
                <a:srgbClr val="FF0066"/>
              </a:solidFill>
              <a:effectLst/>
              <a:cs typeface="Arial" charset="0"/>
            </a:endParaRPr>
          </a:p>
        </p:txBody>
      </p:sp>
      <p:sp>
        <p:nvSpPr>
          <p:cNvPr id="80899" name="Rectangle 3"/>
          <p:cNvSpPr>
            <a:spLocks noGrp="1"/>
          </p:cNvSpPr>
          <p:nvPr>
            <p:ph idx="1"/>
          </p:nvPr>
        </p:nvSpPr>
        <p:spPr>
          <a:xfrm>
            <a:off x="457200" y="1828800"/>
            <a:ext cx="8229600" cy="5029200"/>
          </a:xfrm>
        </p:spPr>
        <p:txBody>
          <a:bodyPr>
            <a:normAutofit fontScale="92500"/>
          </a:bodyPr>
          <a:lstStyle/>
          <a:p>
            <a:pPr algn="r" rtl="1">
              <a:lnSpc>
                <a:spcPct val="90000"/>
              </a:lnSpc>
            </a:pPr>
            <a:r>
              <a:rPr lang="ar-SA" sz="2800" dirty="0" smtClean="0"/>
              <a:t>هي واجبة على كل مسلم قطعًا، والأدلة على ثبوت وجوبها كثيرة، ومن ذلك قول الله سبحانه الذي جمع في آية واحدة كل محبوبات الدنيا، وكل متعلقات القلوب، وكل مطامع النفوس ووضعها في كفةٍ، وحب الله، وحب رسوله في كفةٍ:</a:t>
            </a:r>
            <a:r>
              <a:rPr lang="ar-SA" sz="2800" dirty="0" smtClean="0">
                <a:latin typeface="Times New Roman" pitchFamily="18" charset="0"/>
                <a:cs typeface="Times New Roman" pitchFamily="18" charset="0"/>
              </a:rPr>
              <a:t>. قال تعالى { </a:t>
            </a:r>
            <a:r>
              <a:rPr lang="ar-SA" sz="2800" dirty="0" smtClean="0">
                <a:solidFill>
                  <a:srgbClr val="CC0000"/>
                </a:solidFill>
                <a:latin typeface="Times New Roman" pitchFamily="18" charset="0"/>
                <a:cs typeface="Times New Roman" pitchFamily="18" charset="0"/>
              </a:rPr>
              <a:t>قُلْ إِن كَانَ آبَاؤُكُمْ </a:t>
            </a:r>
            <a:r>
              <a:rPr lang="ar-SA" sz="2800" dirty="0" err="1" smtClean="0">
                <a:solidFill>
                  <a:srgbClr val="CC0000"/>
                </a:solidFill>
                <a:latin typeface="Times New Roman" pitchFamily="18" charset="0"/>
                <a:cs typeface="Times New Roman" pitchFamily="18" charset="0"/>
              </a:rPr>
              <a:t>وَأَبْنَآؤُكُمْ</a:t>
            </a:r>
            <a:r>
              <a:rPr lang="ar-SA" sz="2800" dirty="0" smtClean="0">
                <a:solidFill>
                  <a:srgbClr val="CC0000"/>
                </a:solidFill>
                <a:latin typeface="Times New Roman" pitchFamily="18" charset="0"/>
                <a:cs typeface="Times New Roman" pitchFamily="18" charset="0"/>
              </a:rPr>
              <a:t> وَإِخْوَانُكُمْ وَأَزْوَاجُكُمْ وَعَشِيرَتُكُمْ وَأَمْوَالٌ اقْتَرَفْتُمُوهَا وَتِجَارَةٌ تَخْشَوْنَ كَسَادَهَا وَمَسَاكِنُ تَرْضَوْنَهَا أَحَبَّ إِلَيْكُم مِّنَ اللّهِ وَرَسُولِهِ وَجِهَادٍ فِي سَبِيلِهِ فَتَرَبَّصُواْ حَتَّى يَأْتِيَ اللّهُ بِأَمْرِهِ وَاللّهُ لاَ يَهْدِي الْقَوْمَ الْفَاسِقِينَ</a:t>
            </a:r>
            <a:r>
              <a:rPr lang="ar-SA" sz="2800" dirty="0" smtClean="0">
                <a:latin typeface="Times New Roman" pitchFamily="18" charset="0"/>
                <a:cs typeface="Times New Roman" pitchFamily="18" charset="0"/>
              </a:rPr>
              <a:t> } التوبة 24 ، </a:t>
            </a:r>
            <a:endParaRPr lang="en-US" sz="2800" dirty="0" smtClean="0">
              <a:latin typeface="Times New Roman" pitchFamily="18" charset="0"/>
              <a:cs typeface="Times New Roman" pitchFamily="18" charset="0"/>
            </a:endParaRPr>
          </a:p>
          <a:p>
            <a:pPr algn="r" rtl="1">
              <a:lnSpc>
                <a:spcPct val="90000"/>
              </a:lnSpc>
            </a:pPr>
            <a:r>
              <a:rPr lang="ar-KW" sz="2800" dirty="0" smtClean="0">
                <a:latin typeface="Times New Roman" pitchFamily="18" charset="0"/>
                <a:cs typeface="Times New Roman" pitchFamily="18" charset="0"/>
              </a:rPr>
              <a:t>قال رسول الله صلى الله عليه وسلم: « </a:t>
            </a:r>
            <a:r>
              <a:rPr lang="ar-KW" sz="2800" dirty="0" smtClean="0">
                <a:solidFill>
                  <a:srgbClr val="0000FF"/>
                </a:solidFill>
                <a:latin typeface="Times New Roman" pitchFamily="18" charset="0"/>
                <a:cs typeface="Times New Roman" pitchFamily="18" charset="0"/>
              </a:rPr>
              <a:t>ما من مؤمن إلا وأنا أولى الناس به في الدنيا والآخرة، اقرءوا إن </a:t>
            </a:r>
            <a:r>
              <a:rPr lang="ar-KW" sz="2800" dirty="0" err="1" smtClean="0">
                <a:solidFill>
                  <a:srgbClr val="0000FF"/>
                </a:solidFill>
                <a:latin typeface="Times New Roman" pitchFamily="18" charset="0"/>
                <a:cs typeface="Times New Roman" pitchFamily="18" charset="0"/>
              </a:rPr>
              <a:t>اشئتم</a:t>
            </a:r>
            <a:r>
              <a:rPr lang="ar-KW" sz="2800" dirty="0" smtClean="0">
                <a:solidFill>
                  <a:srgbClr val="0000FF"/>
                </a:solidFill>
                <a:latin typeface="Times New Roman" pitchFamily="18" charset="0"/>
                <a:cs typeface="Times New Roman" pitchFamily="18" charset="0"/>
              </a:rPr>
              <a:t> {النبي أولى بالمؤمنين من أنفسهم</a:t>
            </a:r>
            <a:r>
              <a:rPr lang="ar-KW" sz="2800" dirty="0" smtClean="0">
                <a:latin typeface="Times New Roman" pitchFamily="18" charset="0"/>
                <a:cs typeface="Times New Roman" pitchFamily="18" charset="0"/>
              </a:rPr>
              <a:t>}» رواه البخاري، </a:t>
            </a:r>
            <a:endParaRPr lang="en-US" sz="2800" dirty="0" smtClean="0">
              <a:latin typeface="Times New Roman" pitchFamily="18" charset="0"/>
              <a:cs typeface="Times New Roman" pitchFamily="18" charset="0"/>
            </a:endParaRPr>
          </a:p>
          <a:p>
            <a:pPr algn="r" rtl="1">
              <a:lnSpc>
                <a:spcPct val="90000"/>
              </a:lnSpc>
            </a:pPr>
            <a:r>
              <a:rPr lang="ar-KW" sz="2800" dirty="0" smtClean="0">
                <a:latin typeface="Times New Roman" pitchFamily="18" charset="0"/>
                <a:cs typeface="Times New Roman" pitchFamily="18" charset="0"/>
              </a:rPr>
              <a:t>وقال رسول الله صلى الله عليه وسلم: « </a:t>
            </a:r>
            <a:r>
              <a:rPr lang="ar-KW" sz="2800" dirty="0" smtClean="0">
                <a:solidFill>
                  <a:srgbClr val="0000FF"/>
                </a:solidFill>
                <a:latin typeface="Times New Roman" pitchFamily="18" charset="0"/>
                <a:cs typeface="Times New Roman" pitchFamily="18" charset="0"/>
              </a:rPr>
              <a:t>أنا أولى بكل مؤمن من نفسه</a:t>
            </a:r>
            <a:r>
              <a:rPr lang="ar-KW" sz="2800" dirty="0" smtClean="0">
                <a:latin typeface="Times New Roman" pitchFamily="18" charset="0"/>
                <a:cs typeface="Times New Roman" pitchFamily="18" charset="0"/>
              </a:rPr>
              <a:t>» رواه مسلم. وقال صلى الله عليه وسلم: « </a:t>
            </a:r>
            <a:r>
              <a:rPr lang="ar-KW" sz="2800" dirty="0" smtClean="0">
                <a:solidFill>
                  <a:srgbClr val="0000FF"/>
                </a:solidFill>
                <a:latin typeface="Times New Roman" pitchFamily="18" charset="0"/>
                <a:cs typeface="Times New Roman" pitchFamily="18" charset="0"/>
              </a:rPr>
              <a:t>لا يؤمن أحدكم حتى أكون أحب إليه من والده وولده والناس أجمعين</a:t>
            </a:r>
            <a:r>
              <a:rPr lang="ar-KW" sz="2800" dirty="0" smtClean="0">
                <a:latin typeface="Times New Roman" pitchFamily="18" charset="0"/>
                <a:cs typeface="Times New Roman" pitchFamily="18" charset="0"/>
              </a:rPr>
              <a:t>» رواه البخاري ومسلم. </a:t>
            </a:r>
            <a:endParaRPr lang="en-US" sz="2800" dirty="0" smtClean="0">
              <a:latin typeface="Times New Roman" pitchFamily="18" charset="0"/>
              <a:cs typeface="Times New Roman" pitchFamily="18" charset="0"/>
            </a:endParaRPr>
          </a:p>
          <a:p>
            <a:pPr algn="r" rtl="1">
              <a:lnSpc>
                <a:spcPct val="90000"/>
              </a:lnSpc>
            </a:pPr>
            <a:endParaRPr lang="en-US" sz="2800" dirty="0" smtClean="0">
              <a:latin typeface="Times New Roman" pitchFamily="18" charset="0"/>
              <a:cs typeface="Times New Roman" pitchFamily="18"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E058A117-258F-4007-9A31-AE15D0C48576}" type="slidenum">
              <a:rPr lang="en-US"/>
              <a:pPr>
                <a:defRPr/>
              </a:pPr>
              <a:t>7</a:t>
            </a:fld>
            <a:endParaRPr lang="en-US"/>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rtl="1"/>
            <a:r>
              <a:rPr lang="ar-SA" b="0" smtClean="0">
                <a:solidFill>
                  <a:srgbClr val="FF0066"/>
                </a:solidFill>
                <a:effectLst/>
              </a:rPr>
              <a:t> تابع :حكم محبة رسول الله صلى الله عليه وسلم:</a:t>
            </a:r>
            <a:endParaRPr lang="en-US" b="0" smtClean="0">
              <a:solidFill>
                <a:srgbClr val="FF0066"/>
              </a:solidFill>
              <a:effectLst/>
              <a:cs typeface="Arial" charset="0"/>
            </a:endParaRPr>
          </a:p>
        </p:txBody>
      </p:sp>
      <p:sp>
        <p:nvSpPr>
          <p:cNvPr id="112643" name="Rectangle 3"/>
          <p:cNvSpPr>
            <a:spLocks noGrp="1"/>
          </p:cNvSpPr>
          <p:nvPr>
            <p:ph idx="1"/>
          </p:nvPr>
        </p:nvSpPr>
        <p:spPr/>
        <p:txBody>
          <a:bodyPr/>
          <a:lstStyle/>
          <a:p>
            <a:pPr algn="r" rtl="1"/>
            <a:r>
              <a:rPr lang="ar-KW" sz="3200" smtClean="0">
                <a:latin typeface="Times New Roman" pitchFamily="18" charset="0"/>
                <a:cs typeface="Times New Roman" pitchFamily="18" charset="0"/>
              </a:rPr>
              <a:t>وعن عبدالله بن هشام قال: كنا مع النبي صلى الله عليه وسلم وهو آخذ </a:t>
            </a:r>
            <a:r>
              <a:rPr lang="ar-KW" sz="3200" smtClean="0">
                <a:solidFill>
                  <a:srgbClr val="0000FF"/>
                </a:solidFill>
                <a:latin typeface="Times New Roman" pitchFamily="18" charset="0"/>
                <a:cs typeface="Times New Roman" pitchFamily="18" charset="0"/>
              </a:rPr>
              <a:t>بيد عمر بن الخطاب، فقال له عمر: يا رسول الله لأنت أحب إليَّ من كل شيء إلا من نفسي، فقال النبي صلى الله عليه وسلم: لا والذي نفسي بيده حتى أكون أحب إليك من نفسك، فقال له عمر: فإنه الآن والله لأنت أحب إليَّ من نفسي، فقال النبي صلى الله عليه وسلم: الآن يا عمر</a:t>
            </a:r>
            <a:r>
              <a:rPr lang="ar-KW" sz="3200" smtClean="0">
                <a:latin typeface="Times New Roman" pitchFamily="18" charset="0"/>
                <a:cs typeface="Times New Roman" pitchFamily="18" charset="0"/>
              </a:rPr>
              <a:t>» رواه البخاري قال ابن حجر: أي الآن عرف فنطقت بما يجب.</a:t>
            </a:r>
            <a:endParaRPr lang="en-US" sz="3200" smtClean="0">
              <a:latin typeface="Times New Roman" pitchFamily="18" charset="0"/>
              <a:cs typeface="Times New Roman" pitchFamily="18" charset="0"/>
            </a:endParaRPr>
          </a:p>
          <a:p>
            <a:pPr algn="r" rtl="1"/>
            <a:endParaRPr lang="en-US" smtClean="0"/>
          </a:p>
        </p:txBody>
      </p:sp>
      <p:sp>
        <p:nvSpPr>
          <p:cNvPr id="4" name="Footer Placeholder 21"/>
          <p:cNvSpPr>
            <a:spLocks noGrp="1"/>
          </p:cNvSpPr>
          <p:nvPr>
            <p:ph type="ftr" sz="quarter" idx="11"/>
          </p:nvPr>
        </p:nvSpPr>
        <p:spPr/>
        <p:txBody>
          <a:bodyPr/>
          <a:lstStyle/>
          <a:p>
            <a:r>
              <a:rPr lang="en-US"/>
              <a:t>www.fatemaelshikh.info</a:t>
            </a:r>
          </a:p>
        </p:txBody>
      </p:sp>
      <p:sp>
        <p:nvSpPr>
          <p:cNvPr id="5" name="Slide Number Placeholder 17"/>
          <p:cNvSpPr>
            <a:spLocks noGrp="1"/>
          </p:cNvSpPr>
          <p:nvPr>
            <p:ph type="sldNum" sz="quarter" idx="12"/>
          </p:nvPr>
        </p:nvSpPr>
        <p:spPr/>
        <p:txBody>
          <a:bodyPr/>
          <a:lstStyle/>
          <a:p>
            <a:pPr>
              <a:defRPr/>
            </a:pPr>
            <a:fld id="{488EB7BF-38E5-41D7-89CF-1F1E60744B9C}" type="slidenum">
              <a:rPr lang="en-US"/>
              <a:pPr>
                <a:defRPr/>
              </a:pPr>
              <a:t>8</a:t>
            </a:fld>
            <a:endParaRPr lang="en-US"/>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xfrm>
            <a:off x="457200" y="1066800"/>
            <a:ext cx="8229600" cy="411162"/>
          </a:xfrm>
          <a:noFill/>
        </p:spPr>
        <p:txBody>
          <a:bodyPr wrap="square" lIns="91440" tIns="45720" rIns="91440" bIns="45720" numCol="1" anchorCtr="0" compatLnSpc="1">
            <a:prstTxWarp prst="textNoShape">
              <a:avLst/>
            </a:prstTxWarp>
            <a:normAutofit fontScale="90000"/>
          </a:bodyPr>
          <a:lstStyle/>
          <a:p>
            <a:pPr algn="ctr" rtl="1"/>
            <a:r>
              <a:rPr lang="ar-SA" sz="3700" dirty="0" smtClean="0">
                <a:solidFill>
                  <a:srgbClr val="FF0066"/>
                </a:solidFill>
                <a:effectLst/>
              </a:rPr>
              <a:t>لماذا نحب رسول الله صلى الله عليه وسلم؟</a:t>
            </a:r>
            <a:endParaRPr lang="en-US" sz="3700" dirty="0" smtClean="0">
              <a:solidFill>
                <a:srgbClr val="FF0066"/>
              </a:solidFill>
              <a:effectLst/>
              <a:cs typeface="Arial" charset="0"/>
            </a:endParaRPr>
          </a:p>
        </p:txBody>
      </p:sp>
      <p:sp>
        <p:nvSpPr>
          <p:cNvPr id="4" name="Footer Placeholder 21"/>
          <p:cNvSpPr>
            <a:spLocks noGrp="1"/>
          </p:cNvSpPr>
          <p:nvPr>
            <p:ph type="ftr" sz="quarter" idx="11"/>
          </p:nvPr>
        </p:nvSpPr>
        <p:spPr/>
        <p:txBody>
          <a:bodyPr/>
          <a:lstStyle/>
          <a:p>
            <a:r>
              <a:rPr lang="en-US"/>
              <a:t>www.fatemaelshikh.info</a:t>
            </a:r>
          </a:p>
        </p:txBody>
      </p:sp>
      <p:sp>
        <p:nvSpPr>
          <p:cNvPr id="101379" name="Rectangle 3"/>
          <p:cNvSpPr>
            <a:spLocks noGrp="1"/>
          </p:cNvSpPr>
          <p:nvPr>
            <p:ph idx="1"/>
          </p:nvPr>
        </p:nvSpPr>
        <p:spPr>
          <a:xfrm>
            <a:off x="228600" y="1524000"/>
            <a:ext cx="8458200" cy="5334000"/>
          </a:xfrm>
        </p:spPr>
        <p:txBody>
          <a:bodyPr/>
          <a:lstStyle/>
          <a:p>
            <a:pPr marL="0" indent="0" algn="r" rtl="1">
              <a:lnSpc>
                <a:spcPct val="80000"/>
              </a:lnSpc>
              <a:buNone/>
            </a:pPr>
            <a:endParaRPr lang="fr-FR" sz="2300" dirty="0" smtClean="0">
              <a:cs typeface="Arial" charset="0"/>
            </a:endParaRPr>
          </a:p>
          <a:p>
            <a:pPr algn="r" rtl="1">
              <a:lnSpc>
                <a:spcPct val="80000"/>
              </a:lnSpc>
            </a:pPr>
            <a:r>
              <a:rPr lang="ar-SA" sz="2300" dirty="0" smtClean="0">
                <a:solidFill>
                  <a:srgbClr val="FF0066"/>
                </a:solidFill>
              </a:rPr>
              <a:t>أولاً: نحبه؛ لأنه حبيب الله،</a:t>
            </a:r>
            <a:r>
              <a:rPr lang="ar-SA" sz="2300" dirty="0" smtClean="0"/>
              <a:t> ومن أحب الله أحب كل ما أحبه الله، وأعظم محبوب من الخلق لله هو رسوله صلى الله عليه وسلم، </a:t>
            </a:r>
          </a:p>
          <a:p>
            <a:pPr algn="r" rtl="1">
              <a:lnSpc>
                <a:spcPct val="80000"/>
              </a:lnSpc>
            </a:pPr>
            <a:r>
              <a:rPr lang="ar-SA" sz="2300" dirty="0" smtClean="0"/>
              <a:t>وقد قال عليه الصلاة والسلام: "</a:t>
            </a:r>
            <a:r>
              <a:rPr lang="ar-SA" sz="2300" dirty="0" smtClean="0">
                <a:solidFill>
                  <a:srgbClr val="0000FF"/>
                </a:solidFill>
              </a:rPr>
              <a:t>وَلَكِنْ صَاحِبُكُمْ خَلِيلُ اللَّهِ"</a:t>
            </a:r>
            <a:r>
              <a:rPr lang="ar-SA" sz="2300" dirty="0" smtClean="0"/>
              <a:t> رواه مسلم. يعني نفسه صلى الله عليه وسلم، والخلة هي أعلى درجات المحبة.</a:t>
            </a:r>
            <a:endParaRPr lang="fr-FR" sz="2300" dirty="0" smtClean="0">
              <a:cs typeface="Arial" charset="0"/>
            </a:endParaRPr>
          </a:p>
          <a:p>
            <a:pPr lvl="1" algn="r" rtl="1">
              <a:lnSpc>
                <a:spcPct val="80000"/>
              </a:lnSpc>
            </a:pPr>
            <a:r>
              <a:rPr lang="ar-MA" sz="1900" dirty="0" smtClean="0">
                <a:solidFill>
                  <a:srgbClr val="0000FF"/>
                </a:solidFill>
                <a:cs typeface="Arial" charset="0"/>
              </a:rPr>
              <a:t>من يطع الرسول فقد اطاع الله...</a:t>
            </a:r>
            <a:endParaRPr lang="fr-FR" sz="1900" dirty="0" smtClean="0">
              <a:solidFill>
                <a:srgbClr val="0000FF"/>
              </a:solidFill>
              <a:cs typeface="Arial" charset="0"/>
            </a:endParaRPr>
          </a:p>
          <a:p>
            <a:pPr algn="r" rtl="1">
              <a:lnSpc>
                <a:spcPct val="80000"/>
              </a:lnSpc>
            </a:pPr>
            <a:r>
              <a:rPr lang="ar-SA" sz="2300" dirty="0" smtClean="0">
                <a:solidFill>
                  <a:srgbClr val="FF0066"/>
                </a:solidFill>
              </a:rPr>
              <a:t>ثانيًا: لأن الله أظهر لنا كمال رأفته وعظيم رحمته صلى الله عليه وسلم بأمته:</a:t>
            </a:r>
            <a:r>
              <a:rPr lang="ar-SA" sz="2300" dirty="0" smtClean="0"/>
              <a:t> فنحن نحب الإنسان متى وجدناه بنا رحيمًا، وعلينا شفيقًا، ولنفعنا مبادرًا، ولعوننا مجتهدًا.. فنحبه من أعماق قلوبنا، ورسول الله صلى الله عليه وسلم هو في هذا الباب أعظم مَنْ رحمنا، ورأف بنا، وإن كان بيننا وبينه هذه القرون المتطاولة، قال تعالى: {</a:t>
            </a:r>
            <a:r>
              <a:rPr lang="ar-SA" sz="2300" dirty="0" smtClean="0">
                <a:solidFill>
                  <a:srgbClr val="CC0000"/>
                </a:solidFill>
              </a:rPr>
              <a:t>لَقَدْ جَاءَكُمْ رَسُولٌ مِنْ أَنْفُسِكُمْ عَزِيزٌ عَلَيْهِ مَا عَنِتُّمْ حَرِيصٌ عَلَيْكُمْ بِالْمُؤْمِنِينَ رَءُوفٌ رَحِيمٌ</a:t>
            </a:r>
            <a:r>
              <a:rPr lang="ar-SA" sz="2300" dirty="0" smtClean="0"/>
              <a:t>} (سورة التوبة: 128).</a:t>
            </a:r>
          </a:p>
          <a:p>
            <a:pPr algn="r" rtl="1">
              <a:lnSpc>
                <a:spcPct val="80000"/>
              </a:lnSpc>
            </a:pPr>
            <a:r>
              <a:rPr lang="ar-SA" sz="2300" dirty="0" smtClean="0">
                <a:solidFill>
                  <a:srgbClr val="FF0066"/>
                </a:solidFill>
              </a:rPr>
              <a:t>ثالثًا: من دواعي محبته صلى الله عليه وسلم: خصائصه وخصاله العظيمة،</a:t>
            </a:r>
            <a:r>
              <a:rPr lang="ar-SA" sz="2300" dirty="0" smtClean="0"/>
              <a:t> ويكفينا في ذلك قول الله: {</a:t>
            </a:r>
            <a:r>
              <a:rPr lang="ar-SA" sz="2300" dirty="0" smtClean="0">
                <a:solidFill>
                  <a:srgbClr val="CC0000"/>
                </a:solidFill>
              </a:rPr>
              <a:t>وَإِنَّكَ لَعَلى خُلُقٍ عَظِيمٍ</a:t>
            </a:r>
            <a:r>
              <a:rPr lang="ar-SA" sz="2300" dirty="0" smtClean="0"/>
              <a:t>} [سورة القلم: 4]. واجتمع فيه ما تفرق من وجوه الفضائل والأخلاق والمحاسن في الخلق كلهم، فكان هو مجتمع المحاسن عليه الصلاة والسلام،</a:t>
            </a:r>
            <a:endParaRPr lang="en-US" sz="2300" dirty="0" smtClean="0">
              <a:cs typeface="Arial" charset="0"/>
            </a:endParaRPr>
          </a:p>
        </p:txBody>
      </p:sp>
      <p:sp>
        <p:nvSpPr>
          <p:cNvPr id="5" name="Slide Number Placeholder 17"/>
          <p:cNvSpPr>
            <a:spLocks noGrp="1"/>
          </p:cNvSpPr>
          <p:nvPr>
            <p:ph type="sldNum" sz="quarter" idx="12"/>
          </p:nvPr>
        </p:nvSpPr>
        <p:spPr/>
        <p:txBody>
          <a:bodyPr/>
          <a:lstStyle/>
          <a:p>
            <a:pPr>
              <a:defRPr/>
            </a:pPr>
            <a:fld id="{91363D35-0126-421E-B577-031CFF840854}" type="slidenum">
              <a:rPr lang="en-US"/>
              <a:pPr>
                <a:defRPr/>
              </a:pPr>
              <a:t>9</a:t>
            </a:fld>
            <a:endParaRPr lang="en-US"/>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4804</Words>
  <Application>Microsoft Office PowerPoint</Application>
  <PresentationFormat>Affichage à l'écran (4:3)</PresentationFormat>
  <Paragraphs>263</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يا حبيبي يا رسول الله صلى الله عليه وسلم</vt:lpstr>
      <vt:lpstr>قُلْ يَا أَيُّهَا النَّاسُ إِنِّي رَسُولُ اللَّهِ إِلَيْكُمْ جَمِيعًا الَّذِي لَهُ مُلْكُ السَّمَاوَاتِ وَالْأَرْضِ ۖ لَا إِلَٰهَ إِلَّا هُوَ يُحْيِي وَيُمِيتُ ۖ فَآمِنُوا بِاللَّهِ وَرَسُولِهِ النَّبِيِّ الْأُمِّيِّ الَّذِي يُؤْمِنُ بِاللَّهِ وَكَلِمَاتِهِ وَاتَّبِعُوهُ لَعَلَّكُمْ تَهْتَدُونَ (158)</vt:lpstr>
      <vt:lpstr>Présentation PowerPoint</vt:lpstr>
      <vt:lpstr>محبة النبي صلى الله عليه وسلم وتعظيمه</vt:lpstr>
      <vt:lpstr>Présentation PowerPoint</vt:lpstr>
      <vt:lpstr>أقسام محبته صلى الله عليه وسلم</vt:lpstr>
      <vt:lpstr>حكم محبة رسول الله صلى الله عليه وسلم:</vt:lpstr>
      <vt:lpstr> تابع :حكم محبة رسول الله صلى الله عليه وسلم:</vt:lpstr>
      <vt:lpstr>لماذا نحب رسول الله صلى الله عليه وسلم؟</vt:lpstr>
      <vt:lpstr>مظاهر محبة النبي - صلى الله عليه وسلم -:</vt:lpstr>
      <vt:lpstr>تابع :مظاهر محبة النبي - صلى الله عليه وسلم -:</vt:lpstr>
      <vt:lpstr>تابع :مظاهر محبة النبي - صلى الله عليه وسلم -:</vt:lpstr>
      <vt:lpstr>تابع :مظاهر محبة النبي - صلى الله عليه وسلم -:</vt:lpstr>
      <vt:lpstr>تابع :مظاهر محبة النبي - صلى الله عليه وسلم -:</vt:lpstr>
      <vt:lpstr>تابع :مظاهر محبة النبي - صلى الله عليه وسلم -:</vt:lpstr>
      <vt:lpstr>تابع :مظاهر محبة النبي - صلى الله عليه وسلم -:</vt:lpstr>
      <vt:lpstr>تابع :مظاهر محبة النبي - صلى الله عليه وسلم -:</vt:lpstr>
      <vt:lpstr>تابع :مظاهر محبة النبي - صلى الله عليه وسلم -:</vt:lpstr>
      <vt:lpstr> الأسباب الجالبة لمحبة النبي صلى الله عليه وسلم:</vt:lpstr>
      <vt:lpstr>مظاهر الجفاء مع النبي صلى الله عليه وسلم</vt:lpstr>
      <vt:lpstr>تابع :مظاهر الجفاء مع النبي صلى الله عليه وسلم</vt:lpstr>
      <vt:lpstr>تابع :مظاهر الجفاء مع النبي صلى الله عليه وسلم</vt:lpstr>
      <vt:lpstr>تابع :مظاهر الجفاء مع النبي صلى الله عليه وسلم</vt:lpstr>
      <vt:lpstr>تابع :مظاهر الجفاء مع النبي صلى الله عليه وسلم</vt:lpstr>
      <vt:lpstr>تابع :مظاهر الجفاء مع النبي صلى الله عليه وسلم</vt:lpstr>
      <vt:lpstr>تابع :مظاهر الجفاء مع النبي صلى الله عليه وسلم</vt:lpstr>
      <vt:lpstr>تابع :مظاهر الجفاء مع النبي صلى الله عليه وسلم</vt:lpstr>
      <vt:lpstr>مواقف المحبين</vt:lpstr>
      <vt:lpstr>Présentation PowerPoint</vt:lpstr>
      <vt:lpstr>معنى الصلاة والسلام عليه</vt:lpstr>
      <vt:lpstr>صيغ الصّلاة على رسول اللّه صلّى اللّه عليه وسلّم</vt:lpstr>
      <vt:lpstr>مواطن الصّلاة على رسول اللّه صلّى اللّه عليه وسلّم</vt:lpstr>
      <vt:lpstr>فضائل الصّلاة على رسول اللّه صلّى اللّه عليه وسلّم</vt:lpstr>
      <vt:lpstr>المراجع </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الصلاة على النبى صلى الله عليه وسلم</dc:title>
  <dc:creator>mohamed</dc:creator>
  <cp:lastModifiedBy>SONY</cp:lastModifiedBy>
  <cp:revision>151</cp:revision>
  <dcterms:created xsi:type="dcterms:W3CDTF">2012-02-07T14:20:05Z</dcterms:created>
  <dcterms:modified xsi:type="dcterms:W3CDTF">2016-01-16T14:43:39Z</dcterms:modified>
</cp:coreProperties>
</file>