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5" r:id="rId11"/>
    <p:sldId id="263" r:id="rId12"/>
    <p:sldId id="264" r:id="rId13"/>
    <p:sldId id="268" r:id="rId14"/>
    <p:sldId id="270" r:id="rId15"/>
    <p:sldId id="272" r:id="rId16"/>
    <p:sldId id="277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66" autoAdjust="0"/>
    <p:restoredTop sz="94660"/>
  </p:normalViewPr>
  <p:slideViewPr>
    <p:cSldViewPr>
      <p:cViewPr>
        <p:scale>
          <a:sx n="50" d="100"/>
          <a:sy n="50" d="100"/>
        </p:scale>
        <p:origin x="-211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E574-86E6-4956-B961-9BB58EBC6352}" type="datetimeFigureOut">
              <a:rPr lang="fr-FR" smtClean="0"/>
              <a:pPr/>
              <a:t>29/04/2017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67E4-C357-4301-99DB-0047B74259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ma/url?sa=i&amp;rct=j&amp;q=&amp;esrc=s&amp;source=images&amp;cd=&amp;cad=rja&amp;uact=8&amp;ved=0ahUKEwj0yOKN08nTAhUJaxQKHY1xBecQjRwIBw&amp;url=https%3A%2F%2Fvb.3dlat.net%2Fshowthread.php%3Ft%3D244780&amp;psig=AFQjCNGri-a-m2VWMuLKo18aLJP-38Vi8g&amp;ust=14935546022844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admin\Bureau\إنا مقبلون\1044216_388754384562121_118094297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428604"/>
            <a:ext cx="50962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 rtl="1"/>
            <a:r>
              <a:rPr lang="ar-MA" sz="8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إنا.... مقبلون</a:t>
            </a:r>
            <a:endParaRPr lang="fr-FR" sz="88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0" r="5351"/>
          <a:stretch>
            <a:fillRect/>
          </a:stretch>
        </p:blipFill>
        <p:spPr bwMode="auto">
          <a:xfrm>
            <a:off x="642910" y="5231294"/>
            <a:ext cx="1285884" cy="10581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arallélogramme 7"/>
          <p:cNvSpPr/>
          <p:nvPr/>
        </p:nvSpPr>
        <p:spPr>
          <a:xfrm>
            <a:off x="4714876" y="5143512"/>
            <a:ext cx="3672408" cy="107209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M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02 شعبان 1438 هـ</a:t>
            </a:r>
          </a:p>
          <a:p>
            <a:pPr algn="ctr" rtl="1"/>
            <a:r>
              <a:rPr lang="ar-M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29 أبريل 2017 م</a:t>
            </a:r>
            <a:endParaRPr lang="fr-FR" sz="2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1- الزهد في الدنيا.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2- التنافس في الصالحات.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3- التطلع إلى الكمال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الترفع عن النقص.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4- الترفع عن محقرات الأمور، </a:t>
            </a:r>
            <a:r>
              <a:rPr lang="ar-MA" b="1" dirty="0" err="1" smtClean="0">
                <a:solidFill>
                  <a:srgbClr val="FFFF00"/>
                </a:solidFill>
              </a:rPr>
              <a:t>نشدان</a:t>
            </a:r>
            <a:r>
              <a:rPr lang="ar-MA" b="1" dirty="0" smtClean="0">
                <a:solidFill>
                  <a:srgbClr val="FFFF00"/>
                </a:solidFill>
              </a:rPr>
              <a:t> معالي الأمور.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5- الأخذ بالعزائم.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6- استدراك ما فات.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Parallélogramme 4"/>
          <p:cNvSpPr/>
          <p:nvPr/>
        </p:nvSpPr>
        <p:spPr>
          <a:xfrm>
            <a:off x="4286248" y="428604"/>
            <a:ext cx="4357718" cy="928694"/>
          </a:xfrm>
          <a:prstGeom prst="parallelogram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من علامات عالي الهمة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0496" y="357167"/>
            <a:ext cx="4929222" cy="3000396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مشروع لابد أن ينجح.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مشروع لابد أن تفوز فيه.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ماذا أعمل لأكون الأول عند الله.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كيف أسبق بخطوة.... بفعل.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dmin\Bureau\إنا مقبلون\Untitled-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492" y="3500439"/>
            <a:ext cx="5397508" cy="3357562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Bureau\إنا مقبلون\hqdefault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86182" cy="342900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Bureau\إنا مقبلون\1206_1_13931701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3500438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-24"/>
            <a:ext cx="8229600" cy="4525963"/>
          </a:xfrm>
        </p:spPr>
        <p:txBody>
          <a:bodyPr/>
          <a:lstStyle/>
          <a:p>
            <a:pPr algn="ctr" rtl="1">
              <a:buNone/>
            </a:pPr>
            <a:r>
              <a:rPr lang="ar-MA" sz="4800" b="1" dirty="0" smtClean="0">
                <a:solidFill>
                  <a:schemeClr val="bg1"/>
                </a:solidFill>
              </a:rPr>
              <a:t>رمضــــــــــان</a:t>
            </a:r>
          </a:p>
          <a:p>
            <a:pPr algn="ctr" rtl="1">
              <a:buNone/>
            </a:pPr>
            <a:endParaRPr lang="ar-MA" b="1" dirty="0" smtClean="0">
              <a:solidFill>
                <a:srgbClr val="FFFF00"/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عودة فعلية في علاقتك مع الله، مع الناس، مع العبادات.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استفاقة.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تجديد للطاقة، للعهود، للنظرة.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إقبال بتوبة، تعفو، بكرم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عزم.</a:t>
            </a:r>
          </a:p>
        </p:txBody>
      </p:sp>
      <p:pic>
        <p:nvPicPr>
          <p:cNvPr id="5122" name="Picture 2" descr="Résultat de recherche d'images pour &quot;‫ما جعل الله لرجل من قلبين في جوفه‬‎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8"/>
            <a:ext cx="657226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archemin vertical 3"/>
          <p:cNvSpPr/>
          <p:nvPr/>
        </p:nvSpPr>
        <p:spPr>
          <a:xfrm>
            <a:off x="1928794" y="1643050"/>
            <a:ext cx="4714908" cy="471490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قناعات عالية.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حدد الهدف.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استغلال الطاقات.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ضع الخطة.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نظم الوقت.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sz="2800" b="1" dirty="0" smtClean="0">
                <a:solidFill>
                  <a:schemeClr val="tx1"/>
                </a:solidFill>
              </a:rPr>
              <a:t> اترك بصمات (الذكر، القرآن، أسماء الله الحسنى، الصلاة، الصيام، الصدقة...)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2500298" y="285728"/>
            <a:ext cx="4071966" cy="1143008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 smtClean="0"/>
              <a:t>حالك في رمضان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650" name="AutoShape 2" descr="Résultat de recherche d'images pour &quot;‫يا أيها المزمل قم الليل إلا قليلا نصفه أو انقص منه قليلا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1" name="Picture 3" descr="C:\Documents and Settings\admin\Bureau\إنا مقبلون\A77nGkLCcAE2yWF.jpg"/>
          <p:cNvPicPr>
            <a:picLocks noChangeAspect="1" noChangeArrowheads="1"/>
          </p:cNvPicPr>
          <p:nvPr/>
        </p:nvPicPr>
        <p:blipFill>
          <a:blip r:embed="rId2"/>
          <a:srcRect b="7751"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27653" name="AutoShape 5" descr="Résultat de recherche d'images pour &quot;‫تتجافى جنوبهم عن المضاجع يدعون ربهم خوفا وطمعا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4" name="Picture 6" descr="C:\Documents and Settings\admin\Bureau\إنا مقبلون\télécharg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86104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229" b="30114"/>
          <a:stretch/>
        </p:blipFill>
        <p:spPr bwMode="auto">
          <a:xfrm>
            <a:off x="0" y="3861049"/>
            <a:ext cx="435768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 descr="C:\Documents and Settings\admin\Bureau\إنا مقبلون\0c2b8db15e47ba89a1b3180e0fe77664.jpg"/>
          <p:cNvPicPr>
            <a:picLocks noChangeAspect="1" noChangeArrowheads="1"/>
          </p:cNvPicPr>
          <p:nvPr/>
        </p:nvPicPr>
        <p:blipFill>
          <a:blip r:embed="rId2"/>
          <a:srcRect t="13366" b="204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إنا مقبلون\gaanaa-20b07e6f0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0926" y="2644169"/>
            <a:ext cx="61334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قال رسول الله صلى الله عليه و سلم</a:t>
            </a:r>
          </a:p>
          <a:p>
            <a:pPr algn="ctr" rtl="1"/>
            <a:r>
              <a:rPr lang="ar-M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«إن المعونة تأتي من الله</a:t>
            </a:r>
          </a:p>
          <a:p>
            <a:pPr algn="ctr" rtl="1"/>
            <a:r>
              <a:rPr lang="ar-M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قدر المؤونة»</a:t>
            </a:r>
            <a:endParaRPr lang="fr-F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8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C:\Documents and Settings\admin\Bureau\إنا مقبلون\téléchargemen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</p:spPr>
      </p:pic>
      <p:pic>
        <p:nvPicPr>
          <p:cNvPr id="1026" name="Picture 2" descr="F:\إنا مقبلون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7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504" y="4014789"/>
            <a:ext cx="486864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عمر بن الخطاب</a:t>
            </a:r>
          </a:p>
          <a:p>
            <a:pPr algn="ctr" rtl="1"/>
            <a:endParaRPr lang="ar-MA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rtl="1"/>
            <a:r>
              <a:rPr lang="ar-M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«لا تصغرن همتكم فإني لم أر</a:t>
            </a:r>
          </a:p>
          <a:p>
            <a:pPr algn="ctr" rtl="1"/>
            <a:r>
              <a:rPr lang="ar-M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أقعد عن المكرمات من صغر الهمم»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إنا مقبلون\1132561986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89"/>
          <a:stretch/>
        </p:blipFill>
        <p:spPr bwMode="auto">
          <a:xfrm>
            <a:off x="4654549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إنا مقبلون\17493475_1482328991777390_4973120856554209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6520" y="116632"/>
            <a:ext cx="465383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مارك</a:t>
            </a:r>
          </a:p>
          <a:p>
            <a:pPr algn="ctr" rtl="1"/>
            <a:endParaRPr lang="ar-M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«عليك بمعالي الأمور و كرائمها،</a:t>
            </a:r>
          </a:p>
          <a:p>
            <a:pPr algn="ctr" rtl="1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 اتق </a:t>
            </a:r>
            <a:r>
              <a:rPr lang="ar-M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رذائلها</a:t>
            </a:r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 ما سفا منها،</a:t>
            </a:r>
          </a:p>
          <a:p>
            <a:pPr algn="ctr" rtl="1"/>
            <a:r>
              <a:rPr lang="ar-M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فإن الله تعالى يحب معالي</a:t>
            </a:r>
          </a:p>
          <a:p>
            <a:pPr algn="ctr" rtl="1"/>
            <a:r>
              <a:rPr lang="ar-M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الأمور و يكره سفاسفها»</a:t>
            </a:r>
            <a:endParaRPr lang="fr-F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Résultat de recherche d'images pour &quot;‫اللهم بلغنا رمضان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9532" b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411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219" y="1357298"/>
            <a:ext cx="889378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فَأَمَّا مَنْ أَعْطَىٰ وَاتَّقَىٰ (5) وَصَدَّقَ بِالْحُسْنَىٰ(6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</a:t>
            </a:r>
          </a:p>
          <a:p>
            <a:pPr algn="ctr" rtl="1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فَسَنُيَسِّرُهُ </a:t>
            </a:r>
            <a:r>
              <a:rPr lang="ar-MA" sz="4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لِلْيُسْرَى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ٰ (7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</a:t>
            </a:r>
          </a:p>
          <a:p>
            <a:pPr algn="ctr" rtl="1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وَأَمَّا مَنْ بَخِلَ وَاسْتَغْنَىٰ (8) وَكَذَّبَ بِالْحُسْنَىٰ (9</a:t>
            </a:r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</a:t>
            </a:r>
          </a:p>
          <a:p>
            <a:pPr algn="ctr" rtl="1"/>
            <a:r>
              <a:rPr lang="ar-MA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فَسَنُيَسِّرُهُ </a:t>
            </a:r>
            <a:r>
              <a:rPr lang="ar-MA" sz="4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لِلْعُسْرَى</a:t>
            </a:r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ٰ (10)</a:t>
            </a:r>
            <a:endParaRPr lang="fr-FR" sz="4400" b="1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على باب يفتح للارتقاء.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على عطاء لا ينتهي.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على علاقة خاصة مع الله.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فرصة للتقوى على النفس.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فرصة للامتناع عما لا يرضي الله.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فرصة للترك من أجل المحبوب.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218" name="AutoShape 2" descr="Image associ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Bureau\إنا مقبلون\20141353402298_8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06" y="2470374"/>
            <a:ext cx="669606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800" b="1" dirty="0" smtClean="0">
                <a:solidFill>
                  <a:srgbClr val="FFFF00"/>
                </a:solidFill>
              </a:rPr>
              <a:t>“مَنْ </a:t>
            </a:r>
            <a:r>
              <a:rPr lang="ar-MA" sz="2800" b="1" dirty="0">
                <a:solidFill>
                  <a:srgbClr val="FFFF00"/>
                </a:solidFill>
              </a:rPr>
              <a:t>كَانَ يُرِيدُ الْعَاجِلَةَ عَجَّلْنَا لَهُ فِيهَا مَا نَشَاءُ لِمَنْ نُرِيدُ </a:t>
            </a:r>
            <a:endParaRPr lang="ar-MA" sz="28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MA" sz="2800" b="1" dirty="0" smtClean="0">
                <a:solidFill>
                  <a:srgbClr val="FFFF00"/>
                </a:solidFill>
              </a:rPr>
              <a:t>ثُمَّ </a:t>
            </a:r>
            <a:r>
              <a:rPr lang="ar-MA" sz="2800" b="1" dirty="0">
                <a:solidFill>
                  <a:srgbClr val="FFFF00"/>
                </a:solidFill>
              </a:rPr>
              <a:t>جَعَلْنَا لَهُ جَهَنَّمَ يَصْلَاهَا مَذْمُومًا مَدْحُورًا (18</a:t>
            </a:r>
            <a:r>
              <a:rPr lang="ar-MA" sz="2800" b="1" dirty="0" smtClean="0">
                <a:solidFill>
                  <a:srgbClr val="FFFF00"/>
                </a:solidFill>
              </a:rPr>
              <a:t>)</a:t>
            </a:r>
          </a:p>
          <a:p>
            <a:pPr algn="ctr" rtl="1"/>
            <a:r>
              <a:rPr lang="ar-MA" sz="2800" b="1" dirty="0" smtClean="0">
                <a:solidFill>
                  <a:srgbClr val="FFFF00"/>
                </a:solidFill>
              </a:rPr>
              <a:t> </a:t>
            </a:r>
            <a:r>
              <a:rPr lang="ar-MA" sz="2800" b="1" dirty="0">
                <a:solidFill>
                  <a:srgbClr val="FFFF00"/>
                </a:solidFill>
              </a:rPr>
              <a:t>وَمَنْ أَرَادَ الْآخِرَةَ وَسَعَىٰ لَهَا سَعْيَهَا وَهُوَ مُؤْمِنٌ </a:t>
            </a:r>
            <a:endParaRPr lang="ar-MA" sz="28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MA" sz="2800" b="1" dirty="0" smtClean="0">
                <a:solidFill>
                  <a:srgbClr val="FFFF00"/>
                </a:solidFill>
              </a:rPr>
              <a:t>فَأُولَٰ</a:t>
            </a:r>
            <a:r>
              <a:rPr lang="ar-MA" sz="2800" b="1" dirty="0" err="1" smtClean="0">
                <a:solidFill>
                  <a:srgbClr val="FFFF00"/>
                </a:solidFill>
              </a:rPr>
              <a:t>ئِكَ</a:t>
            </a:r>
            <a:r>
              <a:rPr lang="ar-MA" sz="2800" b="1" dirty="0" smtClean="0">
                <a:solidFill>
                  <a:srgbClr val="FFFF00"/>
                </a:solidFill>
              </a:rPr>
              <a:t> </a:t>
            </a:r>
            <a:r>
              <a:rPr lang="ar-MA" sz="2800" b="1" dirty="0">
                <a:solidFill>
                  <a:srgbClr val="FFFF00"/>
                </a:solidFill>
              </a:rPr>
              <a:t>كَانَ سَعْيُهُمْ مَشْكُورًا (19</a:t>
            </a:r>
            <a:r>
              <a:rPr lang="ar-MA" sz="2800" b="1" dirty="0" smtClean="0">
                <a:solidFill>
                  <a:srgbClr val="FFFF00"/>
                </a:solidFill>
              </a:rPr>
              <a:t>)” الإسراء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الإرادة : تعلق القلب، سعيه، فكره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جهده من أجل ما تعلق </a:t>
            </a:r>
            <a:r>
              <a:rPr lang="ar-MA" b="1" dirty="0" err="1" smtClean="0">
                <a:solidFill>
                  <a:srgbClr val="FFFF00"/>
                </a:solidFill>
              </a:rPr>
              <a:t>به</a:t>
            </a:r>
            <a:r>
              <a:rPr lang="ar-MA" b="1" dirty="0" smtClean="0">
                <a:solidFill>
                  <a:srgbClr val="FFFF00"/>
                </a:solidFill>
              </a:rPr>
              <a:t>.</a:t>
            </a:r>
          </a:p>
          <a:p>
            <a:pPr algn="r" rtl="1">
              <a:buNone/>
            </a:pPr>
            <a:endParaRPr lang="ar-MA" b="1" dirty="0" smtClean="0">
              <a:solidFill>
                <a:srgbClr val="FFFF00"/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إرادة : الوصول إلى الله.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5400" b="1" dirty="0" smtClean="0">
                <a:solidFill>
                  <a:schemeClr val="bg1"/>
                </a:solidFill>
              </a:rPr>
              <a:t>تعريف الهمة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3614750"/>
          </a:xfrm>
        </p:spPr>
        <p:txBody>
          <a:bodyPr/>
          <a:lstStyle/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1- لغة : ما </a:t>
            </a:r>
            <a:r>
              <a:rPr lang="ar-MA" b="1" dirty="0" smtClean="0">
                <a:solidFill>
                  <a:srgbClr val="FFFF00"/>
                </a:solidFill>
              </a:rPr>
              <a:t>يـهم </a:t>
            </a:r>
            <a:r>
              <a:rPr lang="ar-MA" b="1" dirty="0" err="1" smtClean="0">
                <a:solidFill>
                  <a:srgbClr val="FFFF00"/>
                </a:solidFill>
              </a:rPr>
              <a:t>به</a:t>
            </a:r>
            <a:r>
              <a:rPr lang="ar-MA" b="1" dirty="0" smtClean="0">
                <a:solidFill>
                  <a:srgbClr val="FFFF00"/>
                </a:solidFill>
              </a:rPr>
              <a:t> من الأمر ليفعل.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2- اصطلاحا : الباعث على الفعل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توصف بعلو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</a:t>
            </a:r>
            <a:r>
              <a:rPr lang="ar-MA" b="1" dirty="0" err="1" smtClean="0">
                <a:solidFill>
                  <a:srgbClr val="FFFF00"/>
                </a:solidFill>
              </a:rPr>
              <a:t>سفول</a:t>
            </a:r>
            <a:r>
              <a:rPr lang="ar-MA" b="1" dirty="0" smtClean="0">
                <a:solidFill>
                  <a:srgbClr val="FFFF00"/>
                </a:solidFill>
              </a:rPr>
              <a:t>.</a:t>
            </a:r>
          </a:p>
          <a:p>
            <a:pPr algn="r" rtl="1">
              <a:buNone/>
            </a:pPr>
            <a:r>
              <a:rPr lang="ar-MA" b="1" dirty="0" smtClean="0">
                <a:solidFill>
                  <a:srgbClr val="FFFF00"/>
                </a:solidFill>
              </a:rPr>
              <a:t>3- علو الهمة : ألا تقف النفس دون الله،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ألا </a:t>
            </a:r>
            <a:r>
              <a:rPr lang="ar-MA" b="1" dirty="0" err="1" smtClean="0">
                <a:solidFill>
                  <a:srgbClr val="FFFF00"/>
                </a:solidFill>
              </a:rPr>
              <a:t>تتعوض</a:t>
            </a:r>
            <a:r>
              <a:rPr lang="ar-MA" b="1" dirty="0" smtClean="0">
                <a:solidFill>
                  <a:srgbClr val="FFFF00"/>
                </a:solidFill>
              </a:rPr>
              <a:t> عنه بشيء سواه,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لا ترضى بغيره بدلا منه.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arallélogramme 4"/>
          <p:cNvSpPr/>
          <p:nvPr/>
        </p:nvSpPr>
        <p:spPr>
          <a:xfrm>
            <a:off x="4143372" y="714356"/>
            <a:ext cx="4357718" cy="928694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البــــــــــــــاعـث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0080" t="54688" r="30895" b="16992"/>
          <a:stretch>
            <a:fillRect/>
          </a:stretch>
        </p:blipFill>
        <p:spPr bwMode="auto">
          <a:xfrm>
            <a:off x="1428728" y="2428868"/>
            <a:ext cx="7072362" cy="38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2900370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>
                <a:solidFill>
                  <a:srgbClr val="FFFF00"/>
                </a:solidFill>
              </a:rPr>
              <a:t> من يطلب المعالي بلسانه.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من لا يطلب إلا </a:t>
            </a:r>
            <a:r>
              <a:rPr lang="ar-MA" b="1" dirty="0" err="1" smtClean="0">
                <a:solidFill>
                  <a:srgbClr val="FFFF00"/>
                </a:solidFill>
              </a:rPr>
              <a:t>سفاسف</a:t>
            </a:r>
            <a:r>
              <a:rPr lang="ar-MA" b="1" dirty="0" smtClean="0">
                <a:solidFill>
                  <a:srgbClr val="FFFF00"/>
                </a:solidFill>
              </a:rPr>
              <a:t> الأمور.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>
                <a:solidFill>
                  <a:srgbClr val="FFFF00"/>
                </a:solidFill>
              </a:rPr>
              <a:t> </a:t>
            </a:r>
            <a:r>
              <a:rPr lang="ar-MA" b="1" dirty="0" smtClean="0">
                <a:solidFill>
                  <a:srgbClr val="FFFF00"/>
                </a:solidFill>
              </a:rPr>
              <a:t>من تسمو مطالبه إلى ما يحبه الله </a:t>
            </a:r>
            <a:r>
              <a:rPr lang="ar-MA" b="1" dirty="0" err="1" smtClean="0">
                <a:solidFill>
                  <a:srgbClr val="FFFF00"/>
                </a:solidFill>
              </a:rPr>
              <a:t>و</a:t>
            </a:r>
            <a:r>
              <a:rPr lang="ar-MA" b="1" dirty="0" smtClean="0">
                <a:solidFill>
                  <a:srgbClr val="FFFF00"/>
                </a:solidFill>
              </a:rPr>
              <a:t> رسوله.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Parallélogramme 4"/>
          <p:cNvSpPr/>
          <p:nvPr/>
        </p:nvSpPr>
        <p:spPr>
          <a:xfrm>
            <a:off x="4286248" y="428604"/>
            <a:ext cx="4357718" cy="928694"/>
          </a:xfrm>
          <a:prstGeom prst="parallelogram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منازل الناس في الهمة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Bureau\إنا مقبلون\Blue-moon-stars-and-clouds-photography-font-b-backdrop-b-font-Photo-background-made-of-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arallélogramme 5"/>
          <p:cNvSpPr/>
          <p:nvPr/>
        </p:nvSpPr>
        <p:spPr>
          <a:xfrm>
            <a:off x="4071934" y="642918"/>
            <a:ext cx="4357718" cy="928694"/>
          </a:xfrm>
          <a:prstGeom prst="parallelogram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الوســــــــــائل</a:t>
            </a:r>
            <a:endParaRPr lang="fr-FR" sz="3200" b="1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41179" t="57652" r="30575" b="15039"/>
          <a:stretch>
            <a:fillRect/>
          </a:stretch>
        </p:blipFill>
        <p:spPr bwMode="auto">
          <a:xfrm>
            <a:off x="1500166" y="2071678"/>
            <a:ext cx="7096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435</Words>
  <Application>Microsoft Office PowerPoint</Application>
  <PresentationFormat>Affichage à l'écran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تعريف الهمة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</cp:lastModifiedBy>
  <cp:revision>85</cp:revision>
  <dcterms:created xsi:type="dcterms:W3CDTF">2017-04-26T11:08:33Z</dcterms:created>
  <dcterms:modified xsi:type="dcterms:W3CDTF">2017-04-29T12:20:18Z</dcterms:modified>
</cp:coreProperties>
</file>