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7"/>
  </p:notesMasterIdLst>
  <p:sldIdLst>
    <p:sldId id="257" r:id="rId2"/>
    <p:sldId id="337" r:id="rId3"/>
    <p:sldId id="338" r:id="rId4"/>
    <p:sldId id="259" r:id="rId5"/>
    <p:sldId id="313" r:id="rId6"/>
    <p:sldId id="315" r:id="rId7"/>
    <p:sldId id="314" r:id="rId8"/>
    <p:sldId id="316" r:id="rId9"/>
    <p:sldId id="302" r:id="rId10"/>
    <p:sldId id="260" r:id="rId11"/>
    <p:sldId id="317" r:id="rId12"/>
    <p:sldId id="261" r:id="rId13"/>
    <p:sldId id="265" r:id="rId14"/>
    <p:sldId id="264" r:id="rId15"/>
    <p:sldId id="269" r:id="rId16"/>
    <p:sldId id="268" r:id="rId17"/>
    <p:sldId id="272" r:id="rId18"/>
    <p:sldId id="271" r:id="rId19"/>
    <p:sldId id="273" r:id="rId20"/>
    <p:sldId id="274" r:id="rId21"/>
    <p:sldId id="275" r:id="rId22"/>
    <p:sldId id="276" r:id="rId23"/>
    <p:sldId id="278" r:id="rId24"/>
    <p:sldId id="277" r:id="rId25"/>
    <p:sldId id="279" r:id="rId26"/>
    <p:sldId id="310" r:id="rId27"/>
    <p:sldId id="321" r:id="rId28"/>
    <p:sldId id="312" r:id="rId29"/>
    <p:sldId id="311" r:id="rId30"/>
    <p:sldId id="318" r:id="rId31"/>
    <p:sldId id="320" r:id="rId32"/>
    <p:sldId id="322" r:id="rId33"/>
    <p:sldId id="323" r:id="rId34"/>
    <p:sldId id="324" r:id="rId35"/>
    <p:sldId id="326" r:id="rId36"/>
    <p:sldId id="282" r:id="rId37"/>
    <p:sldId id="325" r:id="rId38"/>
    <p:sldId id="327" r:id="rId39"/>
    <p:sldId id="289" r:id="rId40"/>
    <p:sldId id="284" r:id="rId41"/>
    <p:sldId id="328" r:id="rId42"/>
    <p:sldId id="331" r:id="rId43"/>
    <p:sldId id="330" r:id="rId44"/>
    <p:sldId id="336" r:id="rId45"/>
    <p:sldId id="329" r:id="rId46"/>
    <p:sldId id="332" r:id="rId47"/>
    <p:sldId id="335" r:id="rId48"/>
    <p:sldId id="333" r:id="rId49"/>
    <p:sldId id="280" r:id="rId50"/>
    <p:sldId id="334" r:id="rId51"/>
    <p:sldId id="283" r:id="rId52"/>
    <p:sldId id="290" r:id="rId53"/>
    <p:sldId id="291" r:id="rId54"/>
    <p:sldId id="292" r:id="rId55"/>
    <p:sldId id="293" r:id="rId56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CC00"/>
    <a:srgbClr val="FFFF99"/>
    <a:srgbClr val="316812"/>
    <a:srgbClr val="3E363C"/>
    <a:srgbClr val="39351F"/>
    <a:srgbClr val="1B190F"/>
    <a:srgbClr val="887683"/>
    <a:srgbClr val="435422"/>
    <a:srgbClr val="2D2A19"/>
    <a:srgbClr val="577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84409" autoAdjust="0"/>
  </p:normalViewPr>
  <p:slideViewPr>
    <p:cSldViewPr>
      <p:cViewPr varScale="1">
        <p:scale>
          <a:sx n="73" d="100"/>
          <a:sy n="73" d="100"/>
        </p:scale>
        <p:origin x="-1260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26" Type="http://schemas.openxmlformats.org/officeDocument/2006/relationships/slide" Target="slides/slide25.xml" /><Relationship Id="rId39" Type="http://schemas.openxmlformats.org/officeDocument/2006/relationships/slide" Target="slides/slide38.xml" /><Relationship Id="rId21" Type="http://schemas.openxmlformats.org/officeDocument/2006/relationships/slide" Target="slides/slide20.xml" /><Relationship Id="rId34" Type="http://schemas.openxmlformats.org/officeDocument/2006/relationships/slide" Target="slides/slide33.xml" /><Relationship Id="rId42" Type="http://schemas.openxmlformats.org/officeDocument/2006/relationships/slide" Target="slides/slide41.xml" /><Relationship Id="rId47" Type="http://schemas.openxmlformats.org/officeDocument/2006/relationships/slide" Target="slides/slide46.xml" /><Relationship Id="rId50" Type="http://schemas.openxmlformats.org/officeDocument/2006/relationships/slide" Target="slides/slide49.xml" /><Relationship Id="rId55" Type="http://schemas.openxmlformats.org/officeDocument/2006/relationships/slide" Target="slides/slide54.xml" /><Relationship Id="rId7" Type="http://schemas.openxmlformats.org/officeDocument/2006/relationships/slide" Target="slides/slide6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slide" Target="slides/slide19.xml" /><Relationship Id="rId29" Type="http://schemas.openxmlformats.org/officeDocument/2006/relationships/slide" Target="slides/slide28.xml" /><Relationship Id="rId41" Type="http://schemas.openxmlformats.org/officeDocument/2006/relationships/slide" Target="slides/slide40.xml" /><Relationship Id="rId54" Type="http://schemas.openxmlformats.org/officeDocument/2006/relationships/slide" Target="slides/slide53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24" Type="http://schemas.openxmlformats.org/officeDocument/2006/relationships/slide" Target="slides/slide23.xml" /><Relationship Id="rId32" Type="http://schemas.openxmlformats.org/officeDocument/2006/relationships/slide" Target="slides/slide31.xml" /><Relationship Id="rId37" Type="http://schemas.openxmlformats.org/officeDocument/2006/relationships/slide" Target="slides/slide36.xml" /><Relationship Id="rId40" Type="http://schemas.openxmlformats.org/officeDocument/2006/relationships/slide" Target="slides/slide39.xml" /><Relationship Id="rId45" Type="http://schemas.openxmlformats.org/officeDocument/2006/relationships/slide" Target="slides/slide44.xml" /><Relationship Id="rId53" Type="http://schemas.openxmlformats.org/officeDocument/2006/relationships/slide" Target="slides/slide52.xml" /><Relationship Id="rId58" Type="http://schemas.openxmlformats.org/officeDocument/2006/relationships/presProps" Target="presProps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23" Type="http://schemas.openxmlformats.org/officeDocument/2006/relationships/slide" Target="slides/slide22.xml" /><Relationship Id="rId28" Type="http://schemas.openxmlformats.org/officeDocument/2006/relationships/slide" Target="slides/slide27.xml" /><Relationship Id="rId36" Type="http://schemas.openxmlformats.org/officeDocument/2006/relationships/slide" Target="slides/slide35.xml" /><Relationship Id="rId49" Type="http://schemas.openxmlformats.org/officeDocument/2006/relationships/slide" Target="slides/slide48.xml" /><Relationship Id="rId57" Type="http://schemas.openxmlformats.org/officeDocument/2006/relationships/notesMaster" Target="notesMasters/notesMaster1.xml" /><Relationship Id="rId61" Type="http://schemas.openxmlformats.org/officeDocument/2006/relationships/tableStyles" Target="tableStyles.xml" /><Relationship Id="rId10" Type="http://schemas.openxmlformats.org/officeDocument/2006/relationships/slide" Target="slides/slide9.xml" /><Relationship Id="rId19" Type="http://schemas.openxmlformats.org/officeDocument/2006/relationships/slide" Target="slides/slide18.xml" /><Relationship Id="rId31" Type="http://schemas.openxmlformats.org/officeDocument/2006/relationships/slide" Target="slides/slide30.xml" /><Relationship Id="rId44" Type="http://schemas.openxmlformats.org/officeDocument/2006/relationships/slide" Target="slides/slide43.xml" /><Relationship Id="rId52" Type="http://schemas.openxmlformats.org/officeDocument/2006/relationships/slide" Target="slides/slide51.xml" /><Relationship Id="rId60" Type="http://schemas.openxmlformats.org/officeDocument/2006/relationships/theme" Target="theme/theme1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slide" Target="slides/slide21.xml" /><Relationship Id="rId27" Type="http://schemas.openxmlformats.org/officeDocument/2006/relationships/slide" Target="slides/slide26.xml" /><Relationship Id="rId30" Type="http://schemas.openxmlformats.org/officeDocument/2006/relationships/slide" Target="slides/slide29.xml" /><Relationship Id="rId35" Type="http://schemas.openxmlformats.org/officeDocument/2006/relationships/slide" Target="slides/slide34.xml" /><Relationship Id="rId43" Type="http://schemas.openxmlformats.org/officeDocument/2006/relationships/slide" Target="slides/slide42.xml" /><Relationship Id="rId48" Type="http://schemas.openxmlformats.org/officeDocument/2006/relationships/slide" Target="slides/slide47.xml" /><Relationship Id="rId56" Type="http://schemas.openxmlformats.org/officeDocument/2006/relationships/slide" Target="slides/slide55.xml" /><Relationship Id="rId8" Type="http://schemas.openxmlformats.org/officeDocument/2006/relationships/slide" Target="slides/slide7.xml" /><Relationship Id="rId51" Type="http://schemas.openxmlformats.org/officeDocument/2006/relationships/slide" Target="slides/slide50.xml" /><Relationship Id="rId3" Type="http://schemas.openxmlformats.org/officeDocument/2006/relationships/slide" Target="slides/slide2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5" Type="http://schemas.openxmlformats.org/officeDocument/2006/relationships/slide" Target="slides/slide24.xml" /><Relationship Id="rId33" Type="http://schemas.openxmlformats.org/officeDocument/2006/relationships/slide" Target="slides/slide32.xml" /><Relationship Id="rId38" Type="http://schemas.openxmlformats.org/officeDocument/2006/relationships/slide" Target="slides/slide37.xml" /><Relationship Id="rId46" Type="http://schemas.openxmlformats.org/officeDocument/2006/relationships/slide" Target="slides/slide45.xml" /><Relationship Id="rId59" Type="http://schemas.openxmlformats.org/officeDocument/2006/relationships/viewProps" Target="viewProps.xml" 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 /><Relationship Id="rId1" Type="http://schemas.openxmlformats.org/officeDocument/2006/relationships/image" Target="../media/image3.jpeg" 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 /><Relationship Id="rId1" Type="http://schemas.openxmlformats.org/officeDocument/2006/relationships/image" Target="../media/image5.jpeg" 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44517-D0F3-46E5-88C7-DF5F95DC3AB6}" type="datetimeFigureOut">
              <a:rPr lang="fr-FR" smtClean="0"/>
              <a:pPr/>
              <a:t>23/10/2017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96F9BF-21EF-423C-B8B6-FA25361A991C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 /><Relationship Id="rId1" Type="http://schemas.openxmlformats.org/officeDocument/2006/relationships/notesMaster" Target="../notesMasters/notesMaster1.xml" 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 /><Relationship Id="rId1" Type="http://schemas.openxmlformats.org/officeDocument/2006/relationships/notesMaster" Target="../notesMasters/notesMaster1.xml" 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 /><Relationship Id="rId1" Type="http://schemas.openxmlformats.org/officeDocument/2006/relationships/notesMaster" Target="../notesMasters/notesMaster1.xml" 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 /><Relationship Id="rId1" Type="http://schemas.openxmlformats.org/officeDocument/2006/relationships/notesMaster" Target="../notesMasters/notesMaster1.xml" 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 /><Relationship Id="rId1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6F9BF-21EF-423C-B8B6-FA25361A991C}" type="slidenum">
              <a:rPr lang="fr-FR" smtClean="0"/>
              <a:pPr/>
              <a:t>4</a:t>
            </a:fld>
            <a:endParaRPr lang="fr-F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ar-MA" sz="1200" dirty="0"/>
              <a:t>أنزل </a:t>
            </a:r>
            <a:r>
              <a:rPr lang="ar-MA" sz="1400" dirty="0"/>
              <a:t>عليهم ما يُسكِّنهم ويُذهب خوفهم، حتَّى اجترؤوا على قتال المشركين بعد أن ولَّوا [1627] تفسير </a:t>
            </a:r>
            <a:r>
              <a:rPr lang="ar-MA" sz="1400" dirty="0" err="1"/>
              <a:t>القرطبى</a:t>
            </a:r>
            <a:endParaRPr lang="ar-MA" sz="1400" dirty="0"/>
          </a:p>
          <a:p>
            <a:r>
              <a:rPr lang="ar-MA" sz="1400" dirty="0"/>
              <a:t>قوله تعالى: {إِذْ يَقُولُ لِصَاحِبِهِ لاَ تَحْزَنْ إِنَّ اللّهَ مَعَنَا فَأَنزَلَ اللّهُ سَكِينَتَهُ عَلَيْهِ وَأَيَّدَهُ بِجُنُودٍ لَّمْ تَرَوْهَا} [التَّوبة: 40]. قال أبو جعفر: يقول تعالى ذكره: فأنزل الله طمأنينته وسكونه على رسوله، وقد قيل: على أبي بكر، {وَأَيَّدَهُ بِجُنُودٍ لَّمْ تَرَوْهَا}،</a:t>
            </a:r>
            <a:endParaRPr lang="fr-FR" sz="14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6F9BF-21EF-423C-B8B6-FA25361A991C}" type="slidenum">
              <a:rPr lang="fr-FR" smtClean="0"/>
              <a:pPr/>
              <a:t>13</a:t>
            </a:fld>
            <a:endParaRPr lang="fr-F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 </a:t>
            </a:r>
            <a:r>
              <a:rPr lang="ar-MA" sz="1200" dirty="0"/>
              <a:t>{هُوَ الَّذِي أَنزَلَ السَّكِينَةَ فِي قُلُوبِ الْمُؤْمِنِينَ لِيَزْدَادُوا إِيمَانًا مَّعَ إِيمَانِهِمْ وَلِلَّهِ جُنُودُ السَّمَاوَاتِ وَالأَرْضِ وَكَانَ اللَّهُ عَلِيمًا حَكِيمًا} [الفتح: 4]. يقول تعالى: {هُوَ الَّذِي أَنزَلَ السَّكِينَةَ} أي: جعل الطُّمَأنِينة. قاله ابن عبَّاس، وعنه: الرَّحمة. وقال قتادة: الوَقَار في قلوب المؤمنين. وهم الصَّحابة يوم الحُدَيبِية، الذين استجابوا لله ولرسوله، وانقادوا لحكم الله ورسوله، فلمَّا اطمأنَّت قلوبهم لذلك، واستقرَّت، زادهم إيمانًا مع إيمانهم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6F9BF-21EF-423C-B8B6-FA25361A991C}" type="slidenum">
              <a:rPr lang="fr-FR" smtClean="0"/>
              <a:pPr/>
              <a:t>14</a:t>
            </a:fld>
            <a:endParaRPr lang="fr-F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ar-MA" dirty="0"/>
              <a:t> </a:t>
            </a:r>
            <a:r>
              <a:rPr lang="fr-FR" dirty="0"/>
              <a:t> </a:t>
            </a:r>
            <a:r>
              <a:rPr lang="ar-MA" dirty="0" err="1"/>
              <a:t>اهداية</a:t>
            </a:r>
            <a:r>
              <a:rPr lang="ar-MA" baseline="0" dirty="0"/>
              <a:t> الوحي الله </a:t>
            </a:r>
            <a:r>
              <a:rPr lang="ar-MA" baseline="0" dirty="0" err="1"/>
              <a:t>اوحي</a:t>
            </a:r>
            <a:r>
              <a:rPr lang="ar-MA" baseline="0" dirty="0"/>
              <a:t> كتبا من اجل هداية الخلق.</a:t>
            </a:r>
            <a:r>
              <a:rPr lang="fr-FR" dirty="0"/>
              <a:t>. </a:t>
            </a:r>
            <a:endParaRPr lang="ar-MA" dirty="0"/>
          </a:p>
          <a:p>
            <a:endParaRPr lang="ar-MA" baseline="0" dirty="0"/>
          </a:p>
          <a:p>
            <a:r>
              <a:rPr lang="ar-MA" baseline="0" dirty="0"/>
              <a:t>                                                                                هداية التوفيق </a:t>
            </a:r>
            <a:r>
              <a:rPr lang="ar-MA" baseline="0" dirty="0" err="1"/>
              <a:t>الانسان</a:t>
            </a:r>
            <a:r>
              <a:rPr lang="ar-MA" baseline="0" dirty="0"/>
              <a:t> حينما يختار منهج الله </a:t>
            </a:r>
            <a:r>
              <a:rPr lang="ar-MA" baseline="0" dirty="0" err="1"/>
              <a:t>و</a:t>
            </a:r>
            <a:r>
              <a:rPr lang="ar-MA" baseline="0" dirty="0"/>
              <a:t> طاعته يعينه الله عل اختياره </a:t>
            </a:r>
            <a:r>
              <a:rPr lang="ar-MA" baseline="0" dirty="0" err="1"/>
              <a:t>انهم</a:t>
            </a:r>
            <a:r>
              <a:rPr lang="ar-MA" baseline="0" dirty="0"/>
              <a:t> فتية امنوا </a:t>
            </a:r>
            <a:r>
              <a:rPr lang="ar-MA" baseline="0" dirty="0" err="1"/>
              <a:t>و</a:t>
            </a:r>
            <a:r>
              <a:rPr lang="ar-MA" baseline="0" dirty="0"/>
              <a:t> زدناهم هدا</a:t>
            </a:r>
            <a:r>
              <a:rPr lang="fr-FR" dirty="0"/>
              <a:t>.</a:t>
            </a:r>
            <a:r>
              <a:rPr lang="ar-MA" dirty="0"/>
              <a:t>.هداية المصالح السمع </a:t>
            </a:r>
            <a:r>
              <a:rPr lang="ar-MA" dirty="0" err="1"/>
              <a:t>ابصر</a:t>
            </a:r>
            <a:r>
              <a:rPr lang="ar-MA" baseline="0" dirty="0"/>
              <a:t> الفكر التوازن هداية لكل البشر تشمل </a:t>
            </a:r>
            <a:r>
              <a:rPr lang="ar-MA" baseline="0" dirty="0" err="1"/>
              <a:t>الكاانات</a:t>
            </a:r>
            <a:r>
              <a:rPr lang="ar-MA" baseline="0" dirty="0"/>
              <a:t> كلها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6F9BF-21EF-423C-B8B6-FA25361A991C}" type="slidenum">
              <a:rPr lang="fr-FR" smtClean="0"/>
              <a:pPr/>
              <a:t>26</a:t>
            </a:fld>
            <a:endParaRPr lang="fr-F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ar-MA" dirty="0"/>
              <a:t>رجل يطوف الكعبة</a:t>
            </a:r>
            <a:r>
              <a:rPr lang="ar-MA" baseline="0" dirty="0"/>
              <a:t> ويقول هل أنت راض يا رب </a:t>
            </a:r>
            <a:r>
              <a:rPr lang="ar-MA" baseline="0" dirty="0" err="1"/>
              <a:t>عني.</a:t>
            </a:r>
            <a:r>
              <a:rPr lang="ar-MA" baseline="0" dirty="0"/>
              <a:t> </a:t>
            </a:r>
            <a:r>
              <a:rPr lang="ar-MA" baseline="0" dirty="0" err="1"/>
              <a:t>فاجاه</a:t>
            </a:r>
            <a:r>
              <a:rPr lang="ar-MA" baseline="0" dirty="0"/>
              <a:t> الشافعي و هل انت راض عن </a:t>
            </a:r>
            <a:r>
              <a:rPr lang="ar-MA" baseline="0" dirty="0" err="1"/>
              <a:t>الله .</a:t>
            </a:r>
            <a:r>
              <a:rPr lang="ar-MA" baseline="0" dirty="0"/>
              <a:t> </a:t>
            </a:r>
            <a:r>
              <a:rPr lang="ar-MA" baseline="0" dirty="0" err="1"/>
              <a:t>فاجاه</a:t>
            </a:r>
            <a:r>
              <a:rPr lang="ar-MA" baseline="0" dirty="0"/>
              <a:t> الرجل و كيف ارض عن </a:t>
            </a:r>
            <a:r>
              <a:rPr lang="ar-MA" baseline="0" dirty="0" err="1"/>
              <a:t>الله.</a:t>
            </a:r>
            <a:r>
              <a:rPr lang="ar-MA" baseline="0" dirty="0"/>
              <a:t> فقال له الشافعي ادا كان سرورك بالنقمة كسرورك النعمة فقد رضيت عن </a:t>
            </a:r>
            <a:r>
              <a:rPr lang="ar-MA" baseline="0" dirty="0" err="1"/>
              <a:t>الله.</a:t>
            </a:r>
            <a:r>
              <a:rPr lang="ar-MA" baseline="0" dirty="0"/>
              <a:t> 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6F9BF-21EF-423C-B8B6-FA25361A991C}" type="slidenum">
              <a:rPr lang="fr-FR" smtClean="0"/>
              <a:pPr/>
              <a:t>41</a:t>
            </a:fld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2A17A-6B43-41A0-A4BB-A382A28A50C9}" type="datetimeFigureOut">
              <a:rPr lang="fr-FR" smtClean="0"/>
              <a:pPr/>
              <a:t>23/10/2017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9F7C6-E751-4939-A02A-D4948321744B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2A17A-6B43-41A0-A4BB-A382A28A50C9}" type="datetimeFigureOut">
              <a:rPr lang="fr-FR" smtClean="0"/>
              <a:pPr/>
              <a:t>23/10/2017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9F7C6-E751-4939-A02A-D4948321744B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2A17A-6B43-41A0-A4BB-A382A28A50C9}" type="datetimeFigureOut">
              <a:rPr lang="fr-FR" smtClean="0"/>
              <a:pPr/>
              <a:t>23/10/2017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9F7C6-E751-4939-A02A-D4948321744B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2A17A-6B43-41A0-A4BB-A382A28A50C9}" type="datetimeFigureOut">
              <a:rPr lang="fr-FR" smtClean="0"/>
              <a:pPr/>
              <a:t>23/10/2017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9F7C6-E751-4939-A02A-D4948321744B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2A17A-6B43-41A0-A4BB-A382A28A50C9}" type="datetimeFigureOut">
              <a:rPr lang="fr-FR" smtClean="0"/>
              <a:pPr/>
              <a:t>23/10/2017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9F7C6-E751-4939-A02A-D4948321744B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2A17A-6B43-41A0-A4BB-A382A28A50C9}" type="datetimeFigureOut">
              <a:rPr lang="fr-FR" smtClean="0"/>
              <a:pPr/>
              <a:t>23/10/2017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9F7C6-E751-4939-A02A-D4948321744B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2A17A-6B43-41A0-A4BB-A382A28A50C9}" type="datetimeFigureOut">
              <a:rPr lang="fr-FR" smtClean="0"/>
              <a:pPr/>
              <a:t>23/10/2017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9F7C6-E751-4939-A02A-D4948321744B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2A17A-6B43-41A0-A4BB-A382A28A50C9}" type="datetimeFigureOut">
              <a:rPr lang="fr-FR" smtClean="0"/>
              <a:pPr/>
              <a:t>23/10/2017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9F7C6-E751-4939-A02A-D4948321744B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2A17A-6B43-41A0-A4BB-A382A28A50C9}" type="datetimeFigureOut">
              <a:rPr lang="fr-FR" smtClean="0"/>
              <a:pPr/>
              <a:t>23/10/2017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9F7C6-E751-4939-A02A-D4948321744B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2A17A-6B43-41A0-A4BB-A382A28A50C9}" type="datetimeFigureOut">
              <a:rPr lang="fr-FR" smtClean="0"/>
              <a:pPr/>
              <a:t>23/10/2017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9F7C6-E751-4939-A02A-D4948321744B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2A17A-6B43-41A0-A4BB-A382A28A50C9}" type="datetimeFigureOut">
              <a:rPr lang="fr-FR" smtClean="0"/>
              <a:pPr/>
              <a:t>23/10/2017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9F7C6-E751-4939-A02A-D4948321744B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B2A17A-6B43-41A0-A4BB-A382A28A50C9}" type="datetimeFigureOut">
              <a:rPr lang="fr-FR" smtClean="0"/>
              <a:pPr/>
              <a:t>23/10/2017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29F7C6-E751-4939-A02A-D4948321744B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2.xml" 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 /><Relationship Id="rId1" Type="http://schemas.openxmlformats.org/officeDocument/2006/relationships/slideLayout" Target="../slideLayouts/slideLayout2.xml" 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 /><Relationship Id="rId2" Type="http://schemas.openxmlformats.org/officeDocument/2006/relationships/image" Target="../media/image11.png" /><Relationship Id="rId1" Type="http://schemas.openxmlformats.org/officeDocument/2006/relationships/slideLayout" Target="../slideLayouts/slideLayout2.xml" /><Relationship Id="rId5" Type="http://schemas.openxmlformats.org/officeDocument/2006/relationships/image" Target="../media/image14.png" /><Relationship Id="rId4" Type="http://schemas.openxmlformats.org/officeDocument/2006/relationships/image" Target="../media/image13.png" 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 /><Relationship Id="rId1" Type="http://schemas.openxmlformats.org/officeDocument/2006/relationships/slideLayout" Target="../slideLayouts/slideLayout2.xml" 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 /><Relationship Id="rId2" Type="http://schemas.openxmlformats.org/officeDocument/2006/relationships/notesSlide" Target="../notesSlides/notesSlide2.xml" /><Relationship Id="rId1" Type="http://schemas.openxmlformats.org/officeDocument/2006/relationships/slideLayout" Target="../slideLayouts/slideLayout2.xml" 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 /><Relationship Id="rId2" Type="http://schemas.openxmlformats.org/officeDocument/2006/relationships/notesSlide" Target="../notesSlides/notesSlide3.xml" /><Relationship Id="rId1" Type="http://schemas.openxmlformats.org/officeDocument/2006/relationships/slideLayout" Target="../slideLayouts/slideLayout2.xml" 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 /><Relationship Id="rId1" Type="http://schemas.openxmlformats.org/officeDocument/2006/relationships/slideLayout" Target="../slideLayouts/slideLayout2.xml" 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 /><Relationship Id="rId1" Type="http://schemas.openxmlformats.org/officeDocument/2006/relationships/slideLayout" Target="../slideLayouts/slideLayout2.xml" 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 /><Relationship Id="rId1" Type="http://schemas.openxmlformats.org/officeDocument/2006/relationships/slideLayout" Target="../slideLayouts/slideLayout2.xml" 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 /><Relationship Id="rId2" Type="http://schemas.openxmlformats.org/officeDocument/2006/relationships/image" Target="../media/image19.jpe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21.jpeg" 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 /><Relationship Id="rId1" Type="http://schemas.openxmlformats.org/officeDocument/2006/relationships/slideLayout" Target="../slideLayouts/slideLayout2.xml" 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 /><Relationship Id="rId2" Type="http://schemas.openxmlformats.org/officeDocument/2006/relationships/slideLayout" Target="../slideLayouts/slideLayout2.xml" /><Relationship Id="rId1" Type="http://schemas.openxmlformats.org/officeDocument/2006/relationships/vmlDrawing" Target="../drawings/vmlDrawing1.vml" /><Relationship Id="rId5" Type="http://schemas.openxmlformats.org/officeDocument/2006/relationships/image" Target="../media/image3.jpeg" /><Relationship Id="rId4" Type="http://schemas.openxmlformats.org/officeDocument/2006/relationships/image" Target="../media/image4.emf" 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 /><Relationship Id="rId2" Type="http://schemas.openxmlformats.org/officeDocument/2006/relationships/image" Target="../media/image23.jpeg" /><Relationship Id="rId1" Type="http://schemas.openxmlformats.org/officeDocument/2006/relationships/slideLayout" Target="../slideLayouts/slideLayout2.xml" /><Relationship Id="rId5" Type="http://schemas.openxmlformats.org/officeDocument/2006/relationships/image" Target="../media/image26.png" /><Relationship Id="rId4" Type="http://schemas.openxmlformats.org/officeDocument/2006/relationships/image" Target="../media/image25.jpeg" 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 /><Relationship Id="rId2" Type="http://schemas.openxmlformats.org/officeDocument/2006/relationships/image" Target="../media/image27.jpeg" /><Relationship Id="rId1" Type="http://schemas.openxmlformats.org/officeDocument/2006/relationships/slideLayout" Target="../slideLayouts/slideLayout2.xml" /><Relationship Id="rId5" Type="http://schemas.openxmlformats.org/officeDocument/2006/relationships/image" Target="../media/image30.jpeg" /><Relationship Id="rId4" Type="http://schemas.openxmlformats.org/officeDocument/2006/relationships/image" Target="../media/image29.jpeg" 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 /><Relationship Id="rId2" Type="http://schemas.openxmlformats.org/officeDocument/2006/relationships/image" Target="../media/image31.jpe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33.jpeg" 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 /><Relationship Id="rId2" Type="http://schemas.openxmlformats.org/officeDocument/2006/relationships/image" Target="../media/image34.jpeg" /><Relationship Id="rId1" Type="http://schemas.openxmlformats.org/officeDocument/2006/relationships/slideLayout" Target="../slideLayouts/slideLayout2.xml" 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 /><Relationship Id="rId2" Type="http://schemas.openxmlformats.org/officeDocument/2006/relationships/image" Target="../media/image36.pn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38.gif" 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 /><Relationship Id="rId2" Type="http://schemas.openxmlformats.org/officeDocument/2006/relationships/image" Target="../media/image39.jpeg" /><Relationship Id="rId1" Type="http://schemas.openxmlformats.org/officeDocument/2006/relationships/slideLayout" Target="../slideLayouts/slideLayout2.xml" 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 /><Relationship Id="rId2" Type="http://schemas.openxmlformats.org/officeDocument/2006/relationships/notesSlide" Target="../notesSlides/notesSlide4.xml" /><Relationship Id="rId1" Type="http://schemas.openxmlformats.org/officeDocument/2006/relationships/slideLayout" Target="../slideLayouts/slideLayout2.xml" 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 /><Relationship Id="rId2" Type="http://schemas.openxmlformats.org/officeDocument/2006/relationships/image" Target="../media/image42.png" /><Relationship Id="rId1" Type="http://schemas.openxmlformats.org/officeDocument/2006/relationships/slideLayout" Target="../slideLayouts/slideLayout2.xml" 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 /><Relationship Id="rId1" Type="http://schemas.openxmlformats.org/officeDocument/2006/relationships/slideLayout" Target="../slideLayouts/slideLayout2.xml" 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 /><Relationship Id="rId2" Type="http://schemas.openxmlformats.org/officeDocument/2006/relationships/image" Target="../media/image44.pn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46.jpeg" 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 /><Relationship Id="rId2" Type="http://schemas.openxmlformats.org/officeDocument/2006/relationships/slideLayout" Target="../slideLayouts/slideLayout2.xml" /><Relationship Id="rId1" Type="http://schemas.openxmlformats.org/officeDocument/2006/relationships/vmlDrawing" Target="../drawings/vmlDrawing2.vml" /><Relationship Id="rId5" Type="http://schemas.openxmlformats.org/officeDocument/2006/relationships/image" Target="../media/image5.jpeg" /><Relationship Id="rId4" Type="http://schemas.openxmlformats.org/officeDocument/2006/relationships/image" Target="../media/image6.emf" 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 /><Relationship Id="rId1" Type="http://schemas.openxmlformats.org/officeDocument/2006/relationships/slideLayout" Target="../slideLayouts/slideLayout2.xml" 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 /><Relationship Id="rId1" Type="http://schemas.openxmlformats.org/officeDocument/2006/relationships/slideLayout" Target="../slideLayouts/slideLayout2.xml" 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 /><Relationship Id="rId1" Type="http://schemas.openxmlformats.org/officeDocument/2006/relationships/slideLayout" Target="../slideLayouts/slideLayout2.xml" 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 /><Relationship Id="rId2" Type="http://schemas.openxmlformats.org/officeDocument/2006/relationships/image" Target="../media/image50.jpeg" /><Relationship Id="rId1" Type="http://schemas.openxmlformats.org/officeDocument/2006/relationships/slideLayout" Target="../slideLayouts/slideLayout2.xml" /><Relationship Id="rId5" Type="http://schemas.openxmlformats.org/officeDocument/2006/relationships/image" Target="../media/image53.png" /><Relationship Id="rId4" Type="http://schemas.openxmlformats.org/officeDocument/2006/relationships/image" Target="../media/image52.jpeg" 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 /><Relationship Id="rId1" Type="http://schemas.openxmlformats.org/officeDocument/2006/relationships/slideLayout" Target="../slideLayouts/slideLayout2.xml" 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 /><Relationship Id="rId1" Type="http://schemas.openxmlformats.org/officeDocument/2006/relationships/slideLayout" Target="../slideLayouts/slideLayout2.xml" 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 /><Relationship Id="rId1" Type="http://schemas.openxmlformats.org/officeDocument/2006/relationships/slideLayout" Target="../slideLayouts/slideLayout2.xml" 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 /><Relationship Id="rId1" Type="http://schemas.openxmlformats.org/officeDocument/2006/relationships/slideLayout" Target="../slideLayouts/slideLayout2.xml" 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 /><Relationship Id="rId1" Type="http://schemas.openxmlformats.org/officeDocument/2006/relationships/slideLayout" Target="../slideLayouts/slideLayout2.xml" 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 /><Relationship Id="rId1" Type="http://schemas.openxmlformats.org/officeDocument/2006/relationships/slideLayout" Target="../slideLayouts/slideLayout2.xml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 /><Relationship Id="rId2" Type="http://schemas.openxmlformats.org/officeDocument/2006/relationships/notesSlide" Target="../notesSlides/notesSlide1.xml" /><Relationship Id="rId1" Type="http://schemas.openxmlformats.org/officeDocument/2006/relationships/slideLayout" Target="../slideLayouts/slideLayout2.xml" 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 /><Relationship Id="rId1" Type="http://schemas.openxmlformats.org/officeDocument/2006/relationships/slideLayout" Target="../slideLayouts/slideLayout2.xml" 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 /><Relationship Id="rId2" Type="http://schemas.openxmlformats.org/officeDocument/2006/relationships/notesSlide" Target="../notesSlides/notesSlide5.xml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64.gif" /><Relationship Id="rId5" Type="http://schemas.openxmlformats.org/officeDocument/2006/relationships/image" Target="../media/image63.jpeg" /><Relationship Id="rId4" Type="http://schemas.openxmlformats.org/officeDocument/2006/relationships/image" Target="../media/image62.jpeg" 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 /><Relationship Id="rId1" Type="http://schemas.openxmlformats.org/officeDocument/2006/relationships/slideLayout" Target="../slideLayouts/slideLayout2.xml" 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 /><Relationship Id="rId2" Type="http://schemas.openxmlformats.org/officeDocument/2006/relationships/image" Target="../media/image66.jpeg" /><Relationship Id="rId1" Type="http://schemas.openxmlformats.org/officeDocument/2006/relationships/slideLayout" Target="../slideLayouts/slideLayout2.xml" 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 /><Relationship Id="rId1" Type="http://schemas.openxmlformats.org/officeDocument/2006/relationships/slideLayout" Target="../slideLayouts/slideLayout2.xml" 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 /><Relationship Id="rId1" Type="http://schemas.openxmlformats.org/officeDocument/2006/relationships/slideLayout" Target="../slideLayouts/slideLayout2.xml" 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 /><Relationship Id="rId2" Type="http://schemas.openxmlformats.org/officeDocument/2006/relationships/image" Target="../media/image70.jpe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72.jpeg" 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 /><Relationship Id="rId1" Type="http://schemas.openxmlformats.org/officeDocument/2006/relationships/slideLayout" Target="../slideLayouts/slideLayout2.xml" 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 /><Relationship Id="rId1" Type="http://schemas.openxmlformats.org/officeDocument/2006/relationships/slideLayout" Target="../slideLayouts/slideLayout2.xml" 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76.jpeg" 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 /><Relationship Id="rId1" Type="http://schemas.openxmlformats.org/officeDocument/2006/relationships/slideLayout" Target="../slideLayouts/slideLayout2.xml" 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 /><Relationship Id="rId1" Type="http://schemas.openxmlformats.org/officeDocument/2006/relationships/slideLayout" Target="../slideLayouts/slideLayout2.xml" 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 /><Relationship Id="rId1" Type="http://schemas.openxmlformats.org/officeDocument/2006/relationships/slideLayout" Target="../slideLayouts/slideLayout2.xml" 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 /><Relationship Id="rId1" Type="http://schemas.openxmlformats.org/officeDocument/2006/relationships/slideLayout" Target="../slideLayouts/slideLayout2.xml" 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 /><Relationship Id="rId2" Type="http://schemas.openxmlformats.org/officeDocument/2006/relationships/image" Target="../media/image80.png" /><Relationship Id="rId1" Type="http://schemas.openxmlformats.org/officeDocument/2006/relationships/slideLayout" Target="../slideLayouts/slideLayout2.xml" 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 /><Relationship Id="rId1" Type="http://schemas.openxmlformats.org/officeDocument/2006/relationships/slideLayout" Target="../slideLayouts/slideLayout2.xml" 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 /><Relationship Id="rId2" Type="http://schemas.openxmlformats.org/officeDocument/2006/relationships/image" Target="../media/image83.png" /><Relationship Id="rId1" Type="http://schemas.openxmlformats.org/officeDocument/2006/relationships/slideLayout" Target="../slideLayouts/slideLayout2.xml" /><Relationship Id="rId5" Type="http://schemas.openxmlformats.org/officeDocument/2006/relationships/image" Target="../media/image86.jpeg" /><Relationship Id="rId4" Type="http://schemas.openxmlformats.org/officeDocument/2006/relationships/image" Target="../media/image85.png" 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 /><Relationship Id="rId1" Type="http://schemas.openxmlformats.org/officeDocument/2006/relationships/slideLayout" Target="../slideLayouts/slideLayout2.xml" 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 /><Relationship Id="rId1" Type="http://schemas.openxmlformats.org/officeDocument/2006/relationships/slideLayout" Target="../slideLayouts/slideLayout2.xml" 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 /><Relationship Id="rId1" Type="http://schemas.openxmlformats.org/officeDocument/2006/relationships/slideLayout" Target="../slideLayouts/slideLayout2.xml" 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 /><Relationship Id="rId1" Type="http://schemas.openxmlformats.org/officeDocument/2006/relationships/slideLayout" Target="../slideLayouts/slideLayout2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5"/>
          <p:cNvSpPr/>
          <p:nvPr/>
        </p:nvSpPr>
        <p:spPr>
          <a:xfrm>
            <a:off x="-33" y="5380672"/>
            <a:ext cx="9144032" cy="1477328"/>
          </a:xfrm>
          <a:prstGeom prst="rect">
            <a:avLst/>
          </a:prstGeom>
          <a:solidFill>
            <a:srgbClr val="212911"/>
          </a:solidFill>
          <a:ln>
            <a:solidFill>
              <a:srgbClr val="99CC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ar-MA" sz="9000" b="1" dirty="0">
                <a:solidFill>
                  <a:srgbClr val="92D050"/>
                </a:solidFill>
                <a:latin typeface="Arial Narrow" pitchFamily="34" charset="0"/>
              </a:rPr>
              <a:t>فلنحي في سكينة</a:t>
            </a:r>
            <a:endParaRPr lang="fr-FR" sz="9000" b="1" dirty="0">
              <a:solidFill>
                <a:srgbClr val="92D050"/>
              </a:solidFill>
            </a:endParaRPr>
          </a:p>
        </p:txBody>
      </p:sp>
      <p:sp>
        <p:nvSpPr>
          <p:cNvPr id="7" name="Titre 1"/>
          <p:cNvSpPr txBox="1">
            <a:spLocks/>
          </p:cNvSpPr>
          <p:nvPr/>
        </p:nvSpPr>
        <p:spPr>
          <a:xfrm>
            <a:off x="2643174" y="3500438"/>
            <a:ext cx="4071966" cy="157162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85000" lnSpcReduction="20000"/>
          </a:bodyPr>
          <a:lstStyle/>
          <a:p>
            <a:pPr lvl="0" algn="ctr">
              <a:spcBef>
                <a:spcPct val="0"/>
              </a:spcBef>
            </a:pPr>
            <a:r>
              <a:rPr lang="ar-MA" sz="4300" b="1" dirty="0">
                <a:solidFill>
                  <a:srgbClr val="92D050"/>
                </a:solidFill>
                <a:latin typeface="+mj-lt"/>
                <a:ea typeface="+mj-ea"/>
                <a:cs typeface="+mj-cs"/>
              </a:rPr>
              <a:t>محاضرة</a:t>
            </a:r>
            <a:r>
              <a:rPr kumimoji="0" lang="ar-MA" sz="43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يوم </a:t>
            </a:r>
          </a:p>
          <a:p>
            <a:pPr lvl="0" algn="ctr">
              <a:spcBef>
                <a:spcPct val="0"/>
              </a:spcBef>
            </a:pPr>
            <a:r>
              <a:rPr lang="ar-MA" sz="4300" b="1" dirty="0">
                <a:solidFill>
                  <a:srgbClr val="92D050"/>
                </a:solidFill>
                <a:latin typeface="+mj-lt"/>
                <a:ea typeface="+mj-ea"/>
                <a:cs typeface="+mj-cs"/>
              </a:rPr>
              <a:t>السبت 21 أكتوبر 2017</a:t>
            </a:r>
          </a:p>
          <a:p>
            <a:pPr lvl="0" algn="ctr">
              <a:spcBef>
                <a:spcPct val="0"/>
              </a:spcBef>
            </a:pPr>
            <a:r>
              <a:rPr lang="ar-MA" sz="4300" b="1" dirty="0">
                <a:solidFill>
                  <a:srgbClr val="92D050"/>
                </a:solidFill>
                <a:latin typeface="+mj-lt"/>
                <a:ea typeface="+mj-ea"/>
                <a:cs typeface="+mj-cs"/>
              </a:rPr>
              <a:t>بعنوان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3600" b="1" dirty="0">
              <a:solidFill>
                <a:srgbClr val="92D05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052" name="AutoShape 4" descr="https://p20-mailws.icloud.com/wm/messagepart/clip_image002.gif?guid=messagepart%3AINBOX%2F61-2&amp;type=image%2Fgif&amp;uniq=samira.diouch&amp;name=clip_image002.gif&amp;size=6538&amp;dsid=11189885207&amp;clientId=C5C0D83D-657E-453D-B399-4D652411CEC3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054" name="AutoShape 6" descr="https://p20-mailws.icloud.com/wm/messagepart/clip_image002.gif?guid=messagepart%3AINBOX%2F61-2&amp;type=image%2Fgif&amp;uniq=samira.diouch&amp;name=clip_image002.gif&amp;size=6538&amp;dsid=11189885207&amp;clientId=C5C0D83D-657E-453D-B399-4D652411CEC3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86625" y="0"/>
            <a:ext cx="1857375" cy="126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SAMIRA\Desktop\NTURE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7999"/>
          </a:xfrm>
          <a:prstGeom prst="rect">
            <a:avLst/>
          </a:prstGeom>
          <a:noFill/>
        </p:spPr>
      </p:pic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457200" y="-24"/>
            <a:ext cx="6472254" cy="917596"/>
          </a:xfrm>
        </p:spPr>
        <p:txBody>
          <a:bodyPr>
            <a:normAutofit fontScale="90000"/>
          </a:bodyPr>
          <a:lstStyle/>
          <a:p>
            <a:br>
              <a:rPr lang="ar-MA" dirty="0"/>
            </a:br>
            <a:r>
              <a:rPr lang="ar-MA" dirty="0"/>
              <a:t> </a:t>
            </a:r>
            <a:r>
              <a:rPr lang="ar-MA" b="1" dirty="0">
                <a:solidFill>
                  <a:srgbClr val="FFFF99"/>
                </a:solidFill>
              </a:rPr>
              <a:t>اصطلاحًا</a:t>
            </a:r>
            <a:r>
              <a:rPr lang="fr-FR" dirty="0"/>
              <a:t> </a:t>
            </a:r>
            <a:r>
              <a:rPr lang="ar-MA" b="1" dirty="0">
                <a:solidFill>
                  <a:srgbClr val="FFFF99"/>
                </a:solidFill>
              </a:rPr>
              <a:t>معنى</a:t>
            </a:r>
            <a:r>
              <a:rPr lang="ar-MA" b="1" dirty="0">
                <a:solidFill>
                  <a:srgbClr val="FFFF00"/>
                </a:solidFill>
              </a:rPr>
              <a:t> </a:t>
            </a:r>
            <a:r>
              <a:rPr lang="ar-MA" b="1" dirty="0">
                <a:solidFill>
                  <a:srgbClr val="FFFF99"/>
                </a:solidFill>
              </a:rPr>
              <a:t>السَّكِينَة</a:t>
            </a:r>
            <a:r>
              <a:rPr lang="fr-FR" b="1" dirty="0">
                <a:solidFill>
                  <a:schemeClr val="bg1"/>
                </a:solidFill>
              </a:rPr>
              <a:t> 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6" name="Espace réservé du contenu 2"/>
          <p:cNvSpPr>
            <a:spLocks noGrp="1"/>
          </p:cNvSpPr>
          <p:nvPr>
            <p:ph idx="1"/>
          </p:nvPr>
        </p:nvSpPr>
        <p:spPr>
          <a:xfrm>
            <a:off x="-71470" y="1743076"/>
            <a:ext cx="5257808" cy="4186254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ar-MA" sz="4000" b="1" dirty="0">
                <a:solidFill>
                  <a:srgbClr val="FFFF99"/>
                </a:solidFill>
              </a:rPr>
              <a:t>قال</a:t>
            </a:r>
            <a:r>
              <a:rPr lang="ar-MA" sz="4000" b="1" dirty="0">
                <a:solidFill>
                  <a:srgbClr val="FFFF00"/>
                </a:solidFill>
              </a:rPr>
              <a:t> </a:t>
            </a:r>
            <a:r>
              <a:rPr lang="ar-MA" sz="4000" b="1" dirty="0">
                <a:solidFill>
                  <a:srgbClr val="FFFF99"/>
                </a:solidFill>
              </a:rPr>
              <a:t>ابن</a:t>
            </a:r>
            <a:r>
              <a:rPr lang="ar-MA" sz="4000" b="1" dirty="0">
                <a:solidFill>
                  <a:schemeClr val="bg1"/>
                </a:solidFill>
              </a:rPr>
              <a:t> </a:t>
            </a:r>
            <a:r>
              <a:rPr lang="ar-MA" sz="4000" b="1" dirty="0">
                <a:solidFill>
                  <a:srgbClr val="FFFF99"/>
                </a:solidFill>
                <a:latin typeface="+mj-lt"/>
                <a:ea typeface="+mj-ea"/>
                <a:cs typeface="+mj-cs"/>
              </a:rPr>
              <a:t>القيِّم</a:t>
            </a:r>
            <a:r>
              <a:rPr lang="ar-MA" sz="4000" b="1" dirty="0">
                <a:solidFill>
                  <a:srgbClr val="FFFF99"/>
                </a:solidFill>
              </a:rPr>
              <a:t>: هي الطُّمَأنِينة والوَقَار والسُّكون، الذي ينزِّله الله في قلب عبده عند اضطرابه من شدَّة المخاوف، فلا ينزعج بعد ذلك.</a:t>
            </a:r>
          </a:p>
          <a:p>
            <a:pPr algn="ctr">
              <a:buNone/>
            </a:pPr>
            <a:r>
              <a:rPr lang="ar-MA" sz="4000" b="1" dirty="0">
                <a:solidFill>
                  <a:srgbClr val="FFFF99"/>
                </a:solidFill>
              </a:rPr>
              <a:t>ويوجب له زيادة الإيمان، وقوَّة اليقين والثبات</a:t>
            </a:r>
            <a:br>
              <a:rPr lang="ar-MA" sz="4000" b="1" dirty="0">
                <a:solidFill>
                  <a:srgbClr val="FFFF00"/>
                </a:solidFill>
              </a:rPr>
            </a:br>
            <a:endParaRPr lang="fr-FR" sz="40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072066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686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429000"/>
            <a:ext cx="5072066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686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2066" y="0"/>
            <a:ext cx="4071934" cy="238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6870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2066" y="2357430"/>
            <a:ext cx="4071934" cy="4500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SAMIRA\Desktop\NTURE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814390" y="71414"/>
            <a:ext cx="6472254" cy="917596"/>
          </a:xfrm>
        </p:spPr>
        <p:txBody>
          <a:bodyPr>
            <a:normAutofit fontScale="90000"/>
          </a:bodyPr>
          <a:lstStyle/>
          <a:p>
            <a:br>
              <a:rPr lang="ar-MA" dirty="0"/>
            </a:br>
            <a:r>
              <a:rPr lang="ar-MA" sz="6700" b="1" dirty="0">
                <a:solidFill>
                  <a:srgbClr val="FFFF99"/>
                </a:solidFill>
              </a:rPr>
              <a:t>السكينة في القران</a:t>
            </a:r>
            <a:endParaRPr lang="fr-FR" sz="4900" b="1" dirty="0">
              <a:solidFill>
                <a:srgbClr val="FFFF99"/>
              </a:solidFill>
            </a:endParaRPr>
          </a:p>
        </p:txBody>
      </p:sp>
      <p:sp>
        <p:nvSpPr>
          <p:cNvPr id="7" name="Espace réservé du contenu 2"/>
          <p:cNvSpPr>
            <a:spLocks noGrp="1"/>
          </p:cNvSpPr>
          <p:nvPr>
            <p:ph idx="1"/>
          </p:nvPr>
        </p:nvSpPr>
        <p:spPr>
          <a:xfrm>
            <a:off x="1071538" y="2143117"/>
            <a:ext cx="6715172" cy="4929222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ar-MA" sz="5000" b="1" dirty="0">
                <a:solidFill>
                  <a:srgbClr val="FFFF99"/>
                </a:solidFill>
              </a:rPr>
              <a:t>ذكر</a:t>
            </a:r>
            <a:r>
              <a:rPr lang="ar-MA" sz="4000" b="1" dirty="0">
                <a:solidFill>
                  <a:srgbClr val="FFFF99"/>
                </a:solidFill>
              </a:rPr>
              <a:t> </a:t>
            </a:r>
            <a:r>
              <a:rPr lang="ar-MA" sz="5000" b="1" dirty="0">
                <a:solidFill>
                  <a:srgbClr val="FFFF99"/>
                </a:solidFill>
              </a:rPr>
              <a:t>الله عز وجل السكينة في ستة مواضع من كتابه الكريم ، كلها تتضمن هذه المعاني من الجلال والوقار الذي يهبه الله تعالى موهبة لعباده المؤمنين ، ولرسله المقربين </a:t>
            </a:r>
            <a:r>
              <a:rPr lang="ar-MA" sz="4400" b="1" dirty="0">
                <a:solidFill>
                  <a:srgbClr val="FFFF99"/>
                </a:solidFill>
              </a:rPr>
              <a:t>.</a:t>
            </a:r>
          </a:p>
          <a:p>
            <a:pPr algn="r">
              <a:buNone/>
            </a:pPr>
            <a:endParaRPr lang="fr-FR" dirty="0">
              <a:solidFill>
                <a:srgbClr val="FFFF99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SAMIRA\Desktop\NTURE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Espace réservé du contenu 2"/>
          <p:cNvSpPr>
            <a:spLocks noGrp="1"/>
          </p:cNvSpPr>
          <p:nvPr>
            <p:ph idx="1"/>
          </p:nvPr>
        </p:nvSpPr>
        <p:spPr>
          <a:xfrm>
            <a:off x="142844" y="285728"/>
            <a:ext cx="8786874" cy="6286544"/>
          </a:xfrm>
        </p:spPr>
        <p:txBody>
          <a:bodyPr>
            <a:normAutofit fontScale="92500" lnSpcReduction="20000"/>
          </a:bodyPr>
          <a:lstStyle/>
          <a:p>
            <a:pPr algn="ctr">
              <a:buNone/>
            </a:pPr>
            <a:r>
              <a:rPr lang="ar-MA" sz="3900" b="1" dirty="0">
                <a:solidFill>
                  <a:srgbClr val="FFFF99"/>
                </a:solidFill>
              </a:rPr>
              <a:t>الأولى : قوله تعالى : ( وَقَالَ لَهُمْ نَبِيُّهُمْ إِنَّ آيَةَ مُلْكِهِ أَنْ يَأْتِيَكُمُ التَّابُوتُ فِيهِ سَكِينَةٌ مِنْ رَبِّكُمْ) </a:t>
            </a:r>
            <a:r>
              <a:rPr lang="ar-MA" sz="4300" b="1" dirty="0">
                <a:solidFill>
                  <a:srgbClr val="FFFF99"/>
                </a:solidFill>
              </a:rPr>
              <a:t>البقرة/248.</a:t>
            </a:r>
          </a:p>
          <a:p>
            <a:pPr algn="ctr">
              <a:buNone/>
            </a:pPr>
            <a:endParaRPr lang="ar-MA" sz="4300" b="1" dirty="0">
              <a:solidFill>
                <a:srgbClr val="FFFF99"/>
              </a:solidFill>
            </a:endParaRPr>
          </a:p>
          <a:p>
            <a:pPr algn="ctr">
              <a:buNone/>
            </a:pPr>
            <a:r>
              <a:rPr lang="ar-MA" sz="4300" b="1" dirty="0">
                <a:solidFill>
                  <a:srgbClr val="FFFF99"/>
                </a:solidFill>
              </a:rPr>
              <a:t>الثاني</a:t>
            </a:r>
            <a:r>
              <a:rPr lang="ar-MA" sz="3900" b="1" dirty="0">
                <a:solidFill>
                  <a:srgbClr val="FFFF99"/>
                </a:solidFill>
              </a:rPr>
              <a:t> : قوله تعالى : ( ثُمَّ أَنْزَلَ اللَّهُ سَكِينَتَهُ عَلَى رَسُولِهِ وَعَلَى </a:t>
            </a:r>
          </a:p>
          <a:p>
            <a:pPr algn="ctr">
              <a:buNone/>
            </a:pPr>
            <a:r>
              <a:rPr lang="ar-MA" sz="3900" b="1" dirty="0">
                <a:solidFill>
                  <a:srgbClr val="FFFF99"/>
                </a:solidFill>
              </a:rPr>
              <a:t>الْمُؤْمِنِينَ وَأَنْزَلَ</a:t>
            </a:r>
            <a:r>
              <a:rPr lang="ar-MA" sz="4000" b="1" dirty="0"/>
              <a:t> </a:t>
            </a:r>
            <a:r>
              <a:rPr lang="ar-MA" sz="3900" b="1" dirty="0">
                <a:solidFill>
                  <a:srgbClr val="FFFF99"/>
                </a:solidFill>
              </a:rPr>
              <a:t>جُنُوداً لَمْ تَرَوْهَا وَعَذَّبَ الَّذِينَ كَفَرُوا </a:t>
            </a:r>
            <a:r>
              <a:rPr lang="ar-MA" sz="4000" b="1" dirty="0"/>
              <a:t>وَذَلِكَ </a:t>
            </a:r>
            <a:r>
              <a:rPr lang="ar-MA" sz="3900" b="1" dirty="0">
                <a:solidFill>
                  <a:srgbClr val="FFFF99"/>
                </a:solidFill>
              </a:rPr>
              <a:t>جَزَاءُ</a:t>
            </a:r>
            <a:r>
              <a:rPr lang="ar-MA" sz="4000" b="1" dirty="0"/>
              <a:t> </a:t>
            </a:r>
            <a:r>
              <a:rPr lang="ar-MA" sz="3900" b="1" dirty="0">
                <a:solidFill>
                  <a:srgbClr val="FFFF99"/>
                </a:solidFill>
              </a:rPr>
              <a:t>الْكَافِرِينَ) التوبة/26.</a:t>
            </a:r>
          </a:p>
          <a:p>
            <a:pPr algn="ctr">
              <a:buNone/>
            </a:pPr>
            <a:endParaRPr lang="ar-MA" sz="3900" b="1" dirty="0">
              <a:solidFill>
                <a:srgbClr val="FFFF99"/>
              </a:solidFill>
            </a:endParaRPr>
          </a:p>
          <a:p>
            <a:pPr algn="ctr">
              <a:buNone/>
            </a:pPr>
            <a:r>
              <a:rPr lang="ar-MA" sz="3900" b="1" dirty="0">
                <a:solidFill>
                  <a:srgbClr val="FFFF99"/>
                </a:solidFill>
              </a:rPr>
              <a:t>الثالث : قوله تعالى : ( إِذْ يَقُولُ لِصَاحِبِهِ لَا تَحْزَنْ إِنَّ اللَّهَ مَعَنَا فَأَنْزَلَ اللَّهُ سَكِينَتَهُ عَلَيْهِ وَأَيَّدَهُ بِجُنُودٍ لَمْ تَرَوْهَا) التوبة/40.</a:t>
            </a:r>
          </a:p>
          <a:p>
            <a:pPr algn="ctr">
              <a:buNone/>
            </a:pPr>
            <a:endParaRPr lang="ar-MA" sz="3900" b="1" dirty="0">
              <a:solidFill>
                <a:srgbClr val="FFFF99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Picture 2" descr="C:\Users\SAMIRA\Desktop\NTURE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357158" y="571480"/>
            <a:ext cx="8429684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ar-MA" sz="3400" b="1" dirty="0">
                <a:solidFill>
                  <a:srgbClr val="FFFF99"/>
                </a:solidFill>
              </a:rPr>
              <a:t>الرابع : قوله تعالى : ( هُوَ الَّذِي أَنْزَلَ السَّكِينَةَ فِي قُلُوبِ الْمُؤْمِنِينَ لِيَزْدَادُوا إِيمَانًا مَعَ إِيمَانِهِمْ) الفتح/4.</a:t>
            </a:r>
          </a:p>
          <a:p>
            <a:pPr algn="ctr">
              <a:buNone/>
            </a:pPr>
            <a:endParaRPr lang="ar-MA" sz="3400" b="1" dirty="0">
              <a:solidFill>
                <a:srgbClr val="FFFF99"/>
              </a:solidFill>
            </a:endParaRPr>
          </a:p>
          <a:p>
            <a:pPr algn="ctr">
              <a:buNone/>
            </a:pPr>
            <a:r>
              <a:rPr lang="ar-MA" sz="3400" b="1" dirty="0">
                <a:solidFill>
                  <a:srgbClr val="FFFF99"/>
                </a:solidFill>
              </a:rPr>
              <a:t>الخامس : قوله تعالى : ( لَقَدْ رَضِيَ اللَّهُ عَنِ الْمُؤْمِنِينَ إِذْ يُبَايِعُونَكَ تَحْتَ الشَّجَرَةِ فَعَلِمَ مَا فِي قُلُوبِهِمْ فَأَنْزَلَ السَّكِينَةَ عَلَيْهِمْ وَأَثَابَهُمْ فَتْحًا قَرِيبًا ) الفتح/18.</a:t>
            </a:r>
          </a:p>
          <a:p>
            <a:pPr algn="ctr">
              <a:buNone/>
            </a:pPr>
            <a:endParaRPr lang="ar-MA" sz="3400" b="1" dirty="0">
              <a:solidFill>
                <a:srgbClr val="FFFF99"/>
              </a:solidFill>
            </a:endParaRPr>
          </a:p>
          <a:p>
            <a:pPr algn="ctr">
              <a:buNone/>
            </a:pPr>
            <a:r>
              <a:rPr lang="ar-MA" sz="3400" b="1" dirty="0">
                <a:solidFill>
                  <a:srgbClr val="FFFF99"/>
                </a:solidFill>
              </a:rPr>
              <a:t>السادس : قوله تعالى : ( إِذْ جَعَلَ الَّذِينَ كَفَرُوا فِي قُلُوبِهِمُ الْحَمِيَّةَ حَمِيَّةَ الْجَاهِلِيَّةِ َفأَنْزَلَ اللَّهُ سَكِينَتَهُ عَلَى رَسُولِهِ وَعَلَى الْمُؤْمِنِينَ ) الفتح/26</a:t>
            </a:r>
            <a:r>
              <a:rPr lang="ar-MA" sz="2000" b="1" dirty="0">
                <a:solidFill>
                  <a:srgbClr val="FFFF99"/>
                </a:solidFill>
              </a:rPr>
              <a:t>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SAMIRA\Desktop\السكينة\NTURE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715536" cy="68580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285720" y="0"/>
            <a:ext cx="9144000" cy="63094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buNone/>
            </a:pPr>
            <a:r>
              <a:rPr lang="ar-MA" sz="4400" b="1" dirty="0">
                <a:solidFill>
                  <a:srgbClr val="FFFF99"/>
                </a:solidFill>
              </a:rPr>
              <a:t>يقول ابن القيم</a:t>
            </a:r>
            <a:r>
              <a:rPr lang="ar-MA" sz="4000" b="1" dirty="0">
                <a:solidFill>
                  <a:srgbClr val="FFFF99"/>
                </a:solidFill>
              </a:rPr>
              <a:t> رحمه الله في شرح منزلة " السكينة " من منازل السالكين إلى الله :</a:t>
            </a:r>
          </a:p>
          <a:p>
            <a:pPr algn="r">
              <a:buNone/>
            </a:pPr>
            <a:r>
              <a:rPr lang="ar-MA" sz="4000" b="1" dirty="0">
                <a:solidFill>
                  <a:srgbClr val="FFFF99"/>
                </a:solidFill>
              </a:rPr>
              <a:t>" هذه المنزلة من منازل المواهب ، لا من</a:t>
            </a:r>
            <a:r>
              <a:rPr lang="fr-FR" sz="4000" b="1" dirty="0">
                <a:solidFill>
                  <a:srgbClr val="FFFF99"/>
                </a:solidFill>
              </a:rPr>
              <a:t> </a:t>
            </a:r>
            <a:r>
              <a:rPr lang="ar-MA" sz="4000" b="1" dirty="0">
                <a:solidFill>
                  <a:srgbClr val="FFFF99"/>
                </a:solidFill>
              </a:rPr>
              <a:t>منازل المكاسب ، </a:t>
            </a:r>
          </a:p>
          <a:p>
            <a:pPr algn="r">
              <a:buNone/>
            </a:pPr>
            <a:r>
              <a:rPr lang="fr-FR" sz="4000" b="1" dirty="0">
                <a:solidFill>
                  <a:srgbClr val="FFFF99"/>
                </a:solidFill>
              </a:rPr>
              <a:t> </a:t>
            </a:r>
            <a:r>
              <a:rPr lang="ar-MA" sz="4000" dirty="0">
                <a:solidFill>
                  <a:srgbClr val="FFFF99"/>
                </a:solidFill>
              </a:rPr>
              <a:t>يعني </a:t>
            </a:r>
            <a:r>
              <a:rPr lang="ar-MA" sz="4000" b="1" dirty="0">
                <a:solidFill>
                  <a:srgbClr val="FFFF99"/>
                </a:solidFill>
              </a:rPr>
              <a:t>المؤمن يعمل , والله سبحانه وتعالى يُكافئ , فالذي يأتي من الله , هذه منازل المواهب ، والذي يأتي من كسب العبد هذه منازل المكاسب .</a:t>
            </a:r>
            <a:br>
              <a:rPr lang="ar-MA" sz="4000" b="1" dirty="0">
                <a:solidFill>
                  <a:srgbClr val="FFFF99"/>
                </a:solidFill>
              </a:rPr>
            </a:br>
            <a:r>
              <a:rPr lang="ar-MA" sz="4000" b="1" dirty="0">
                <a:solidFill>
                  <a:srgbClr val="FFFF99"/>
                </a:solidFill>
              </a:rPr>
              <a:t>فالسكينةُ من منازل المواهب لا من منازل المكاسب </a:t>
            </a:r>
            <a:endParaRPr lang="fr-FR" sz="4000" b="1" dirty="0">
              <a:solidFill>
                <a:srgbClr val="FFFF99"/>
              </a:solidFill>
            </a:endParaRPr>
          </a:p>
          <a:p>
            <a:pPr algn="r">
              <a:buNone/>
            </a:pPr>
            <a:r>
              <a:rPr lang="ar-MA" sz="4000" b="1" dirty="0">
                <a:solidFill>
                  <a:srgbClr val="FFFF99"/>
                </a:solidFill>
              </a:rPr>
              <a:t> الاستقامة من المكاسب ، تحرّي الحلال من المكاسب ، مجاهدة النفس والهوى من المكاسب . 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SAMIRA\Desktop\السكينة\NTURE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0" y="285728"/>
            <a:ext cx="9144032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buNone/>
            </a:pPr>
            <a:r>
              <a:rPr lang="ar-MA" sz="4800" b="1" dirty="0">
                <a:solidFill>
                  <a:srgbClr val="FFFF00"/>
                </a:solidFill>
              </a:rPr>
              <a:t>أنتَ تغضُ بصركَ عن محارم الله , والله يهبكَ حلاوةً في قلبكَ إلى يوم تلقاه , هذه الحلاوة من المواهب وهذا الغضُ من المكاسب</a:t>
            </a:r>
            <a:endParaRPr lang="fr-FR" sz="4800" b="1" dirty="0">
              <a:solidFill>
                <a:srgbClr val="FFFF00"/>
              </a:solidFill>
            </a:endParaRPr>
          </a:p>
          <a:p>
            <a:pPr algn="r">
              <a:buNone/>
            </a:pPr>
            <a:endParaRPr lang="ar-MA" sz="4800" b="1" dirty="0">
              <a:solidFill>
                <a:srgbClr val="FFFF00"/>
              </a:solidFill>
            </a:endParaRPr>
          </a:p>
          <a:p>
            <a:pPr algn="r">
              <a:buNone/>
            </a:pPr>
            <a:endParaRPr lang="ar-MA" sz="4800" b="1" dirty="0">
              <a:solidFill>
                <a:srgbClr val="FFFF00"/>
              </a:solidFill>
            </a:endParaRPr>
          </a:p>
          <a:p>
            <a:pPr algn="r">
              <a:buNone/>
            </a:pPr>
            <a:endParaRPr lang="ar-MA" sz="4800" b="1" dirty="0">
              <a:solidFill>
                <a:srgbClr val="FFFF00"/>
              </a:solidFill>
            </a:endParaRPr>
          </a:p>
          <a:p>
            <a:pPr algn="r">
              <a:buNone/>
            </a:pPr>
            <a:endParaRPr lang="fr-FR" sz="4800" b="1" dirty="0">
              <a:solidFill>
                <a:srgbClr val="FFFF00"/>
              </a:solidFill>
            </a:endParaRPr>
          </a:p>
          <a:p>
            <a:pPr algn="ctr">
              <a:buNone/>
            </a:pPr>
            <a:r>
              <a:rPr lang="ar-MA" sz="4800" b="1" dirty="0">
                <a:solidFill>
                  <a:srgbClr val="FFFF00"/>
                </a:solidFill>
              </a:rPr>
              <a:t>المواهبَ من ثمرات المكاسب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AutoShape 2" descr="Résultat de recherche d'images pour &quot;‫اهل الكهف‬‎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23560" name="Picture 8" descr="Résultat de recherche d'images pour &quot;‫اهل الكهف‬‎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7620" y="0"/>
            <a:ext cx="5286380" cy="6858000"/>
          </a:xfrm>
          <a:prstGeom prst="rect">
            <a:avLst/>
          </a:prstGeom>
          <a:noFill/>
        </p:spPr>
      </p:pic>
      <p:sp>
        <p:nvSpPr>
          <p:cNvPr id="10" name="Espace réservé du contenu 3"/>
          <p:cNvSpPr>
            <a:spLocks noGrp="1"/>
          </p:cNvSpPr>
          <p:nvPr>
            <p:ph idx="1"/>
          </p:nvPr>
        </p:nvSpPr>
        <p:spPr>
          <a:xfrm>
            <a:off x="0" y="0"/>
            <a:ext cx="3857620" cy="6885384"/>
          </a:xfrm>
          <a:prstGeom prst="rect">
            <a:avLst/>
          </a:prstGeom>
          <a:solidFill>
            <a:srgbClr val="3E363C"/>
          </a:solidFill>
        </p:spPr>
        <p:txBody>
          <a:bodyPr wrap="square">
            <a:spAutoFit/>
          </a:bodyPr>
          <a:lstStyle/>
          <a:p>
            <a:pPr algn="r">
              <a:buNone/>
            </a:pPr>
            <a:r>
              <a:rPr lang="ar-MA" dirty="0">
                <a:solidFill>
                  <a:schemeClr val="bg2">
                    <a:lumMod val="50000"/>
                  </a:schemeClr>
                </a:solidFill>
              </a:rPr>
              <a:t> </a:t>
            </a:r>
            <a:r>
              <a:rPr lang="ar-MA" b="1" dirty="0">
                <a:solidFill>
                  <a:schemeClr val="bg2">
                    <a:lumMod val="50000"/>
                  </a:schemeClr>
                </a:solidFill>
              </a:rPr>
              <a:t>إِذْ أَوَى </a:t>
            </a:r>
            <a:r>
              <a:rPr lang="ar-MA" sz="3500" b="1" dirty="0">
                <a:solidFill>
                  <a:schemeClr val="bg2">
                    <a:lumMod val="50000"/>
                  </a:schemeClr>
                </a:solidFill>
              </a:rPr>
              <a:t>الْفِتْيَةُ إِلَى الْكَهْفِ </a:t>
            </a:r>
            <a:r>
              <a:rPr lang="ar-MA" sz="3500" b="1" u="sng" dirty="0">
                <a:solidFill>
                  <a:schemeClr val="bg2">
                    <a:lumMod val="50000"/>
                  </a:schemeClr>
                </a:solidFill>
              </a:rPr>
              <a:t>فَقَالُوا رَبَّنَا آَتِنَا مِنْ لَدُنْكَ رَحْمَةً وَهَيِّئْ لَنَا مِنْ أَمْرِنَا رَشَدًا</a:t>
            </a:r>
            <a:r>
              <a:rPr lang="ar-MA" sz="3500" b="1" dirty="0">
                <a:solidFill>
                  <a:schemeClr val="bg2">
                    <a:lumMod val="50000"/>
                  </a:schemeClr>
                </a:solidFill>
              </a:rPr>
              <a:t> (10) فَضَرَبْنَا عَلَى آَذَانِهِمْ فِي الْكَهْفِ سِنِينَ عَدَدًا (11) ثُمَّ بَعَثْنَاهُمْ لِنَعْلَمَ أَيُّ الْحِزْبَيْنِ أَحْصَى لِمَا لَبِثُوا أَمَدًا (12) نَحْنُ نَقُصُّ عَلَيْكَ نَبَأَهُمْ بِالْحَقِّ </a:t>
            </a:r>
            <a:r>
              <a:rPr lang="ar-MA" sz="3500" b="1" u="sng" dirty="0">
                <a:solidFill>
                  <a:schemeClr val="bg2">
                    <a:lumMod val="50000"/>
                  </a:schemeClr>
                </a:solidFill>
              </a:rPr>
              <a:t>إِنَّهُمْ فِتْيَةٌ آَمَنُوا بِرَبِّهِمْ وَزِدْنَاهُمْ هُدًى </a:t>
            </a:r>
            <a:r>
              <a:rPr lang="ar-MA" sz="1800" b="1" dirty="0">
                <a:solidFill>
                  <a:schemeClr val="bg2">
                    <a:lumMod val="50000"/>
                  </a:schemeClr>
                </a:solidFill>
              </a:rPr>
              <a:t>(13)</a:t>
            </a:r>
            <a:endParaRPr lang="fr-FR" sz="1800" b="1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Résultat de recherche d'images pour &quot;‫غار حراء والعنكبوت‬‎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4"/>
            <a:ext cx="9143999" cy="3281385"/>
          </a:xfrm>
          <a:prstGeom prst="rect">
            <a:avLst/>
          </a:prstGeom>
          <a:noFill/>
        </p:spPr>
      </p:pic>
      <p:pic>
        <p:nvPicPr>
          <p:cNvPr id="24580" name="Picture 4" descr="Résultat de recherche d'images pour &quot;‫غار حراء والعنكبوت‬‎&quot;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7686" y="3500438"/>
            <a:ext cx="4786314" cy="3357562"/>
          </a:xfrm>
          <a:prstGeom prst="rect">
            <a:avLst/>
          </a:prstGeom>
          <a:noFill/>
        </p:spPr>
      </p:pic>
      <p:pic>
        <p:nvPicPr>
          <p:cNvPr id="24582" name="Picture 6" descr="Résultat de recherche d'images pour &quot;‫غار حراء والعنكبوت‬‎&quot;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429000"/>
            <a:ext cx="4357686" cy="3429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AutoShape 2" descr="Résultat de recherche d'images pour &quot;‫يونس عليه السلام والحوت‬‎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28678" name="Picture 6" descr="Résultat de recherche d'images pour &quot;‫يونس عليه السلام والحوت‬‎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71525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2947" name="Object 3"/>
          <p:cNvGraphicFramePr>
            <a:graphicFrameLocks noChangeAspect="1"/>
          </p:cNvGraphicFramePr>
          <p:nvPr/>
        </p:nvGraphicFramePr>
        <p:xfrm>
          <a:off x="14288" y="0"/>
          <a:ext cx="9115425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" name="Objet d’environnement du Gestionnaire de liaisons" showAsIcon="1" r:id="rId3" imgW="3026880" imgH="491040" progId="Package">
                  <p:embed/>
                </p:oleObj>
              </mc:Choice>
              <mc:Fallback>
                <p:oleObj name="Objet d’environnement du Gestionnaire de liaisons" showAsIcon="1" r:id="rId3" imgW="3026880" imgH="491040" progId="Package">
                  <p:embed/>
                  <p:pic>
                    <p:nvPicPr>
                      <p:cNvPr id="82947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288" y="0"/>
                        <a:ext cx="9115425" cy="6858000"/>
                      </a:xfrm>
                      <a:prstGeom prst="rect">
                        <a:avLst/>
                      </a:prstGeom>
                      <a:blipFill dpi="0" rotWithShape="1">
                        <a:blip r:embed="rId5"/>
                        <a:srcRect/>
                        <a:stretch>
                          <a:fillRect/>
                        </a:stretch>
                      </a:blip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Résultat de recherche d'images pour &quot;‫يوسف عليه السلام والسجن‬‎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786058"/>
            <a:ext cx="4572000" cy="4071942"/>
          </a:xfrm>
          <a:prstGeom prst="rect">
            <a:avLst/>
          </a:prstGeom>
          <a:noFill/>
        </p:spPr>
      </p:pic>
      <p:pic>
        <p:nvPicPr>
          <p:cNvPr id="30724" name="Picture 4" descr="Résultat de recherche d'images pour &quot;‫يوسف عليه السلام والسجن‬‎&quot;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46" y="3643338"/>
            <a:ext cx="4357686" cy="3214686"/>
          </a:xfrm>
          <a:prstGeom prst="rect">
            <a:avLst/>
          </a:prstGeom>
          <a:noFill/>
        </p:spPr>
      </p:pic>
      <p:pic>
        <p:nvPicPr>
          <p:cNvPr id="30726" name="Picture 6" descr="Résultat de recherche d'images pour &quot;‫يوسف عليه السلام والسجن‬‎&quot;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4643438" cy="2857500"/>
          </a:xfrm>
          <a:prstGeom prst="rect">
            <a:avLst/>
          </a:prstGeom>
          <a:noFill/>
        </p:spPr>
      </p:pic>
      <p:pic>
        <p:nvPicPr>
          <p:cNvPr id="30728" name="Picture 8" descr="Résultat de recherche d'images pour &quot;‫يوسف عليه السلام والسجن‬‎&quot;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0"/>
            <a:ext cx="4572000" cy="364331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0" name="Picture 4" descr="Résultat de recherche d'images pour &quot;‫ابراهيم عليه السلام والنار‬‎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286248" cy="2714605"/>
          </a:xfrm>
          <a:prstGeom prst="rect">
            <a:avLst/>
          </a:prstGeom>
          <a:noFill/>
        </p:spPr>
      </p:pic>
      <p:pic>
        <p:nvPicPr>
          <p:cNvPr id="29704" name="Picture 8" descr="Résultat de recherche d'images pour &quot;‫ابراهيم عليه السلام والنار‬‎&quot;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48" y="0"/>
            <a:ext cx="4857752" cy="6858000"/>
          </a:xfrm>
          <a:prstGeom prst="rect">
            <a:avLst/>
          </a:prstGeom>
          <a:noFill/>
        </p:spPr>
      </p:pic>
      <p:pic>
        <p:nvPicPr>
          <p:cNvPr id="29706" name="Picture 10" descr="Résultat de recherche d'images pour &quot;‫ابراهيم عليه السلام والنار‬‎&quot;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714620"/>
            <a:ext cx="4286248" cy="4143380"/>
          </a:xfrm>
          <a:prstGeom prst="rect">
            <a:avLst/>
          </a:prstGeom>
          <a:noFill/>
        </p:spPr>
      </p:pic>
      <p:pic>
        <p:nvPicPr>
          <p:cNvPr id="29708" name="Picture 12" descr="Résultat de recherche d'images pour &quot;‫ابراهيم عليه السلام والنار‬‎&quot;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6248" y="0"/>
            <a:ext cx="4857752" cy="27146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Résultat de recherche d'images pour &quot;‫من النبي الذي قال كلا ان معي ربي سيهدين‬‎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3143248"/>
          </a:xfrm>
          <a:prstGeom prst="rect">
            <a:avLst/>
          </a:prstGeom>
          <a:noFill/>
        </p:spPr>
      </p:pic>
      <p:pic>
        <p:nvPicPr>
          <p:cNvPr id="31748" name="Picture 4" descr="Résultat de recherche d'images pour &quot;‫من النبي الذي قال كلا ان معي ربي سيهدين‬‎&quot;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143248"/>
            <a:ext cx="5429256" cy="3714752"/>
          </a:xfrm>
          <a:prstGeom prst="rect">
            <a:avLst/>
          </a:prstGeom>
          <a:noFill/>
        </p:spPr>
      </p:pic>
      <p:pic>
        <p:nvPicPr>
          <p:cNvPr id="31754" name="Picture 10" descr="Résultat de recherche d'images pour &quot;‫من النبي الذي قال كلا ان معي ربي سيهدين‬‎&quot;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29256" y="3071810"/>
            <a:ext cx="3714744" cy="378619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Résultat de recherche d'images pour &quot;‫من النبي الذي قال كلا ان معي ربي سيهدين‬‎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500694" cy="6858000"/>
          </a:xfrm>
          <a:prstGeom prst="rect">
            <a:avLst/>
          </a:prstGeom>
          <a:noFill/>
        </p:spPr>
      </p:pic>
      <p:pic>
        <p:nvPicPr>
          <p:cNvPr id="33796" name="Picture 4" descr="Résultat de recherche d'images pour &quot;‫من النبي الذي قال كلا ان معي ربي سيهدين‬‎&quot;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29256" y="0"/>
            <a:ext cx="3714776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Résultat de recherche d'images pour &quot;‫من النبي الذي قال كلا ان معي ربي سيهدين‬‎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976782" cy="3571876"/>
          </a:xfrm>
          <a:prstGeom prst="rect">
            <a:avLst/>
          </a:prstGeom>
          <a:noFill/>
        </p:spPr>
      </p:pic>
      <p:pic>
        <p:nvPicPr>
          <p:cNvPr id="5" name="Picture 6" descr="Résultat de recherche d'images pour &quot;‫من النبي الذي قال كلا ان معي ربي سيهدين‬‎&quot;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28" y="0"/>
            <a:ext cx="4143372" cy="6858000"/>
          </a:xfrm>
          <a:prstGeom prst="rect">
            <a:avLst/>
          </a:prstGeom>
          <a:noFill/>
        </p:spPr>
      </p:pic>
      <p:pic>
        <p:nvPicPr>
          <p:cNvPr id="7" name="Picture 2" descr="Résultat de recherche d'images pour &quot;‫من النبي الذي قال كلا ان معي ربي سيهدين‬‎&quot;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571876"/>
            <a:ext cx="5000628" cy="32861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34822" name="Picture 6" descr="Résultat de recherche d'images pour &quot;‫من النبي الذي قال كلا ان معي ربي سيهدين‬‎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072066" cy="6858000"/>
          </a:xfrm>
          <a:prstGeom prst="rect">
            <a:avLst/>
          </a:prstGeom>
          <a:noFill/>
        </p:spPr>
      </p:pic>
      <p:pic>
        <p:nvPicPr>
          <p:cNvPr id="7" name="Picture 4" descr="Résultat de recherche d'images pour &quot;‫من النبي الذي قال كلا ان معي ربي سيهدين‬‎&quot;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2066" y="0"/>
            <a:ext cx="4071934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Espace réservé du contenu 2"/>
          <p:cNvSpPr txBox="1">
            <a:spLocks/>
          </p:cNvSpPr>
          <p:nvPr/>
        </p:nvSpPr>
        <p:spPr>
          <a:xfrm>
            <a:off x="5072066" y="1357298"/>
            <a:ext cx="361473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ar-MA" sz="3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هداية المصالح</a:t>
            </a:r>
          </a:p>
          <a:p>
            <a:pPr marL="342900" marR="0" lvl="0" indent="-34290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ar-MA" sz="3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السمع</a:t>
            </a:r>
          </a:p>
          <a:p>
            <a:pPr marL="342900" marR="0" lvl="0" indent="-34290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ar-MA" sz="3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البصر</a:t>
            </a:r>
          </a:p>
          <a:p>
            <a:pPr marL="342900" marR="0" lvl="0" indent="-34290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42912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124" y="0"/>
            <a:ext cx="471487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098" name="Picture 2" descr="C:\Users\SAMIRA\Desktop\السكينة\NTURE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00298" y="1857364"/>
            <a:ext cx="5429256" cy="1143000"/>
          </a:xfrm>
        </p:spPr>
        <p:txBody>
          <a:bodyPr/>
          <a:lstStyle/>
          <a:p>
            <a:r>
              <a:rPr lang="ar-MA" b="1" dirty="0">
                <a:solidFill>
                  <a:srgbClr val="FFFF00"/>
                </a:solidFill>
              </a:rPr>
              <a:t>درجات</a:t>
            </a:r>
            <a:r>
              <a:rPr lang="ar-MA" dirty="0"/>
              <a:t> </a:t>
            </a:r>
            <a:r>
              <a:rPr lang="ar-MA" b="1" dirty="0">
                <a:solidFill>
                  <a:srgbClr val="FFFF00"/>
                </a:solidFill>
              </a:rPr>
              <a:t>السكينة</a:t>
            </a:r>
            <a:endParaRPr lang="fr-FR" b="1" dirty="0">
              <a:solidFill>
                <a:srgbClr val="FFFF00"/>
              </a:solidFill>
            </a:endParaRPr>
          </a:p>
        </p:txBody>
      </p:sp>
      <p:sp>
        <p:nvSpPr>
          <p:cNvPr id="5" name="Espace réservé du contenu 3"/>
          <p:cNvSpPr txBox="1">
            <a:spLocks/>
          </p:cNvSpPr>
          <p:nvPr/>
        </p:nvSpPr>
        <p:spPr>
          <a:xfrm>
            <a:off x="1285852" y="2928934"/>
            <a:ext cx="5757874" cy="392906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342900" marR="0" lvl="0" indent="-342900" algn="r" defTabSz="914400" rtl="0" eaLnBrk="1" fontAlgn="auto" latinLnBrk="0" hangingPunct="1">
              <a:lnSpc>
                <a:spcPct val="16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ar-MA" sz="4300" b="1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الخشوع في الصلاة  </a:t>
            </a:r>
          </a:p>
          <a:p>
            <a:pPr marL="342900" marR="0" lvl="0" indent="-342900" algn="r" defTabSz="914400" rtl="0" eaLnBrk="1" fontAlgn="auto" latinLnBrk="0" hangingPunct="1">
              <a:lnSpc>
                <a:spcPct val="16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ar-MA" sz="4300" b="1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الطمأنينة </a:t>
            </a:r>
          </a:p>
          <a:p>
            <a:pPr marL="342900" marR="0" lvl="0" indent="-342900" algn="r" defTabSz="914400" rtl="0" eaLnBrk="1" fontAlgn="auto" latinLnBrk="0" hangingPunct="1">
              <a:lnSpc>
                <a:spcPct val="16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ar-MA" sz="4300" b="1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الرضى عن الله</a:t>
            </a:r>
          </a:p>
          <a:p>
            <a:pPr marL="342900" lvl="0" indent="-342900" algn="r">
              <a:lnSpc>
                <a:spcPct val="160000"/>
              </a:lnSpc>
              <a:spcBef>
                <a:spcPct val="20000"/>
              </a:spcBef>
            </a:pPr>
            <a:r>
              <a:rPr lang="ar-MA" sz="4300" b="1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ملاطفة الخلق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29059" y="0"/>
            <a:ext cx="5214941" cy="34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4" descr="Résultat de recherche d'images pour &quot;‫الخشوع في الصلاة و السكينة‬‎&quot;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9058" y="3429000"/>
            <a:ext cx="5214942" cy="3429024"/>
          </a:xfrm>
          <a:prstGeom prst="rect">
            <a:avLst/>
          </a:prstGeom>
          <a:noFill/>
        </p:spPr>
      </p:pic>
      <p:pic>
        <p:nvPicPr>
          <p:cNvPr id="8" name="Picture 6" descr="Résultat de recherche d'images pour &quot;‫الخشوع في الصلاة و السكينة‬‎&quot;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3929058" cy="6858000"/>
          </a:xfrm>
          <a:prstGeom prst="rect">
            <a:avLst/>
          </a:prstGeom>
          <a:noFill/>
        </p:spPr>
      </p:pic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0" y="4286256"/>
            <a:ext cx="3929058" cy="2571744"/>
          </a:xfrm>
        </p:spPr>
        <p:txBody>
          <a:bodyPr>
            <a:normAutofit fontScale="85000" lnSpcReduction="20000"/>
          </a:bodyPr>
          <a:lstStyle/>
          <a:p>
            <a:pPr algn="r">
              <a:buNone/>
            </a:pPr>
            <a:r>
              <a:rPr lang="ar-MA" sz="4400" b="1" dirty="0">
                <a:solidFill>
                  <a:srgbClr val="FFFF00"/>
                </a:solidFill>
              </a:rPr>
              <a:t>الخشوع في الصلاة من فرائضها وليس من فضائلها.</a:t>
            </a:r>
          </a:p>
          <a:p>
            <a:pPr algn="r">
              <a:buNone/>
            </a:pPr>
            <a:r>
              <a:rPr lang="ar-MA" sz="4400" b="1" dirty="0">
                <a:solidFill>
                  <a:srgbClr val="FFFF00"/>
                </a:solidFill>
              </a:rPr>
              <a:t> إذا ذكرك الله في صلاتك منحك السكينة</a:t>
            </a:r>
            <a:endParaRPr lang="fr-FR" sz="44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3970" name="Object 2"/>
          <p:cNvGraphicFramePr>
            <a:graphicFrameLocks noChangeAspect="1"/>
          </p:cNvGraphicFramePr>
          <p:nvPr/>
        </p:nvGraphicFramePr>
        <p:xfrm>
          <a:off x="0" y="44624"/>
          <a:ext cx="9144000" cy="65973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9" name="Objet d’environnement du Gestionnaire de liaisons" showAsIcon="1" r:id="rId3" imgW="2284560" imgH="491040" progId="Package">
                  <p:embed/>
                </p:oleObj>
              </mc:Choice>
              <mc:Fallback>
                <p:oleObj name="Objet d’environnement du Gestionnaire de liaisons" showAsIcon="1" r:id="rId3" imgW="2284560" imgH="491040" progId="Package">
                  <p:embed/>
                  <p:pic>
                    <p:nvPicPr>
                      <p:cNvPr id="8397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44624"/>
                        <a:ext cx="9144000" cy="6597352"/>
                      </a:xfrm>
                      <a:prstGeom prst="rect">
                        <a:avLst/>
                      </a:prstGeom>
                      <a:blipFill dpi="0" rotWithShape="1">
                        <a:blip r:embed="rId5"/>
                        <a:srcRect/>
                        <a:stretch>
                          <a:fillRect/>
                        </a:stretch>
                      </a:blip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Résultat de recherche d'images pour &quot;‫الخشوع في الصلاة و السكينة‬‎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Résultat de recherche d'images pour &quot;‫سورة الحج‬‎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028" name="AutoShape 4" descr="Résultat de recherche d'images pour &quot;‫سورة الحج‬‎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32" name="Picture 8" descr="Résultat de recherche d'images pour &quot;‫سورة الحج‬‎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133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Résultat de recherche d'images pour &quot;‫مصاءب قلق خوف‬‎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6250" y="0"/>
            <a:ext cx="4857750" cy="2505076"/>
          </a:xfrm>
          <a:prstGeom prst="rect">
            <a:avLst/>
          </a:prstGeom>
          <a:noFill/>
        </p:spPr>
      </p:pic>
      <p:pic>
        <p:nvPicPr>
          <p:cNvPr id="66566" name="Picture 6" descr="Image associé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7384"/>
            <a:ext cx="4283968" cy="4464496"/>
          </a:xfrm>
          <a:prstGeom prst="rect">
            <a:avLst/>
          </a:prstGeom>
          <a:noFill/>
        </p:spPr>
      </p:pic>
      <p:pic>
        <p:nvPicPr>
          <p:cNvPr id="7" name="Espace réservé pour une image  9" descr="fear.jpg"/>
          <p:cNvPicPr>
            <a:picLocks noChangeAspect="1"/>
          </p:cNvPicPr>
          <p:nvPr/>
        </p:nvPicPr>
        <p:blipFill>
          <a:blip r:embed="rId4" cstate="print"/>
          <a:srcRect t="14002" b="14002"/>
          <a:stretch>
            <a:fillRect/>
          </a:stretch>
        </p:blipFill>
        <p:spPr>
          <a:xfrm>
            <a:off x="4283968" y="2492896"/>
            <a:ext cx="4860032" cy="43651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21088"/>
            <a:ext cx="4355976" cy="26369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Résultat de recherche d'images pour &quot;‫الطمأنينة‬‎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71451"/>
            <a:ext cx="9144000" cy="702945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16388" name="Picture 4" descr="Résultat de recherche d'images pour &quot;‫ الطمأنينة‬‎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67586" name="Picture 2" descr="Résultat de recherche d'images pour &quot;‫الطمأنينة‬‎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7913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Image associé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2" y="0"/>
            <a:ext cx="914403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AMIRA\Desktop\السكينة\NTURE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098" name="AutoShape 2" descr="https://p20-mailws.icloud.com/wm/messagepart/clip_image002.gif?guid=messagepart%3AINBOX%2F61-2&amp;type=image%2Fgif&amp;uniq=samira.diouch&amp;name=clip_image002.gif&amp;size=6538&amp;dsid=11189885207&amp;clientId=C5C0D83D-657E-453D-B399-4D652411CEC3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0" y="714356"/>
            <a:ext cx="914400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ar-MA" sz="4400" b="1" dirty="0">
                <a:solidFill>
                  <a:srgbClr val="FFFF99"/>
                </a:solidFill>
              </a:rPr>
              <a:t>  </a:t>
            </a:r>
            <a:r>
              <a:rPr lang="ar-MA" sz="4400" dirty="0">
                <a:solidFill>
                  <a:srgbClr val="FFFF99"/>
                </a:solidFill>
              </a:rPr>
              <a:t>السكينة مصطلح قرأني وأصلهاُ : الطمأنينة الوقار فلان في سكينة  قلبه مطمئن ، من الداخل طمأنينة من الخارج وقار ، وهي عكس الحركة السريعة ، الاضطراب ، الفزع ، الصياح ، العويل ، البكاء.</a:t>
            </a:r>
            <a:endParaRPr lang="fr-FR" sz="4400" dirty="0">
              <a:solidFill>
                <a:srgbClr val="FFFF99"/>
              </a:solidFill>
            </a:endParaRPr>
          </a:p>
        </p:txBody>
      </p:sp>
      <p:sp>
        <p:nvSpPr>
          <p:cNvPr id="9" name="Titre 1"/>
          <p:cNvSpPr>
            <a:spLocks noGrp="1"/>
          </p:cNvSpPr>
          <p:nvPr>
            <p:ph type="title"/>
          </p:nvPr>
        </p:nvSpPr>
        <p:spPr>
          <a:xfrm>
            <a:off x="128614" y="-214338"/>
            <a:ext cx="8229600" cy="1143000"/>
          </a:xfrm>
        </p:spPr>
        <p:txBody>
          <a:bodyPr/>
          <a:lstStyle/>
          <a:p>
            <a:r>
              <a:rPr lang="ar-MA" b="1" dirty="0">
                <a:solidFill>
                  <a:srgbClr val="FFFF99"/>
                </a:solidFill>
              </a:rPr>
              <a:t>معنى السَّكِينَة لغةً</a:t>
            </a:r>
            <a:endParaRPr lang="fr-FR" dirty="0">
              <a:solidFill>
                <a:srgbClr val="FFFF99"/>
              </a:solidFill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Résultat de recherche d'images pour &quot;‫الرضا عن الله‬‎&quot;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95528" y="0"/>
            <a:ext cx="4248472" cy="3812705"/>
          </a:xfrm>
          <a:prstGeom prst="rect">
            <a:avLst/>
          </a:prstGeom>
          <a:noFill/>
        </p:spPr>
      </p:pic>
      <p:pic>
        <p:nvPicPr>
          <p:cNvPr id="72706" name="Picture 2" descr="Résultat de recherche d'images pour &quot;‫الرضا عن الله‬‎&quot;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4932040" cy="3861048"/>
          </a:xfrm>
          <a:prstGeom prst="rect">
            <a:avLst/>
          </a:prstGeom>
          <a:noFill/>
        </p:spPr>
      </p:pic>
      <p:pic>
        <p:nvPicPr>
          <p:cNvPr id="72708" name="Picture 4" descr="Résultat de recherche d'images pour &quot;‫الرضا عن الله‬‎&quot;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861048"/>
            <a:ext cx="4932040" cy="2996952"/>
          </a:xfrm>
          <a:prstGeom prst="rect">
            <a:avLst/>
          </a:prstGeom>
          <a:noFill/>
        </p:spPr>
      </p:pic>
      <p:pic>
        <p:nvPicPr>
          <p:cNvPr id="72712" name="Picture 8" descr="Résultat de recherche d'images pour &quot;‫الرضا عن الله‬‎&quot;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32040" y="3789040"/>
            <a:ext cx="4211960" cy="30689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Résultat de recherche d'images pour &quot;‫الرضا عن الله‬‎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73730" name="Picture 2" descr="Résultat de recherche d'images pour &quot;‫الرضا عن الله‬‎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572000" cy="6858000"/>
          </a:xfrm>
          <a:prstGeom prst="rect">
            <a:avLst/>
          </a:prstGeom>
          <a:noFill/>
        </p:spPr>
      </p:pic>
      <p:pic>
        <p:nvPicPr>
          <p:cNvPr id="73732" name="Picture 4" descr="Image associé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0"/>
            <a:ext cx="4572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Résultat de recherche d'images pour &quot;‫الطمأنينة‬‎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55780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ar-MA" dirty="0"/>
              <a:t> </a:t>
            </a:r>
            <a:r>
              <a:rPr lang="ar-MA" sz="6100" dirty="0"/>
              <a:t>الرضى بمكروه القضاء من أرفع درجات اليقين</a:t>
            </a:r>
            <a:r>
              <a:rPr lang="ar-MA" sz="6100" b="1" dirty="0"/>
              <a:t> </a:t>
            </a:r>
            <a:endParaRPr lang="fr-FR" sz="6100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Résultat de recherche d'images pour &quot;‫الرضا عن الله‬‎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Résultat de recherche d'images pour &quot;‫اللذة والسعادة‬‎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3998640"/>
          </a:xfrm>
          <a:prstGeom prst="rect">
            <a:avLst/>
          </a:prstGeom>
          <a:noFill/>
        </p:spPr>
      </p:pic>
      <p:pic>
        <p:nvPicPr>
          <p:cNvPr id="77828" name="Picture 4" descr="Résultat de recherche d'images pour &quot;‫اللذة والسعادة‬‎&quot;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4005064"/>
            <a:ext cx="4788024" cy="2852936"/>
          </a:xfrm>
          <a:prstGeom prst="rect">
            <a:avLst/>
          </a:prstGeom>
          <a:noFill/>
        </p:spPr>
      </p:pic>
      <p:pic>
        <p:nvPicPr>
          <p:cNvPr id="77830" name="Picture 6" descr="Résultat de recherche d'images pour &quot;‫اللذة والسعادة‬‎&quot;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005064"/>
            <a:ext cx="4355976" cy="28529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80898" name="Picture 2" descr="Résultat de recherche d'images pour &quot;‫اللذة والسعادة‬‎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78850" name="Picture 2" descr="Résultat de recherche d'images pour &quot;‫اللذة والسعادة‬‎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427984" cy="3933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124" y="0"/>
            <a:ext cx="471487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2" descr="Résultat de recherche d'images pour &quot;‫من النبي الذي قال كلا ان معي ربي سيهدين‬‎&quot;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929067"/>
            <a:ext cx="4427984" cy="2928934"/>
          </a:xfrm>
          <a:prstGeom prst="rect">
            <a:avLst/>
          </a:prstGeom>
          <a:noFill/>
        </p:spPr>
      </p:pic>
      <p:sp>
        <p:nvSpPr>
          <p:cNvPr id="17410" name="AutoShape 2" descr="Résultat de recherche d'images pour &quot;‫اللذة والسعادة‬‎&quot;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AMIRA\Desktop\السكينة\NTURE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098" name="AutoShape 2" descr="https://p20-mailws.icloud.com/wm/messagepart/clip_image002.gif?guid=messagepart%3AINBOX%2F61-2&amp;type=image%2Fgif&amp;uniq=samira.diouch&amp;name=clip_image002.gif&amp;size=6538&amp;dsid=11189885207&amp;clientId=C5C0D83D-657E-453D-B399-4D652411CEC3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571472" y="1000108"/>
            <a:ext cx="8143932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ar-MA" sz="4400" dirty="0">
                <a:solidFill>
                  <a:srgbClr val="FFFF99"/>
                </a:solidFill>
              </a:rPr>
              <a:t> فالسكينة في أدقِّ </a:t>
            </a:r>
            <a:r>
              <a:rPr lang="ar-MA" sz="4400" dirty="0" err="1">
                <a:solidFill>
                  <a:srgbClr val="FFFF99"/>
                </a:solidFill>
              </a:rPr>
              <a:t>تعارفها </a:t>
            </a:r>
            <a:r>
              <a:rPr lang="ar-MA" sz="4400" dirty="0">
                <a:solidFill>
                  <a:srgbClr val="FFFF99"/>
                </a:solidFill>
              </a:rPr>
              <a:t>: طمأنينةٌ في القلب وسكونٌ في الجوارح .</a:t>
            </a:r>
            <a:br>
              <a:rPr lang="ar-MA" sz="4400" dirty="0">
                <a:solidFill>
                  <a:srgbClr val="FFFF99"/>
                </a:solidFill>
              </a:rPr>
            </a:br>
            <a:r>
              <a:rPr lang="ar-MA" sz="4400" dirty="0">
                <a:solidFill>
                  <a:srgbClr val="FFFF99"/>
                </a:solidFill>
              </a:rPr>
              <a:t> سكونٌ داخلي وسكون خارجي ، راحةٌ قلبية وهدوءٌ في الأعضاء والأعصاب </a:t>
            </a:r>
            <a:endParaRPr lang="fr-FR" sz="4400" dirty="0">
              <a:solidFill>
                <a:srgbClr val="FFFF99"/>
              </a:solidFill>
            </a:endParaRPr>
          </a:p>
        </p:txBody>
      </p:sp>
      <p:sp>
        <p:nvSpPr>
          <p:cNvPr id="9" name="Titre 1"/>
          <p:cNvSpPr>
            <a:spLocks noGrp="1"/>
          </p:cNvSpPr>
          <p:nvPr>
            <p:ph type="title"/>
          </p:nvPr>
        </p:nvSpPr>
        <p:spPr>
          <a:xfrm>
            <a:off x="128614" y="-24"/>
            <a:ext cx="8229600" cy="1143000"/>
          </a:xfrm>
        </p:spPr>
        <p:txBody>
          <a:bodyPr/>
          <a:lstStyle/>
          <a:p>
            <a:r>
              <a:rPr lang="ar-MA" b="1" dirty="0">
                <a:solidFill>
                  <a:srgbClr val="FFFF99"/>
                </a:solidFill>
              </a:rPr>
              <a:t>معنى السَّكِينَة لغةً</a:t>
            </a:r>
            <a:endParaRPr lang="fr-FR" dirty="0">
              <a:solidFill>
                <a:srgbClr val="FFFF99"/>
              </a:solidFill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79874" name="Picture 2" descr="Résultat de recherche d'images pour &quot;‫اللذة والسعادة‬‎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ar-MA" b="1" dirty="0">
                <a:solidFill>
                  <a:srgbClr val="FF0000"/>
                </a:solidFill>
              </a:rPr>
              <a:t>ملاطفة الخلق</a:t>
            </a:r>
            <a:br>
              <a:rPr lang="ar-MA" b="1" dirty="0">
                <a:solidFill>
                  <a:srgbClr val="FFFF00"/>
                </a:solidFill>
              </a:rPr>
            </a:br>
            <a:endParaRPr lang="fr-FR" dirty="0"/>
          </a:p>
        </p:txBody>
      </p:sp>
      <p:pic>
        <p:nvPicPr>
          <p:cNvPr id="15361" name="Picture 1" descr="C:\Users\SAMIRA\Desktop\السكينة\NTURE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83568" y="2104256"/>
            <a:ext cx="7560840" cy="4061048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ar-MA" b="1" dirty="0"/>
              <a:t>ومن لوازم السكينة: ملاطفة الخلق</a:t>
            </a:r>
          </a:p>
          <a:p>
            <a:pPr algn="ctr">
              <a:buNone/>
            </a:pPr>
            <a:r>
              <a:rPr lang="ar-MA" b="1" dirty="0"/>
              <a:t> معاملتهم بما </a:t>
            </a:r>
            <a:r>
              <a:rPr lang="ar-MA" b="1" dirty="0" err="1"/>
              <a:t>يُحبوا,</a:t>
            </a:r>
            <a:r>
              <a:rPr lang="ar-MA" b="1" dirty="0"/>
              <a:t> </a:t>
            </a:r>
          </a:p>
          <a:p>
            <a:pPr algn="ctr">
              <a:buNone/>
            </a:pPr>
            <a:r>
              <a:rPr lang="ar-MA" b="1" dirty="0"/>
              <a:t>هذا القول للنبي عليه الصلاة </a:t>
            </a:r>
          </a:p>
          <a:p>
            <a:pPr algn="ctr">
              <a:buNone/>
            </a:pPr>
            <a:r>
              <a:rPr lang="ar-MA" b="1" dirty="0"/>
              <a:t>والسلام</a:t>
            </a:r>
          </a:p>
          <a:p>
            <a:pPr algn="ctr">
              <a:buNone/>
            </a:pPr>
            <a:r>
              <a:rPr lang="ar-MA" sz="4300" b="1" dirty="0" err="1">
                <a:solidFill>
                  <a:srgbClr val="FFFF00"/>
                </a:solidFill>
              </a:rPr>
              <a:t>.</a:t>
            </a:r>
            <a:r>
              <a:rPr lang="ar-MA" sz="4300" b="1" dirty="0">
                <a:solidFill>
                  <a:srgbClr val="FFFF00"/>
                </a:solidFill>
              </a:rPr>
              <a:t>(عامل الناس كما تُحبُ </a:t>
            </a:r>
          </a:p>
          <a:p>
            <a:pPr algn="ctr">
              <a:buNone/>
            </a:pPr>
            <a:r>
              <a:rPr lang="ar-MA" sz="4300" b="1" dirty="0">
                <a:solidFill>
                  <a:srgbClr val="FFFF00"/>
                </a:solidFill>
              </a:rPr>
              <a:t>أن يُعاملوك</a:t>
            </a:r>
            <a:r>
              <a:rPr lang="ar-MA" sz="4300" b="1" dirty="0" err="1">
                <a:solidFill>
                  <a:srgbClr val="FFFF00"/>
                </a:solidFill>
              </a:rPr>
              <a:t>)</a:t>
            </a:r>
            <a:endParaRPr lang="ar-MA" sz="4300" b="1" dirty="0">
              <a:solidFill>
                <a:srgbClr val="FFFF00"/>
              </a:solidFill>
            </a:endParaRPr>
          </a:p>
          <a:p>
            <a:pPr>
              <a:buNone/>
            </a:pPr>
            <a:endParaRPr lang="fr-FR" dirty="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1266" name="Picture 2" descr="Résultat de recherche d'images pour &quot;‫ولو كنت فظا غليظ القلب لانفضوا من حولك‬‎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710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0"/>
            <a:ext cx="442798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710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71601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itre 1"/>
          <p:cNvSpPr txBox="1">
            <a:spLocks/>
          </p:cNvSpPr>
          <p:nvPr/>
        </p:nvSpPr>
        <p:spPr>
          <a:xfrm>
            <a:off x="720080" y="5715000"/>
            <a:ext cx="269979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فن التجاهل</a:t>
            </a:r>
            <a:endParaRPr kumimoji="0" lang="fr-FR" sz="4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60245" y="0"/>
            <a:ext cx="278375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915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346231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19872" y="27384"/>
            <a:ext cx="2987824" cy="3545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19872" y="3507310"/>
            <a:ext cx="3024336" cy="33506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AMIRA\Desktop\السكينة\NTURE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098" name="AutoShape 2" descr="https://p20-mailws.icloud.com/wm/messagepart/clip_image002.gif?guid=messagepart%3AINBOX%2F61-2&amp;type=image%2Fgif&amp;uniq=samira.diouch&amp;name=clip_image002.gif&amp;size=6538&amp;dsid=11189885207&amp;clientId=C5C0D83D-657E-453D-B399-4D652411CEC3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0" y="71414"/>
            <a:ext cx="8929718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ar-MA" sz="4400" dirty="0">
                <a:solidFill>
                  <a:srgbClr val="FFFF99"/>
                </a:solidFill>
              </a:rPr>
              <a:t> وفي الصحيحين</a:t>
            </a:r>
            <a:r>
              <a:rPr lang="ar-MA" sz="4400" b="1" dirty="0"/>
              <a:t> </a:t>
            </a:r>
            <a:r>
              <a:rPr lang="ar-MA" sz="4400" b="1" dirty="0">
                <a:solidFill>
                  <a:srgbClr val="FFFF99"/>
                </a:solidFill>
                <a:latin typeface="+mj-lt"/>
                <a:ea typeface="+mj-ea"/>
                <a:cs typeface="+mj-cs"/>
              </a:rPr>
              <a:t>سَمِعْتُ </a:t>
            </a:r>
            <a:r>
              <a:rPr lang="ar-MA" sz="4400" b="1" dirty="0" err="1">
                <a:solidFill>
                  <a:srgbClr val="FFFF99"/>
                </a:solidFill>
                <a:latin typeface="+mj-lt"/>
                <a:ea typeface="+mj-ea"/>
                <a:cs typeface="+mj-cs"/>
              </a:rPr>
              <a:t>الْبَرَاءَ</a:t>
            </a:r>
            <a:r>
              <a:rPr lang="ar-MA" sz="4400" b="1" dirty="0">
                <a:solidFill>
                  <a:srgbClr val="FFFF99"/>
                </a:solidFill>
                <a:latin typeface="+mj-lt"/>
                <a:ea typeface="+mj-ea"/>
                <a:cs typeface="+mj-cs"/>
              </a:rPr>
              <a:t> بْنَ </a:t>
            </a:r>
            <a:r>
              <a:rPr lang="ar-MA" sz="4400" b="1" dirty="0" err="1">
                <a:solidFill>
                  <a:srgbClr val="FFFF99"/>
                </a:solidFill>
                <a:latin typeface="+mj-lt"/>
                <a:ea typeface="+mj-ea"/>
                <a:cs typeface="+mj-cs"/>
              </a:rPr>
              <a:t>عَازِبٍ</a:t>
            </a:r>
            <a:r>
              <a:rPr lang="ar-MA" sz="4400" b="1" dirty="0">
                <a:solidFill>
                  <a:srgbClr val="FFFF99"/>
                </a:solidFill>
                <a:latin typeface="+mj-lt"/>
                <a:ea typeface="+mj-ea"/>
                <a:cs typeface="+mj-cs"/>
              </a:rPr>
              <a:t> يُحَدِّثُ, قَالَ: لَمَّا كَانَ يَوْمُ الأحْزَابِ, وَخَنْدَقَ رَسُولُ اللَّهِ صَلَّى اللَّهُ عَلَيْهِ وَسَلَّمَ, رَأَيْتُهُ يَنْقُلُ مِنْ تُرَابِ الْخَنْدَقِ, حَتَّى وَارَى عَنِّي الْغُبَارُ جِلْدَةَ بَطْنِهِ, وَكَانَ كَثِيرَ الشَّعَرِ, فَسَمِعْتُهُ يَرْتَجِزُ بِكَلِمَاتِ ابْنِ </a:t>
            </a:r>
            <a:r>
              <a:rPr lang="ar-MA" sz="4400" b="1" dirty="0" err="1">
                <a:solidFill>
                  <a:srgbClr val="FFFF99"/>
                </a:solidFill>
                <a:latin typeface="+mj-lt"/>
                <a:ea typeface="+mj-ea"/>
                <a:cs typeface="+mj-cs"/>
              </a:rPr>
              <a:t>رَوَاحَةَ</a:t>
            </a:r>
            <a:r>
              <a:rPr lang="ar-MA" sz="4400" b="1" dirty="0">
                <a:solidFill>
                  <a:srgbClr val="FFFF99"/>
                </a:solidFill>
                <a:latin typeface="+mj-lt"/>
                <a:ea typeface="+mj-ea"/>
                <a:cs typeface="+mj-cs"/>
              </a:rPr>
              <a:t>, وَهُوَ يَنْقُلُ مِنَ التُّرَابِ يَقُولُ:</a:t>
            </a:r>
            <a:r>
              <a:rPr lang="ar-MA" sz="4400" b="1" dirty="0"/>
              <a:t> </a:t>
            </a:r>
            <a:endParaRPr lang="fr-FR" sz="4400" dirty="0">
              <a:solidFill>
                <a:srgbClr val="FFFF99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2" y="0"/>
            <a:ext cx="914403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SAMIRA\Desktop\NTURE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7999"/>
          </a:xfrm>
          <a:prstGeom prst="rect">
            <a:avLst/>
          </a:prstGeom>
          <a:noFill/>
        </p:spPr>
      </p:pic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457200" y="-24"/>
            <a:ext cx="6472254" cy="917596"/>
          </a:xfrm>
        </p:spPr>
        <p:txBody>
          <a:bodyPr>
            <a:normAutofit fontScale="90000"/>
          </a:bodyPr>
          <a:lstStyle/>
          <a:p>
            <a:br>
              <a:rPr lang="ar-MA" dirty="0"/>
            </a:br>
            <a:r>
              <a:rPr lang="ar-MA" dirty="0"/>
              <a:t> </a:t>
            </a:r>
            <a:r>
              <a:rPr lang="ar-MA" b="1" dirty="0">
                <a:solidFill>
                  <a:srgbClr val="FFFF99"/>
                </a:solidFill>
              </a:rPr>
              <a:t>اصطلاحًا</a:t>
            </a:r>
            <a:r>
              <a:rPr lang="fr-FR" dirty="0"/>
              <a:t> </a:t>
            </a:r>
            <a:r>
              <a:rPr lang="ar-MA" b="1" dirty="0">
                <a:solidFill>
                  <a:srgbClr val="FFFF99"/>
                </a:solidFill>
              </a:rPr>
              <a:t>معنى</a:t>
            </a:r>
            <a:r>
              <a:rPr lang="ar-MA" b="1" dirty="0">
                <a:solidFill>
                  <a:srgbClr val="FFFF00"/>
                </a:solidFill>
              </a:rPr>
              <a:t> </a:t>
            </a:r>
            <a:r>
              <a:rPr lang="ar-MA" b="1" dirty="0">
                <a:solidFill>
                  <a:srgbClr val="FFFF99"/>
                </a:solidFill>
              </a:rPr>
              <a:t>السَّكِينَة</a:t>
            </a:r>
            <a:r>
              <a:rPr lang="fr-FR" b="1" dirty="0">
                <a:solidFill>
                  <a:schemeClr val="bg1"/>
                </a:solidFill>
              </a:rPr>
              <a:t> 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6" name="Espace réservé du contenu 2"/>
          <p:cNvSpPr>
            <a:spLocks noGrp="1"/>
          </p:cNvSpPr>
          <p:nvPr>
            <p:ph idx="1"/>
          </p:nvPr>
        </p:nvSpPr>
        <p:spPr>
          <a:xfrm>
            <a:off x="-71470" y="1214422"/>
            <a:ext cx="4787486" cy="4714908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ar-MA" sz="4000" b="1" dirty="0">
                <a:solidFill>
                  <a:srgbClr val="FFFF99"/>
                </a:solidFill>
              </a:rPr>
              <a:t>وقال ابن القيِّم: السَّكِينَة إذا نزلت على القلب اطمأن </a:t>
            </a:r>
            <a:r>
              <a:rPr lang="ar-MA" sz="4000" b="1" dirty="0" err="1">
                <a:solidFill>
                  <a:srgbClr val="FFFF99"/>
                </a:solidFill>
              </a:rPr>
              <a:t>بها</a:t>
            </a:r>
            <a:r>
              <a:rPr lang="ar-MA" sz="4000" b="1" dirty="0">
                <a:solidFill>
                  <a:srgbClr val="FFFF99"/>
                </a:solidFill>
              </a:rPr>
              <a:t>،  وسكنت إليها الجوارح، وخشعت، واكتسبت الوَقَار، وأنطقت اللِّسان بالصَّواب والحِكْمة، وحالت بينه وبين قول الفحش، اللَّغو، الهجر وكلِّ باطلٍ. </a:t>
            </a:r>
            <a:br>
              <a:rPr lang="ar-MA" sz="4000" b="1" dirty="0">
                <a:solidFill>
                  <a:srgbClr val="FFFF99"/>
                </a:solidFill>
              </a:rPr>
            </a:br>
            <a:endParaRPr lang="fr-FR" sz="4000" b="1" dirty="0">
              <a:solidFill>
                <a:srgbClr val="FFFF99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991</TotalTime>
  <Words>669</Words>
  <Application>Microsoft Office PowerPoint</Application>
  <PresentationFormat>Affichage à l'écran (4:3)</PresentationFormat>
  <Paragraphs>69</Paragraphs>
  <Slides>55</Slides>
  <Notes>5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55</vt:i4>
      </vt:variant>
    </vt:vector>
  </HeadingPairs>
  <TitlesOfParts>
    <vt:vector size="56" baseType="lpstr">
      <vt:lpstr>Thème Office</vt:lpstr>
      <vt:lpstr>Présentation PowerPoint</vt:lpstr>
      <vt:lpstr>Présentation PowerPoint</vt:lpstr>
      <vt:lpstr>Présentation PowerPoint</vt:lpstr>
      <vt:lpstr>معنى السَّكِينَة لغةً</vt:lpstr>
      <vt:lpstr>معنى السَّكِينَة لغةً</vt:lpstr>
      <vt:lpstr>Présentation PowerPoint</vt:lpstr>
      <vt:lpstr>Présentation PowerPoint</vt:lpstr>
      <vt:lpstr>  اصطلاحًا معنى السَّكِينَة </vt:lpstr>
      <vt:lpstr>Présentation PowerPoint</vt:lpstr>
      <vt:lpstr>  اصطلاحًا معنى السَّكِينَة </vt:lpstr>
      <vt:lpstr>Présentation PowerPoint</vt:lpstr>
      <vt:lpstr> السكينة في القران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درجات السكينة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 الرضى بمكروه القضاء من أرفع درجات اليقين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ملاطفة الخلق 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SAMIRA</dc:creator>
  <cp:lastModifiedBy>SAMIRA</cp:lastModifiedBy>
  <cp:revision>188</cp:revision>
  <dcterms:created xsi:type="dcterms:W3CDTF">2017-10-20T16:06:46Z</dcterms:created>
  <dcterms:modified xsi:type="dcterms:W3CDTF">2017-10-23T16:19:20Z</dcterms:modified>
</cp:coreProperties>
</file>