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3" r:id="rId3"/>
    <p:sldId id="259" r:id="rId4"/>
    <p:sldId id="275" r:id="rId5"/>
    <p:sldId id="291" r:id="rId6"/>
    <p:sldId id="274" r:id="rId7"/>
    <p:sldId id="276" r:id="rId8"/>
    <p:sldId id="257" r:id="rId9"/>
    <p:sldId id="272" r:id="rId10"/>
    <p:sldId id="286" r:id="rId11"/>
    <p:sldId id="299" r:id="rId12"/>
    <p:sldId id="270" r:id="rId13"/>
    <p:sldId id="297" r:id="rId14"/>
    <p:sldId id="304" r:id="rId15"/>
    <p:sldId id="305" r:id="rId16"/>
    <p:sldId id="294" r:id="rId17"/>
    <p:sldId id="292" r:id="rId18"/>
    <p:sldId id="312" r:id="rId19"/>
    <p:sldId id="310" r:id="rId20"/>
    <p:sldId id="301" r:id="rId21"/>
    <p:sldId id="300" r:id="rId22"/>
    <p:sldId id="303" r:id="rId23"/>
    <p:sldId id="262" r:id="rId24"/>
    <p:sldId id="308" r:id="rId25"/>
    <p:sldId id="289" r:id="rId26"/>
    <p:sldId id="309" r:id="rId27"/>
    <p:sldId id="311" r:id="rId28"/>
    <p:sldId id="298" r:id="rId29"/>
    <p:sldId id="282"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00"/>
    <a:srgbClr val="FFFF99"/>
    <a:srgbClr val="FCC4CD"/>
    <a:srgbClr val="EAE63A"/>
    <a:srgbClr val="A1A765"/>
    <a:srgbClr val="E4E4E4"/>
    <a:srgbClr val="EAEAEA"/>
    <a:srgbClr val="DDDDDD"/>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10" autoAdjust="0"/>
  </p:normalViewPr>
  <p:slideViewPr>
    <p:cSldViewPr>
      <p:cViewPr varScale="1">
        <p:scale>
          <a:sx n="64" d="100"/>
          <a:sy n="64" d="100"/>
        </p:scale>
        <p:origin x="-15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EFDA9-5937-4C49-B093-4E5E2FAFC8CE}" type="datetimeFigureOut">
              <a:rPr lang="fr-FR" smtClean="0"/>
              <a:pPr/>
              <a:t>12/05/2017</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8B721-6A30-41F5-9638-53398A2A9A09}"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SA" dirty="0" smtClean="0"/>
              <a:t>الامام</a:t>
            </a:r>
            <a:r>
              <a:rPr lang="ar-SA" baseline="0" dirty="0" smtClean="0"/>
              <a:t> الغزالي </a:t>
            </a:r>
          </a:p>
          <a:p>
            <a:endParaRPr lang="fr-FR" dirty="0"/>
          </a:p>
        </p:txBody>
      </p:sp>
      <p:sp>
        <p:nvSpPr>
          <p:cNvPr id="4" name="Espace réservé du numéro de diapositive 3"/>
          <p:cNvSpPr>
            <a:spLocks noGrp="1"/>
          </p:cNvSpPr>
          <p:nvPr>
            <p:ph type="sldNum" sz="quarter" idx="10"/>
          </p:nvPr>
        </p:nvSpPr>
        <p:spPr/>
        <p:txBody>
          <a:bodyPr/>
          <a:lstStyle/>
          <a:p>
            <a:fld id="{F648B721-6A30-41F5-9638-53398A2A9A09}" type="slidenum">
              <a:rPr lang="fr-FR" smtClean="0"/>
              <a:pPr/>
              <a:t>3</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SA" dirty="0" smtClean="0"/>
              <a:t>ابو حامد الغزالي في احياء علوم الدين</a:t>
            </a:r>
            <a:endParaRPr lang="fr-FR" dirty="0"/>
          </a:p>
        </p:txBody>
      </p:sp>
      <p:sp>
        <p:nvSpPr>
          <p:cNvPr id="4" name="Espace réservé du numéro de diapositive 3"/>
          <p:cNvSpPr>
            <a:spLocks noGrp="1"/>
          </p:cNvSpPr>
          <p:nvPr>
            <p:ph type="sldNum" sz="quarter" idx="10"/>
          </p:nvPr>
        </p:nvSpPr>
        <p:spPr/>
        <p:txBody>
          <a:bodyPr/>
          <a:lstStyle/>
          <a:p>
            <a:fld id="{F648B721-6A30-41F5-9638-53398A2A9A09}" type="slidenum">
              <a:rPr lang="fr-FR" smtClean="0"/>
              <a:pPr/>
              <a:t>5</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SA" sz="1200" b="1" i="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F648B721-6A30-41F5-9638-53398A2A9A09}" type="slidenum">
              <a:rPr lang="fr-FR" smtClean="0"/>
              <a:pPr/>
              <a:t>6</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SA" dirty="0" smtClean="0"/>
              <a:t>ابن القيم</a:t>
            </a:r>
            <a:endParaRPr lang="fr-FR" dirty="0"/>
          </a:p>
        </p:txBody>
      </p:sp>
      <p:sp>
        <p:nvSpPr>
          <p:cNvPr id="4" name="Espace réservé du numéro de diapositive 3"/>
          <p:cNvSpPr>
            <a:spLocks noGrp="1"/>
          </p:cNvSpPr>
          <p:nvPr>
            <p:ph type="sldNum" sz="quarter" idx="10"/>
          </p:nvPr>
        </p:nvSpPr>
        <p:spPr/>
        <p:txBody>
          <a:bodyPr/>
          <a:lstStyle/>
          <a:p>
            <a:fld id="{F648B721-6A30-41F5-9638-53398A2A9A09}" type="slidenum">
              <a:rPr lang="fr-FR" smtClean="0"/>
              <a:pPr/>
              <a:t>8</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SA" dirty="0" smtClean="0"/>
              <a:t>ابن القيم</a:t>
            </a:r>
            <a:endParaRPr lang="fr-FR" dirty="0"/>
          </a:p>
        </p:txBody>
      </p:sp>
      <p:sp>
        <p:nvSpPr>
          <p:cNvPr id="4" name="Espace réservé du numéro de diapositive 3"/>
          <p:cNvSpPr>
            <a:spLocks noGrp="1"/>
          </p:cNvSpPr>
          <p:nvPr>
            <p:ph type="sldNum" sz="quarter" idx="10"/>
          </p:nvPr>
        </p:nvSpPr>
        <p:spPr/>
        <p:txBody>
          <a:bodyPr/>
          <a:lstStyle/>
          <a:p>
            <a:fld id="{F648B721-6A30-41F5-9638-53398A2A9A09}"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B73A7A5-472D-409F-8882-6A6EFC191FD4}" type="datetimeFigureOut">
              <a:rPr lang="fr-FR" smtClean="0"/>
              <a:pPr/>
              <a:t>12/05/2017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806ED9E-1D13-4B53-9FD4-865783241FA8}"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A7A5-472D-409F-8882-6A6EFC191FD4}" type="datetimeFigureOut">
              <a:rPr lang="fr-FR" smtClean="0"/>
              <a:pPr/>
              <a:t>12/05/2017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6ED9E-1D13-4B53-9FD4-865783241FA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M.Alaoui\Music\&#1571;&#1606;&#1575;&#1588;&#1610;&#1583;\&#1610;&#1581;&#1610;&#1609;%20&#1581;&#1608;&#1609;\&#1571;&#1606;&#1578;%20&#1576;&#1602;&#1604;&#1576;&#1610;.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C:\Users\M.Alaoui\Desktop\&#1583;&#1608;&#1575;&#1569;%20&#1575;&#1604;&#1602;&#1604;&#1608;&#1576;\&#1579;&#1605;&#1585;&#1575;&#1578;%20&#1575;&#1604;&#1589;&#1604;&#1575;&#1577;%20&#1606;&#1607;&#1575;&#1574;&#1610;.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B_IMG_1493329029736.jpg"/>
          <p:cNvPicPr>
            <a:picLocks noChangeAspect="1"/>
          </p:cNvPicPr>
          <p:nvPr/>
        </p:nvPicPr>
        <p:blipFill>
          <a:blip r:embed="rId3" cstate="print"/>
          <a:stretch>
            <a:fillRect/>
          </a:stretch>
        </p:blipFill>
        <p:spPr>
          <a:xfrm>
            <a:off x="0" y="0"/>
            <a:ext cx="9144000" cy="6858000"/>
          </a:xfrm>
          <a:prstGeom prst="rect">
            <a:avLst/>
          </a:prstGeom>
        </p:spPr>
      </p:pic>
      <p:sp>
        <p:nvSpPr>
          <p:cNvPr id="3" name="Sous-titre 2"/>
          <p:cNvSpPr>
            <a:spLocks noGrp="1"/>
          </p:cNvSpPr>
          <p:nvPr>
            <p:ph type="subTitle" idx="1"/>
          </p:nvPr>
        </p:nvSpPr>
        <p:spPr>
          <a:xfrm>
            <a:off x="1907704" y="5157192"/>
            <a:ext cx="2592288" cy="1080120"/>
          </a:xfrm>
          <a:noFill/>
        </p:spPr>
        <p:txBody>
          <a:bodyPr>
            <a:normAutofit fontScale="55000" lnSpcReduction="20000"/>
          </a:bodyPr>
          <a:lstStyle/>
          <a:p>
            <a:r>
              <a:rPr lang="ar-SA" b="1" dirty="0" smtClean="0">
                <a:solidFill>
                  <a:schemeClr val="tx1"/>
                </a:solidFill>
              </a:rPr>
              <a:t>جمعية سراج للأعمال الاجتماعية</a:t>
            </a:r>
          </a:p>
          <a:p>
            <a:r>
              <a:rPr lang="ar-SA" b="1" dirty="0" smtClean="0">
                <a:solidFill>
                  <a:schemeClr val="tx1"/>
                </a:solidFill>
              </a:rPr>
              <a:t>الدار البيضاء </a:t>
            </a:r>
          </a:p>
          <a:p>
            <a:r>
              <a:rPr lang="ar-SA" b="1" dirty="0" smtClean="0">
                <a:solidFill>
                  <a:schemeClr val="tx1"/>
                </a:solidFill>
              </a:rPr>
              <a:t>13|5|2017</a:t>
            </a:r>
            <a:endParaRPr lang="fr-FR" b="1" dirty="0">
              <a:solidFill>
                <a:schemeClr val="tx1"/>
              </a:solidFill>
            </a:endParaRPr>
          </a:p>
        </p:txBody>
      </p:sp>
      <p:pic>
        <p:nvPicPr>
          <p:cNvPr id="5" name="Image 4" descr="clip_image002.gif"/>
          <p:cNvPicPr>
            <a:picLocks noChangeAspect="1"/>
          </p:cNvPicPr>
          <p:nvPr/>
        </p:nvPicPr>
        <p:blipFill>
          <a:blip r:embed="rId4" cstate="print"/>
          <a:stretch>
            <a:fillRect/>
          </a:stretch>
        </p:blipFill>
        <p:spPr>
          <a:xfrm>
            <a:off x="0" y="5591175"/>
            <a:ext cx="1857375" cy="1266825"/>
          </a:xfrm>
          <a:prstGeom prst="rect">
            <a:avLst/>
          </a:prstGeom>
        </p:spPr>
      </p:pic>
      <p:sp>
        <p:nvSpPr>
          <p:cNvPr id="7" name="Cœur 6"/>
          <p:cNvSpPr/>
          <p:nvPr/>
        </p:nvSpPr>
        <p:spPr>
          <a:xfrm>
            <a:off x="5004048" y="476672"/>
            <a:ext cx="3744416" cy="3456384"/>
          </a:xfrm>
          <a:prstGeom prst="heart">
            <a:avLst/>
          </a:prstGeom>
          <a:solidFill>
            <a:schemeClr val="bg1"/>
          </a:solidFill>
          <a:ln>
            <a:solidFill>
              <a:srgbClr val="7030A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b="1" dirty="0" smtClean="0">
                <a:solidFill>
                  <a:srgbClr val="7030A0"/>
                </a:solidFill>
                <a:latin typeface="Andalus" pitchFamily="18" charset="-78"/>
                <a:cs typeface="Andalus" pitchFamily="18" charset="-78"/>
              </a:rPr>
              <a:t>دواء القلوب</a:t>
            </a:r>
            <a:endParaRPr lang="fr-FR" sz="7200" b="1" dirty="0">
              <a:solidFill>
                <a:srgbClr val="7030A0"/>
              </a:solidFill>
            </a:endParaRPr>
          </a:p>
        </p:txBody>
      </p:sp>
      <p:pic>
        <p:nvPicPr>
          <p:cNvPr id="6" name="أنت بقلبي.mp3">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13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B_IMG_1494506008124.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title"/>
          </p:nvPr>
        </p:nvSpPr>
        <p:spPr>
          <a:xfrm>
            <a:off x="457200" y="0"/>
            <a:ext cx="8229600" cy="1417638"/>
          </a:xfrm>
        </p:spPr>
        <p:txBody>
          <a:bodyPr>
            <a:noAutofit/>
          </a:bodyPr>
          <a:lstStyle/>
          <a:p>
            <a:r>
              <a:rPr lang="ar-SA" sz="7200" b="1" dirty="0" smtClean="0">
                <a:ln>
                  <a:solidFill>
                    <a:srgbClr val="C00000"/>
                  </a:solidFill>
                </a:ln>
                <a:solidFill>
                  <a:schemeClr val="bg1"/>
                </a:solidFill>
                <a:latin typeface="Andalus" pitchFamily="18" charset="-78"/>
                <a:cs typeface="Andalus" pitchFamily="18" charset="-78"/>
              </a:rPr>
              <a:t>ما هو الدواء؟</a:t>
            </a:r>
            <a:endParaRPr lang="fr-FR" sz="7200" b="1" dirty="0">
              <a:ln>
                <a:solidFill>
                  <a:srgbClr val="C00000"/>
                </a:solidFill>
              </a:ln>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NmmBrGVEAA3QHI.jpg"/>
          <p:cNvPicPr>
            <a:picLocks noChangeAspect="1"/>
          </p:cNvPicPr>
          <p:nvPr/>
        </p:nvPicPr>
        <p:blipFill>
          <a:blip r:embed="rId2" cstate="print">
            <a:lum bright="2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ost-13785-1266228815.jpg"/>
          <p:cNvPicPr>
            <a:picLocks noChangeAspect="1"/>
          </p:cNvPicPr>
          <p:nvPr/>
        </p:nvPicPr>
        <p:blipFill>
          <a:blip r:embed="rId2" cstate="print"/>
          <a:stretch>
            <a:fillRect/>
          </a:stretch>
        </p:blipFill>
        <p:spPr>
          <a:xfrm>
            <a:off x="0" y="0"/>
            <a:ext cx="9144000" cy="6858000"/>
          </a:xfrm>
          <a:prstGeom prst="rect">
            <a:avLst/>
          </a:prstGeom>
        </p:spPr>
      </p:pic>
      <p:sp>
        <p:nvSpPr>
          <p:cNvPr id="3" name="ZoneTexte 2"/>
          <p:cNvSpPr txBox="1"/>
          <p:nvPr/>
        </p:nvSpPr>
        <p:spPr>
          <a:xfrm>
            <a:off x="2483768" y="2132856"/>
            <a:ext cx="3312368" cy="2554545"/>
          </a:xfrm>
          <a:prstGeom prst="rect">
            <a:avLst/>
          </a:prstGeom>
          <a:noFill/>
        </p:spPr>
        <p:txBody>
          <a:bodyPr wrap="square" rtlCol="0">
            <a:spAutoFit/>
          </a:bodyPr>
          <a:lstStyle/>
          <a:p>
            <a:pPr algn="ctr"/>
            <a:r>
              <a:rPr lang="ar-SA" sz="4000" b="1" dirty="0" smtClean="0">
                <a:solidFill>
                  <a:srgbClr val="FF0066"/>
                </a:solidFill>
                <a:latin typeface="Andalus" pitchFamily="18" charset="-78"/>
                <a:cs typeface="Andalus" pitchFamily="18" charset="-78"/>
              </a:rPr>
              <a:t>الَّذِينَ آمَنُواْ وَتَطْمَئِنُّ قُلُوبُهُم بِذِكْرِ اللَّهِ أَلاَ بِذِكْرِ اللَّهِ تَطْمَئِنُّ الْقُلُوبُ</a:t>
            </a:r>
            <a:endParaRPr lang="fr-FR" sz="4000" b="1" dirty="0">
              <a:solidFill>
                <a:srgbClr val="FF0066"/>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ost-13785-1266228815.jpg"/>
          <p:cNvPicPr>
            <a:picLocks noChangeAspect="1"/>
          </p:cNvPicPr>
          <p:nvPr/>
        </p:nvPicPr>
        <p:blipFill>
          <a:blip r:embed="rId2" cstate="print"/>
          <a:stretch>
            <a:fillRect/>
          </a:stretch>
        </p:blipFill>
        <p:spPr>
          <a:xfrm>
            <a:off x="0" y="0"/>
            <a:ext cx="9144000" cy="6858000"/>
          </a:xfrm>
          <a:prstGeom prst="rect">
            <a:avLst/>
          </a:prstGeom>
        </p:spPr>
      </p:pic>
      <p:sp>
        <p:nvSpPr>
          <p:cNvPr id="5" name="ZoneTexte 4"/>
          <p:cNvSpPr txBox="1"/>
          <p:nvPr/>
        </p:nvSpPr>
        <p:spPr>
          <a:xfrm>
            <a:off x="1835696" y="1988840"/>
            <a:ext cx="4104456" cy="2862322"/>
          </a:xfrm>
          <a:prstGeom prst="rect">
            <a:avLst/>
          </a:prstGeom>
          <a:noFill/>
        </p:spPr>
        <p:txBody>
          <a:bodyPr wrap="square" rtlCol="0">
            <a:spAutoFit/>
          </a:bodyPr>
          <a:lstStyle/>
          <a:p>
            <a:pPr algn="ctr"/>
            <a:r>
              <a:rPr lang="ar-SA" sz="3600" b="1" dirty="0" smtClean="0">
                <a:solidFill>
                  <a:srgbClr val="FF0066"/>
                </a:solidFill>
                <a:latin typeface="Andalus" pitchFamily="18" charset="-78"/>
                <a:cs typeface="Andalus" pitchFamily="18" charset="-78"/>
              </a:rPr>
              <a:t>”إن القلوب لتصدأ كما يصدأ الحديد إذا أصابه  الماء قالوا  فما </a:t>
            </a:r>
            <a:r>
              <a:rPr lang="ar-SA" sz="3600" b="1" dirty="0" err="1" smtClean="0">
                <a:solidFill>
                  <a:srgbClr val="FF0066"/>
                </a:solidFill>
                <a:latin typeface="Andalus" pitchFamily="18" charset="-78"/>
                <a:cs typeface="Andalus" pitchFamily="18" charset="-78"/>
              </a:rPr>
              <a:t>جلاؤها ؟</a:t>
            </a:r>
            <a:r>
              <a:rPr lang="ar-SA" sz="3600" b="1" dirty="0" smtClean="0">
                <a:solidFill>
                  <a:srgbClr val="FF0066"/>
                </a:solidFill>
                <a:latin typeface="Andalus" pitchFamily="18" charset="-78"/>
                <a:cs typeface="Andalus" pitchFamily="18" charset="-78"/>
              </a:rPr>
              <a:t> قال تلاوة كتاب الله و كثرة ذكره“</a:t>
            </a:r>
            <a:endParaRPr lang="fr-FR" sz="3600" b="1" dirty="0">
              <a:solidFill>
                <a:srgbClr val="FF0066"/>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t3WVxXWYAA-Xh7.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Rectangle 2"/>
          <p:cNvSpPr/>
          <p:nvPr/>
        </p:nvSpPr>
        <p:spPr>
          <a:xfrm>
            <a:off x="3059832" y="4797152"/>
            <a:ext cx="2592288"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69283740118.jpg"/>
          <p:cNvPicPr>
            <a:picLocks noChangeAspect="1"/>
          </p:cNvPicPr>
          <p:nvPr/>
        </p:nvPicPr>
        <p:blipFill>
          <a:blip r:embed="rId2" cstate="print">
            <a:lum/>
          </a:blip>
          <a:stretch>
            <a:fillRect/>
          </a:stretch>
        </p:blipFill>
        <p:spPr>
          <a:xfrm>
            <a:off x="0" y="0"/>
            <a:ext cx="9144000" cy="6858000"/>
          </a:xfrm>
          <a:prstGeom prst="rect">
            <a:avLst/>
          </a:prstGeom>
        </p:spPr>
      </p:pic>
      <p:sp>
        <p:nvSpPr>
          <p:cNvPr id="3" name="Rectangle 2"/>
          <p:cNvSpPr/>
          <p:nvPr/>
        </p:nvSpPr>
        <p:spPr>
          <a:xfrm>
            <a:off x="1547664" y="5301208"/>
            <a:ext cx="2304256"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4n0iYtCAAAQdp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54678749388.jpg"/>
          <p:cNvPicPr>
            <a:picLocks noChangeAspect="1"/>
          </p:cNvPicPr>
          <p:nvPr/>
        </p:nvPicPr>
        <p:blipFill>
          <a:blip r:embed="rId2" cstate="print"/>
          <a:stretch>
            <a:fillRect/>
          </a:stretch>
        </p:blipFill>
        <p:spPr>
          <a:xfrm>
            <a:off x="0" y="0"/>
            <a:ext cx="9144000" cy="6858000"/>
          </a:xfrm>
          <a:prstGeom prst="rect">
            <a:avLst/>
          </a:prstGeom>
        </p:spPr>
      </p:pic>
      <p:sp>
        <p:nvSpPr>
          <p:cNvPr id="3" name="Organigramme : Processus 2"/>
          <p:cNvSpPr/>
          <p:nvPr/>
        </p:nvSpPr>
        <p:spPr>
          <a:xfrm>
            <a:off x="2555776" y="5733256"/>
            <a:ext cx="1872208" cy="144016"/>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ثمرات الصلاة نهائي.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isine-et-service-de-table-set-de-table-plastifie-orchidee-r-5836597-set-de-table-or126b-e2b82_big.jpg"/>
          <p:cNvPicPr>
            <a:picLocks noChangeAspect="1"/>
          </p:cNvPicPr>
          <p:nvPr/>
        </p:nvPicPr>
        <p:blipFill>
          <a:blip r:embed="rId2" cstate="print"/>
          <a:stretch>
            <a:fillRect/>
          </a:stretch>
        </p:blipFill>
        <p:spPr>
          <a:xfrm>
            <a:off x="0" y="0"/>
            <a:ext cx="9144000" cy="2204863"/>
          </a:xfrm>
          <a:prstGeom prst="rect">
            <a:avLst/>
          </a:prstGeom>
        </p:spPr>
      </p:pic>
      <p:pic>
        <p:nvPicPr>
          <p:cNvPr id="3" name="Image 2" descr="85c9ddbe2a6bb9eee40db91f7d2638a8.jpg"/>
          <p:cNvPicPr>
            <a:picLocks noChangeAspect="1"/>
          </p:cNvPicPr>
          <p:nvPr/>
        </p:nvPicPr>
        <p:blipFill>
          <a:blip r:embed="rId3" cstate="print"/>
          <a:stretch>
            <a:fillRect/>
          </a:stretch>
        </p:blipFill>
        <p:spPr>
          <a:xfrm>
            <a:off x="0" y="4293096"/>
            <a:ext cx="9144000" cy="2564903"/>
          </a:xfrm>
          <a:prstGeom prst="rect">
            <a:avLst/>
          </a:prstGeom>
        </p:spPr>
      </p:pic>
      <p:pic>
        <p:nvPicPr>
          <p:cNvPr id="2" name="Image 1" descr="maxresdefault.jpg"/>
          <p:cNvPicPr>
            <a:picLocks noChangeAspect="1"/>
          </p:cNvPicPr>
          <p:nvPr/>
        </p:nvPicPr>
        <p:blipFill>
          <a:blip r:embed="rId4" cstate="print"/>
          <a:srcRect l="9050" t="12201" r="9051" b="27600"/>
          <a:stretch>
            <a:fillRect/>
          </a:stretch>
        </p:blipFill>
        <p:spPr>
          <a:xfrm>
            <a:off x="827584" y="2204864"/>
            <a:ext cx="7488832" cy="2376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93819895337.jpg"/>
          <p:cNvPicPr>
            <a:picLocks noChangeAspect="1"/>
          </p:cNvPicPr>
          <p:nvPr/>
        </p:nvPicPr>
        <p:blipFill>
          <a:blip r:embed="rId2" cstate="print">
            <a:lum bright="-10000" contrast="30000"/>
          </a:blip>
          <a:srcRect t="2379"/>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532779_621827051270655_645571959304339718_n.jpg"/>
          <p:cNvPicPr>
            <a:picLocks noChangeAspect="1"/>
          </p:cNvPicPr>
          <p:nvPr/>
        </p:nvPicPr>
        <p:blipFill>
          <a:blip r:embed="rId2" cstate="print"/>
          <a:stretch>
            <a:fillRect/>
          </a:stretch>
        </p:blipFill>
        <p:spPr>
          <a:xfrm>
            <a:off x="0" y="0"/>
            <a:ext cx="9144000" cy="6858000"/>
          </a:xfrm>
          <a:prstGeom prst="rect">
            <a:avLst/>
          </a:prstGeom>
          <a:ln>
            <a:noFill/>
          </a:ln>
        </p:spPr>
      </p:pic>
      <p:sp>
        <p:nvSpPr>
          <p:cNvPr id="8" name="Organigramme : Processus 7"/>
          <p:cNvSpPr/>
          <p:nvPr/>
        </p:nvSpPr>
        <p:spPr>
          <a:xfrm>
            <a:off x="1259632" y="4437112"/>
            <a:ext cx="2088232" cy="288032"/>
          </a:xfrm>
          <a:prstGeom prst="flowChartProcess">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17-02-18 12.24.0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36296" y="0"/>
            <a:ext cx="1584176" cy="369332"/>
          </a:xfrm>
          <a:prstGeom prst="rect">
            <a:avLst/>
          </a:prstGeom>
          <a:solidFill>
            <a:schemeClr val="accent5">
              <a:lumMod val="60000"/>
              <a:lumOff val="40000"/>
            </a:schemeClr>
          </a:solidFill>
        </p:spPr>
        <p:txBody>
          <a:bodyPr wrap="square" rtlCol="0">
            <a:spAutoFit/>
          </a:bodyPr>
          <a:lstStyle/>
          <a:p>
            <a:endParaRPr lang="fr-FR" dirty="0"/>
          </a:p>
        </p:txBody>
      </p:sp>
      <p:pic>
        <p:nvPicPr>
          <p:cNvPr id="2" name="Image 1" descr="CcocG1AWoAAmfrH.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7812360" y="0"/>
            <a:ext cx="1331640" cy="13407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94047368674.jpg"/>
          <p:cNvPicPr>
            <a:picLocks noChangeAspect="1"/>
          </p:cNvPicPr>
          <p:nvPr/>
        </p:nvPicPr>
        <p:blipFill>
          <a:blip r:embed="rId2" cstate="print">
            <a:lum bright="-10000" contrast="4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9330896650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94313530377.jpg"/>
          <p:cNvPicPr>
            <a:picLocks noChangeAspect="1"/>
          </p:cNvPicPr>
          <p:nvPr/>
        </p:nvPicPr>
        <p:blipFill>
          <a:blip r:embed="rId2" cstate="print"/>
          <a:srcRec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94019528530.jpg"/>
          <p:cNvPicPr>
            <a:picLocks noChangeAspect="1"/>
          </p:cNvPicPr>
          <p:nvPr/>
        </p:nvPicPr>
        <p:blipFill>
          <a:blip r:embed="rId2" cstate="print"/>
          <a:stretch>
            <a:fillRect/>
          </a:stretch>
        </p:blipFill>
        <p:spPr>
          <a:xfrm>
            <a:off x="0" y="0"/>
            <a:ext cx="9144000" cy="6858000"/>
          </a:xfrm>
          <a:prstGeom prst="rect">
            <a:avLst/>
          </a:prstGeom>
        </p:spPr>
      </p:pic>
      <p:sp>
        <p:nvSpPr>
          <p:cNvPr id="4" name="Organigramme : Processus 3"/>
          <p:cNvSpPr/>
          <p:nvPr/>
        </p:nvSpPr>
        <p:spPr>
          <a:xfrm>
            <a:off x="8100392" y="0"/>
            <a:ext cx="1043608" cy="1484784"/>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olden-font-b-Blue-b-font-Sky-font-b-Green-b-font-Grass-Photography-font-b.jpg"/>
          <p:cNvPicPr>
            <a:picLocks noChangeAspect="1"/>
          </p:cNvPicPr>
          <p:nvPr/>
        </p:nvPicPr>
        <p:blipFill>
          <a:blip r:embed="rId2" cstate="print"/>
          <a:stretch>
            <a:fillRect/>
          </a:stretch>
        </p:blipFill>
        <p:spPr>
          <a:xfrm>
            <a:off x="0" y="0"/>
            <a:ext cx="9143999" cy="6858000"/>
          </a:xfrm>
          <a:prstGeom prst="rect">
            <a:avLst/>
          </a:prstGeom>
        </p:spPr>
      </p:pic>
      <p:sp>
        <p:nvSpPr>
          <p:cNvPr id="6" name="Ellipse 5"/>
          <p:cNvSpPr/>
          <p:nvPr/>
        </p:nvSpPr>
        <p:spPr>
          <a:xfrm>
            <a:off x="1745686" y="4149080"/>
            <a:ext cx="6138682" cy="270892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bg1"/>
                </a:solidFill>
                <a:latin typeface="Andalus" pitchFamily="18" charset="-78"/>
                <a:cs typeface="Andalus" pitchFamily="18" charset="-78"/>
              </a:rPr>
              <a:t>اللهم صل وسلم على سيدنا محمد صلاة لا يحيط بجميل فضلها </a:t>
            </a:r>
            <a:r>
              <a:rPr lang="ar-SA" sz="3200" b="1" dirty="0" err="1" smtClean="0">
                <a:solidFill>
                  <a:schemeClr val="bg1"/>
                </a:solidFill>
                <a:latin typeface="Andalus" pitchFamily="18" charset="-78"/>
                <a:cs typeface="Andalus" pitchFamily="18" charset="-78"/>
              </a:rPr>
              <a:t>أحد ,</a:t>
            </a:r>
            <a:endParaRPr lang="ar-SA" sz="3200" b="1" dirty="0" smtClean="0">
              <a:solidFill>
                <a:schemeClr val="bg1"/>
              </a:solidFill>
              <a:latin typeface="Andalus" pitchFamily="18" charset="-78"/>
              <a:cs typeface="Andalus" pitchFamily="18" charset="-78"/>
            </a:endParaRPr>
          </a:p>
          <a:p>
            <a:pPr algn="ctr"/>
            <a:r>
              <a:rPr lang="ar-SA" sz="3200" b="1" dirty="0" smtClean="0">
                <a:solidFill>
                  <a:schemeClr val="bg1"/>
                </a:solidFill>
                <a:latin typeface="Andalus" pitchFamily="18" charset="-78"/>
                <a:cs typeface="Andalus" pitchFamily="18" charset="-78"/>
              </a:rPr>
              <a:t>صلاة تتوالى طول العمر والأبد لانهاية لها ولا أمد</a:t>
            </a:r>
            <a:endParaRPr lang="fr-FR" sz="3200" b="1" dirty="0" smtClean="0">
              <a:solidFill>
                <a:schemeClr val="bg1"/>
              </a:solidFill>
              <a:latin typeface="Andalus" pitchFamily="18" charset="-78"/>
              <a:cs typeface="Andalus" pitchFamily="18" charset="-78"/>
            </a:endParaRPr>
          </a:p>
          <a:p>
            <a:pPr algn="ctr"/>
            <a:endParaRPr lang="fr-FR" dirty="0"/>
          </a:p>
        </p:txBody>
      </p:sp>
      <p:sp>
        <p:nvSpPr>
          <p:cNvPr id="7" name="ZoneTexte 6"/>
          <p:cNvSpPr txBox="1"/>
          <p:nvPr/>
        </p:nvSpPr>
        <p:spPr>
          <a:xfrm>
            <a:off x="2051720" y="1124744"/>
            <a:ext cx="4932548" cy="2554545"/>
          </a:xfrm>
          <a:prstGeom prst="rect">
            <a:avLst/>
          </a:prstGeom>
          <a:noFill/>
        </p:spPr>
        <p:txBody>
          <a:bodyPr wrap="square" rtlCol="0">
            <a:spAutoFit/>
          </a:bodyPr>
          <a:lstStyle/>
          <a:p>
            <a:pPr algn="ctr"/>
            <a:r>
              <a:rPr lang="ar-SA" sz="4000" b="1" dirty="0" smtClean="0">
                <a:solidFill>
                  <a:srgbClr val="FF0066"/>
                </a:solidFill>
                <a:latin typeface="Andalus" pitchFamily="18" charset="-78"/>
                <a:cs typeface="Andalus" pitchFamily="18" charset="-78"/>
              </a:rPr>
              <a:t>اللهم صل على سيدنا محمد  طب القلوب ودواءها وعافية الأبدان وشفاءها و على آله وصحبه وسلم تسليما</a:t>
            </a:r>
            <a:endParaRPr lang="fr-FR" sz="4000" b="1" dirty="0">
              <a:solidFill>
                <a:srgbClr val="FF0066"/>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500_F_13024424_xYKHfMF2Y1vP9e9jBpsl9cCHJQ2IQT0D.jpg"/>
          <p:cNvPicPr>
            <a:picLocks noChangeAspect="1"/>
          </p:cNvPicPr>
          <p:nvPr/>
        </p:nvPicPr>
        <p:blipFill>
          <a:blip r:embed="rId2" cstate="print"/>
          <a:stretch>
            <a:fillRect/>
          </a:stretch>
        </p:blipFill>
        <p:spPr>
          <a:xfrm>
            <a:off x="-456264" y="-96512"/>
            <a:ext cx="9600264" cy="7833816"/>
          </a:xfrm>
          <a:prstGeom prst="rect">
            <a:avLst/>
          </a:prstGeom>
        </p:spPr>
      </p:pic>
      <p:pic>
        <p:nvPicPr>
          <p:cNvPr id="5" name="Image 4" descr="FB_IMG_1491870062320.jpg"/>
          <p:cNvPicPr>
            <a:picLocks noChangeAspect="1"/>
          </p:cNvPicPr>
          <p:nvPr/>
        </p:nvPicPr>
        <p:blipFill>
          <a:blip r:embed="rId3" cstate="print"/>
          <a:srcRect l="14300" t="13251" r="14301" b="13250"/>
          <a:stretch>
            <a:fillRect/>
          </a:stretch>
        </p:blipFill>
        <p:spPr>
          <a:xfrm>
            <a:off x="1763688" y="836712"/>
            <a:ext cx="6408712" cy="60212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B_IMG_1493416704283.jpg"/>
          <p:cNvPicPr>
            <a:picLocks noChangeAspect="1"/>
          </p:cNvPicPr>
          <p:nvPr/>
        </p:nvPicPr>
        <p:blipFill>
          <a:blip r:embed="rId2" cstate="print"/>
          <a:stretch>
            <a:fillRect/>
          </a:stretch>
        </p:blipFill>
        <p:spPr>
          <a:xfrm>
            <a:off x="0" y="0"/>
            <a:ext cx="9144000" cy="6858000"/>
          </a:xfrm>
          <a:prstGeom prst="rect">
            <a:avLst/>
          </a:prstGeom>
          <a:noFill/>
          <a:ln>
            <a:noFill/>
          </a:ln>
        </p:spPr>
      </p:pic>
      <p:sp>
        <p:nvSpPr>
          <p:cNvPr id="3" name="ZoneTexte 2"/>
          <p:cNvSpPr txBox="1"/>
          <p:nvPr/>
        </p:nvSpPr>
        <p:spPr>
          <a:xfrm>
            <a:off x="2627784" y="4725144"/>
            <a:ext cx="3888432" cy="369332"/>
          </a:xfrm>
          <a:prstGeom prst="rect">
            <a:avLst/>
          </a:prstGeom>
          <a:solidFill>
            <a:srgbClr val="EAEAEA"/>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umblr_ooplvvrSNM1v4nwujo1_500.jpg"/>
          <p:cNvPicPr>
            <a:picLocks noChangeAspect="1"/>
          </p:cNvPicPr>
          <p:nvPr/>
        </p:nvPicPr>
        <p:blipFill>
          <a:blip r:embed="rId3" cstate="print"/>
          <a:stretch>
            <a:fillRect/>
          </a:stretch>
        </p:blipFill>
        <p:spPr>
          <a:xfrm>
            <a:off x="0" y="0"/>
            <a:ext cx="9144000" cy="6857999"/>
          </a:xfrm>
          <a:prstGeom prst="rect">
            <a:avLst/>
          </a:prstGeom>
        </p:spPr>
      </p:pic>
      <p:sp>
        <p:nvSpPr>
          <p:cNvPr id="4" name="Rectangle 3"/>
          <p:cNvSpPr/>
          <p:nvPr/>
        </p:nvSpPr>
        <p:spPr>
          <a:xfrm>
            <a:off x="539552" y="2570128"/>
            <a:ext cx="8064896" cy="1938992"/>
          </a:xfrm>
          <a:prstGeom prst="rect">
            <a:avLst/>
          </a:prstGeom>
          <a:solidFill>
            <a:schemeClr val="bg1"/>
          </a:solidFill>
          <a:ln>
            <a:solidFill>
              <a:schemeClr val="bg1"/>
            </a:solidFill>
          </a:ln>
          <a:effectLst>
            <a:glow rad="139700">
              <a:schemeClr val="accent4">
                <a:satMod val="175000"/>
                <a:alpha val="40000"/>
              </a:schemeClr>
            </a:glow>
            <a:softEdge rad="317500"/>
          </a:effectLst>
          <a:scene3d>
            <a:camera prst="perspectiveAbove"/>
            <a:lightRig rig="threePt" dir="t"/>
          </a:scene3d>
          <a:sp3d>
            <a:bevelT/>
          </a:sp3d>
        </p:spPr>
        <p:txBody>
          <a:bodyPr wrap="square">
            <a:spAutoFit/>
          </a:bodyPr>
          <a:lstStyle/>
          <a:p>
            <a:pPr algn="ctr"/>
            <a:r>
              <a:rPr lang="ar-SA" sz="2000" b="1" dirty="0" smtClean="0">
                <a:ln>
                  <a:solidFill>
                    <a:srgbClr val="FF0000"/>
                  </a:solidFill>
                </a:ln>
                <a:solidFill>
                  <a:srgbClr val="7030A0"/>
                </a:solidFill>
                <a:latin typeface="Arial Black" pitchFamily="34" charset="0"/>
              </a:rPr>
              <a:t>القلب </a:t>
            </a:r>
            <a:r>
              <a:rPr lang="ar-SA" sz="2000" b="1" dirty="0">
                <a:ln>
                  <a:solidFill>
                    <a:srgbClr val="FF0000"/>
                  </a:solidFill>
                </a:ln>
                <a:solidFill>
                  <a:srgbClr val="7030A0"/>
                </a:solidFill>
                <a:latin typeface="Arial Black" pitchFamily="34" charset="0"/>
              </a:rPr>
              <a:t>خزانة كل جوهر للعبد نفيس، وكل معنى خطير، أولها العقل، وأجلُّها معرفة الله تعالى التي هي سبب سعادة الدارين، ثم البصائر التي بها التقدُّم والوجاهة عند الله تعالى، ثم النية الخالصة في الطاعات التي بها يتعلَّق ثواب الأبد، ثم أنواع العلوم والحكم التي هي شرف العبد، وسائر </a:t>
            </a:r>
            <a:r>
              <a:rPr lang="ar-SA" sz="2000" b="1" dirty="0" smtClean="0">
                <a:ln>
                  <a:solidFill>
                    <a:srgbClr val="FF0000"/>
                  </a:solidFill>
                </a:ln>
                <a:solidFill>
                  <a:srgbClr val="7030A0"/>
                </a:solidFill>
                <a:latin typeface="Arial Black" pitchFamily="34" charset="0"/>
              </a:rPr>
              <a:t>الأخلاق</a:t>
            </a:r>
            <a:r>
              <a:rPr lang="ar-SA" sz="2000" b="1" dirty="0">
                <a:ln>
                  <a:solidFill>
                    <a:srgbClr val="FF0000"/>
                  </a:solidFill>
                </a:ln>
                <a:solidFill>
                  <a:srgbClr val="7030A0"/>
                </a:solidFill>
                <a:latin typeface="Arial Black" pitchFamily="34" charset="0"/>
              </a:rPr>
              <a:t> الشريفة الخصال الحميدة التي بها  يحصل تفاضل الرجال، وحُقَّ لهذه الخزانة أن تُحفظ وتصان عن الأدناس والآفات، وتُحرس وتُحرز من السُرَّاق والقُطَّاع، وتُكرم وتُجَلُّ بضروب الكرامات، لئلا يلحق تلك الجواهر العزيزة دنس، ولا يظفر بها والعياذ بالله </a:t>
            </a:r>
            <a:r>
              <a:rPr lang="ar-SA" sz="2000" b="1" dirty="0" smtClean="0">
                <a:ln>
                  <a:solidFill>
                    <a:srgbClr val="FF0000"/>
                  </a:solidFill>
                </a:ln>
                <a:solidFill>
                  <a:srgbClr val="7030A0"/>
                </a:solidFill>
                <a:latin typeface="Arial Black" pitchFamily="34" charset="0"/>
              </a:rPr>
              <a:t>عدو</a:t>
            </a:r>
            <a:endParaRPr lang="fr-FR" sz="2000" b="1" dirty="0">
              <a:ln>
                <a:solidFill>
                  <a:srgbClr val="FF0000"/>
                </a:solidFill>
              </a:ln>
              <a:solidFill>
                <a:srgbClr val="7030A0"/>
              </a:solidFill>
              <a:latin typeface="Arial Black" pitchFamily="34" charset="0"/>
            </a:endParaRPr>
          </a:p>
        </p:txBody>
      </p:sp>
      <p:sp>
        <p:nvSpPr>
          <p:cNvPr id="5" name="Titre 4"/>
          <p:cNvSpPr>
            <a:spLocks noGrp="1"/>
          </p:cNvSpPr>
          <p:nvPr>
            <p:ph type="title"/>
          </p:nvPr>
        </p:nvSpPr>
        <p:spPr>
          <a:noFill/>
        </p:spPr>
        <p:txBody>
          <a:bodyPr>
            <a:noAutofit/>
          </a:bodyPr>
          <a:lstStyle/>
          <a:p>
            <a:r>
              <a:rPr lang="ar-SA" sz="7200" b="1" dirty="0" smtClean="0">
                <a:ln>
                  <a:solidFill>
                    <a:srgbClr val="FF0000"/>
                  </a:solidFill>
                </a:ln>
                <a:solidFill>
                  <a:srgbClr val="7030A0"/>
                </a:solidFill>
                <a:latin typeface="Andalus" pitchFamily="18" charset="-78"/>
                <a:cs typeface="Andalus" pitchFamily="18" charset="-78"/>
              </a:rPr>
              <a:t>لماذا القلب؟</a:t>
            </a:r>
            <a:endParaRPr lang="fr-FR" sz="7200" b="1" dirty="0">
              <a:ln>
                <a:solidFill>
                  <a:srgbClr val="FF0000"/>
                </a:solidFill>
              </a:ln>
              <a:solidFill>
                <a:srgbClr val="7030A0"/>
              </a:solidFill>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770.jpg"/>
          <p:cNvPicPr>
            <a:picLocks noChangeAspect="1"/>
          </p:cNvPicPr>
          <p:nvPr/>
        </p:nvPicPr>
        <p:blipFill>
          <a:blip r:embed="rId2" cstate="print"/>
          <a:stretch>
            <a:fillRect/>
          </a:stretch>
        </p:blipFill>
        <p:spPr>
          <a:xfrm>
            <a:off x="0" y="0"/>
            <a:ext cx="9144000" cy="6858000"/>
          </a:xfrm>
          <a:prstGeom prst="rect">
            <a:avLst/>
          </a:prstGeom>
          <a:noFill/>
          <a:ln>
            <a:noFill/>
          </a:ln>
        </p:spPr>
      </p:pic>
      <p:sp>
        <p:nvSpPr>
          <p:cNvPr id="5" name="ZoneTexte 4"/>
          <p:cNvSpPr txBox="1"/>
          <p:nvPr/>
        </p:nvSpPr>
        <p:spPr>
          <a:xfrm>
            <a:off x="0" y="1052736"/>
            <a:ext cx="4211960" cy="5016758"/>
          </a:xfrm>
          <a:prstGeom prst="rect">
            <a:avLst/>
          </a:prstGeom>
          <a:noFill/>
        </p:spPr>
        <p:txBody>
          <a:bodyPr wrap="square" rtlCol="0">
            <a:spAutoFit/>
          </a:bodyPr>
          <a:lstStyle/>
          <a:p>
            <a:pPr marL="800100" lvl="1" indent="-342900" algn="ctr"/>
            <a:r>
              <a:rPr lang="ar-SA" sz="3200" b="1" dirty="0" smtClean="0">
                <a:ln>
                  <a:solidFill>
                    <a:srgbClr val="FF0000"/>
                  </a:solidFill>
                </a:ln>
                <a:latin typeface="Arial Black" pitchFamily="34" charset="0"/>
              </a:rPr>
              <a:t>1-الملك</a:t>
            </a:r>
            <a:endParaRPr lang="ar-SA" sz="4000" b="1" dirty="0" smtClean="0">
              <a:ln>
                <a:solidFill>
                  <a:srgbClr val="FF0000"/>
                </a:solidFill>
              </a:ln>
              <a:latin typeface="Arial Black" pitchFamily="34" charset="0"/>
            </a:endParaRPr>
          </a:p>
          <a:p>
            <a:pPr marL="800100" lvl="1" indent="-342900" algn="ctr"/>
            <a:r>
              <a:rPr lang="ar-SA" sz="3200" b="1" dirty="0" smtClean="0">
                <a:ln>
                  <a:solidFill>
                    <a:srgbClr val="FF0000"/>
                  </a:solidFill>
                </a:ln>
                <a:latin typeface="Arial Black" pitchFamily="34" charset="0"/>
              </a:rPr>
              <a:t>2-الهدف المشترك</a:t>
            </a:r>
          </a:p>
          <a:p>
            <a:pPr marL="800100" lvl="1" indent="-342900" algn="ctr"/>
            <a:r>
              <a:rPr lang="ar-SA" sz="3200" b="1" dirty="0" smtClean="0">
                <a:ln>
                  <a:solidFill>
                    <a:srgbClr val="FF0000"/>
                  </a:solidFill>
                </a:ln>
                <a:latin typeface="Arial Black" pitchFamily="34" charset="0"/>
              </a:rPr>
              <a:t>3-طهارته شرط الدخول</a:t>
            </a:r>
          </a:p>
          <a:p>
            <a:pPr marL="800100" lvl="1" indent="-342900" algn="ctr"/>
            <a:r>
              <a:rPr lang="ar-SA" sz="3200" b="1" dirty="0" smtClean="0">
                <a:ln>
                  <a:solidFill>
                    <a:srgbClr val="FF0000"/>
                  </a:solidFill>
                </a:ln>
                <a:latin typeface="Arial Black" pitchFamily="34" charset="0"/>
              </a:rPr>
              <a:t>4-النافع الوحيد</a:t>
            </a:r>
          </a:p>
          <a:p>
            <a:pPr marL="800100" lvl="1" indent="-342900" algn="ctr"/>
            <a:r>
              <a:rPr lang="ar-SA" sz="3200" b="1" dirty="0" smtClean="0">
                <a:ln>
                  <a:solidFill>
                    <a:srgbClr val="FF0000"/>
                  </a:solidFill>
                </a:ln>
                <a:latin typeface="Arial Black" pitchFamily="34" charset="0"/>
              </a:rPr>
              <a:t>5-بيت الايمان والتقوى</a:t>
            </a:r>
          </a:p>
          <a:p>
            <a:pPr marL="800100" lvl="1" indent="-342900" algn="ctr"/>
            <a:r>
              <a:rPr lang="ar-SA" sz="3200" b="1" dirty="0" smtClean="0">
                <a:ln>
                  <a:solidFill>
                    <a:srgbClr val="FF0000"/>
                  </a:solidFill>
                </a:ln>
                <a:latin typeface="Arial Black" pitchFamily="34" charset="0"/>
              </a:rPr>
              <a:t>6-مالك دوائه هو الله تعالى</a:t>
            </a:r>
          </a:p>
          <a:p>
            <a:pPr marL="800100" lvl="1" indent="-342900" algn="ctr"/>
            <a:r>
              <a:rPr lang="ar-SA" sz="3200" b="1" dirty="0" smtClean="0">
                <a:ln>
                  <a:solidFill>
                    <a:srgbClr val="FF0000"/>
                  </a:solidFill>
                </a:ln>
                <a:latin typeface="Arial Black" pitchFamily="34" charset="0"/>
              </a:rPr>
              <a:t>7-موضع الانقلاب</a:t>
            </a:r>
          </a:p>
          <a:p>
            <a:pPr marL="800100" lvl="1" indent="-342900" algn="ctr"/>
            <a:r>
              <a:rPr lang="ar-SA" sz="3200" b="1" dirty="0" smtClean="0">
                <a:ln>
                  <a:solidFill>
                    <a:srgbClr val="FF0000"/>
                  </a:solidFill>
                </a:ln>
                <a:latin typeface="Arial Black" pitchFamily="34" charset="0"/>
              </a:rPr>
              <a:t>8-أعماله اولى واغلى</a:t>
            </a:r>
          </a:p>
          <a:p>
            <a:pPr marL="800100" lvl="1" indent="-342900" algn="ctr"/>
            <a:r>
              <a:rPr lang="ar-SA" sz="3200" b="1" dirty="0" smtClean="0">
                <a:ln>
                  <a:solidFill>
                    <a:srgbClr val="FF0000"/>
                  </a:solidFill>
                </a:ln>
                <a:latin typeface="Arial Black" pitchFamily="34" charset="0"/>
              </a:rPr>
              <a:t>9-مقياس مقامك</a:t>
            </a:r>
          </a:p>
          <a:p>
            <a:pPr marL="800100" lvl="1" indent="-342900" algn="ctr"/>
            <a:r>
              <a:rPr lang="ar-SA" sz="3200" b="1" dirty="0" smtClean="0">
                <a:ln>
                  <a:solidFill>
                    <a:srgbClr val="FF0000"/>
                  </a:solidFill>
                </a:ln>
                <a:latin typeface="Arial Black" pitchFamily="34" charset="0"/>
              </a:rPr>
              <a:t>10-العلم الحقيقي </a:t>
            </a:r>
            <a:endParaRPr lang="fr-FR" sz="2400" b="1" dirty="0">
              <a:ln>
                <a:solidFill>
                  <a:srgbClr val="FF0000"/>
                </a:solidFill>
              </a:ln>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jpg"/>
          <p:cNvPicPr>
            <a:picLocks noChangeAspect="1"/>
          </p:cNvPicPr>
          <p:nvPr/>
        </p:nvPicPr>
        <p:blipFill>
          <a:blip r:embed="rId3" cstate="print"/>
          <a:srcRect b="5901"/>
          <a:stretch>
            <a:fillRect/>
          </a:stretch>
        </p:blipFill>
        <p:spPr>
          <a:xfrm>
            <a:off x="0" y="0"/>
            <a:ext cx="9144000" cy="6858000"/>
          </a:xfrm>
          <a:prstGeom prst="rect">
            <a:avLst/>
          </a:prstGeom>
          <a:ln>
            <a:noFill/>
          </a:ln>
        </p:spPr>
      </p:pic>
      <p:sp>
        <p:nvSpPr>
          <p:cNvPr id="4" name="ZoneTexte 3"/>
          <p:cNvSpPr txBox="1"/>
          <p:nvPr/>
        </p:nvSpPr>
        <p:spPr>
          <a:xfrm>
            <a:off x="1763688" y="1988840"/>
            <a:ext cx="5400600" cy="2554545"/>
          </a:xfrm>
          <a:prstGeom prst="rect">
            <a:avLst/>
          </a:prstGeom>
          <a:noFill/>
        </p:spPr>
        <p:txBody>
          <a:bodyPr wrap="square" rtlCol="0">
            <a:spAutoFit/>
          </a:bodyPr>
          <a:lstStyle/>
          <a:p>
            <a:pPr algn="ctr"/>
            <a:r>
              <a:rPr lang="ar-SA" sz="2000" b="1" dirty="0" smtClean="0">
                <a:solidFill>
                  <a:srgbClr val="C00000"/>
                </a:solidFill>
              </a:rPr>
              <a:t>لطيفة ربانية روحانية لها بهذا القلب الجسماني تعلق </a:t>
            </a:r>
            <a:endParaRPr lang="fr-FR" sz="2000" b="1" dirty="0" smtClean="0">
              <a:solidFill>
                <a:srgbClr val="C00000"/>
              </a:solidFill>
            </a:endParaRPr>
          </a:p>
          <a:p>
            <a:pPr algn="ctr"/>
            <a:r>
              <a:rPr lang="ar-SA" sz="2000" b="1" dirty="0" smtClean="0">
                <a:solidFill>
                  <a:srgbClr val="C00000"/>
                </a:solidFill>
              </a:rPr>
              <a:t>وتلك اللطيفة هي حقيقة الإنسان وهو المدرك العالم العارف من</a:t>
            </a:r>
            <a:r>
              <a:rPr lang="fr-FR" sz="2000" b="1" dirty="0" smtClean="0">
                <a:solidFill>
                  <a:srgbClr val="C00000"/>
                </a:solidFill>
              </a:rPr>
              <a:t> </a:t>
            </a:r>
          </a:p>
          <a:p>
            <a:pPr algn="ctr"/>
            <a:r>
              <a:rPr lang="ar-SA" sz="2000" b="1" dirty="0" smtClean="0">
                <a:solidFill>
                  <a:srgbClr val="C00000"/>
                </a:solidFill>
              </a:rPr>
              <a:t>الإنسان </a:t>
            </a:r>
            <a:endParaRPr lang="fr-FR" sz="2000" b="1" dirty="0" smtClean="0">
              <a:solidFill>
                <a:srgbClr val="C00000"/>
              </a:solidFill>
            </a:endParaRPr>
          </a:p>
          <a:p>
            <a:pPr algn="ctr"/>
            <a:r>
              <a:rPr lang="ar-SA" sz="2000" b="1" dirty="0" smtClean="0">
                <a:solidFill>
                  <a:srgbClr val="C00000"/>
                </a:solidFill>
              </a:rPr>
              <a:t>وهو المخاطب والمعاقب والمعاتب والمطالب </a:t>
            </a:r>
            <a:endParaRPr lang="fr-FR" sz="2000" b="1" dirty="0" smtClean="0">
              <a:solidFill>
                <a:srgbClr val="C00000"/>
              </a:solidFill>
            </a:endParaRPr>
          </a:p>
          <a:p>
            <a:pPr algn="ctr"/>
            <a:r>
              <a:rPr lang="ar-SA" sz="2000" b="1" dirty="0" smtClean="0">
                <a:solidFill>
                  <a:srgbClr val="C00000"/>
                </a:solidFill>
              </a:rPr>
              <a:t>ولها علاقة مع القلب الجسماني</a:t>
            </a:r>
          </a:p>
          <a:p>
            <a:pPr algn="ctr"/>
            <a:r>
              <a:rPr lang="ar-SA" sz="2000" b="1" dirty="0" smtClean="0">
                <a:solidFill>
                  <a:srgbClr val="C00000"/>
                </a:solidFill>
              </a:rPr>
              <a:t>ورد في القرآن والسنة لفظ القلب فالمراد به المعنى الذي يفقه من الإنسان ويعرف حقيقة الأشياء </a:t>
            </a:r>
            <a:endParaRPr lang="fr-FR" sz="2000" b="1" dirty="0" smtClean="0">
              <a:solidFill>
                <a:srgbClr val="C00000"/>
              </a:solidFill>
            </a:endParaRPr>
          </a:p>
          <a:p>
            <a:pPr algn="ctr"/>
            <a:r>
              <a:rPr lang="ar-SA" sz="2000" b="1" dirty="0" smtClean="0">
                <a:solidFill>
                  <a:srgbClr val="C00000"/>
                </a:solidFill>
              </a:rPr>
              <a:t>وقد يكنى عنه بالقلب الذي في الصدر</a:t>
            </a:r>
          </a:p>
        </p:txBody>
      </p:sp>
      <p:sp>
        <p:nvSpPr>
          <p:cNvPr id="6" name="Titre 5"/>
          <p:cNvSpPr>
            <a:spLocks noGrp="1"/>
          </p:cNvSpPr>
          <p:nvPr>
            <p:ph type="title"/>
          </p:nvPr>
        </p:nvSpPr>
        <p:spPr>
          <a:xfrm>
            <a:off x="457200" y="0"/>
            <a:ext cx="8229600" cy="1196752"/>
          </a:xfrm>
          <a:ln>
            <a:noFill/>
          </a:ln>
        </p:spPr>
        <p:txBody>
          <a:bodyPr>
            <a:noAutofit/>
          </a:bodyPr>
          <a:lstStyle/>
          <a:p>
            <a:r>
              <a:rPr lang="ar-SA" sz="7200" b="1" dirty="0" smtClean="0">
                <a:solidFill>
                  <a:schemeClr val="bg1"/>
                </a:solidFill>
                <a:latin typeface="Andalus" pitchFamily="18" charset="-78"/>
                <a:cs typeface="Andalus" pitchFamily="18" charset="-78"/>
              </a:rPr>
              <a:t>وصف القلب</a:t>
            </a:r>
            <a:endParaRPr lang="fr-FR" sz="7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ssss.jpg"/>
          <p:cNvPicPr>
            <a:picLocks noChangeAspect="1"/>
          </p:cNvPicPr>
          <p:nvPr/>
        </p:nvPicPr>
        <p:blipFill>
          <a:blip r:embed="rId3" cstate="print"/>
          <a:stretch>
            <a:fillRect/>
          </a:stretch>
        </p:blipFill>
        <p:spPr>
          <a:xfrm>
            <a:off x="0" y="0"/>
            <a:ext cx="9144000" cy="6858000"/>
          </a:xfrm>
          <a:prstGeom prst="rect">
            <a:avLst/>
          </a:prstGeom>
        </p:spPr>
      </p:pic>
      <p:sp>
        <p:nvSpPr>
          <p:cNvPr id="2" name="Titre 1"/>
          <p:cNvSpPr>
            <a:spLocks noGrp="1"/>
          </p:cNvSpPr>
          <p:nvPr>
            <p:ph type="title"/>
          </p:nvPr>
        </p:nvSpPr>
        <p:spPr/>
        <p:txBody>
          <a:bodyPr>
            <a:noAutofit/>
          </a:bodyPr>
          <a:lstStyle/>
          <a:p>
            <a:r>
              <a:rPr lang="ar-SA" sz="7200" b="1" dirty="0" smtClean="0">
                <a:solidFill>
                  <a:srgbClr val="FF0000"/>
                </a:solidFill>
                <a:latin typeface="Andalus" pitchFamily="18" charset="-78"/>
                <a:cs typeface="Andalus" pitchFamily="18" charset="-78"/>
              </a:rPr>
              <a:t>بأي قلب نلقاه؟</a:t>
            </a:r>
            <a:endParaRPr lang="fr-FR" sz="7200" b="1" dirty="0">
              <a:solidFill>
                <a:srgbClr val="FF0000"/>
              </a:solidFill>
              <a:latin typeface="Andalus" pitchFamily="18" charset="-78"/>
              <a:cs typeface="Andalus" pitchFamily="18" charset="-78"/>
            </a:endParaRPr>
          </a:p>
        </p:txBody>
      </p:sp>
      <p:sp>
        <p:nvSpPr>
          <p:cNvPr id="4" name="Rectangle 3"/>
          <p:cNvSpPr/>
          <p:nvPr/>
        </p:nvSpPr>
        <p:spPr>
          <a:xfrm>
            <a:off x="899592" y="1988840"/>
            <a:ext cx="6840760" cy="1908215"/>
          </a:xfrm>
          <a:prstGeom prst="rect">
            <a:avLst/>
          </a:prstGeom>
        </p:spPr>
        <p:txBody>
          <a:bodyPr wrap="square">
            <a:spAutoFit/>
          </a:bodyPr>
          <a:lstStyle/>
          <a:p>
            <a:pPr algn="ctr"/>
            <a:r>
              <a:rPr lang="ar-SA" sz="2000" b="1" dirty="0" smtClean="0">
                <a:solidFill>
                  <a:schemeClr val="bg1"/>
                </a:solidFill>
              </a:rPr>
              <a:t>تُعْرَضُ الْفِتَنُ عَلَى الْقُلُوبِ </a:t>
            </a:r>
            <a:r>
              <a:rPr lang="ar-SA" sz="2000" b="1" dirty="0" smtClean="0"/>
              <a:t>كَالْحَصِيرِ عُودًا عُودًا فَأَيُّ قَلْبٍ أُشْرِبَهَا نُكِتَ فِيهِ نُكْتَةٌ </a:t>
            </a:r>
            <a:r>
              <a:rPr lang="ar-SA" sz="2000" b="1" dirty="0" smtClean="0">
                <a:solidFill>
                  <a:schemeClr val="bg1"/>
                </a:solidFill>
              </a:rPr>
              <a:t>سَوْدَاءُ وَأَيُّ قَلْبٍ أَنْكَرَهَا نُكِتَ فِي</a:t>
            </a:r>
            <a:r>
              <a:rPr lang="ar-SA" sz="2000" b="1" dirty="0" smtClean="0"/>
              <a:t>هِ</a:t>
            </a:r>
            <a:r>
              <a:rPr lang="ar-SA" sz="2000" b="1" dirty="0" smtClean="0">
                <a:solidFill>
                  <a:schemeClr val="bg1"/>
                </a:solidFill>
              </a:rPr>
              <a:t> </a:t>
            </a:r>
            <a:r>
              <a:rPr lang="ar-SA" sz="2000" b="1" dirty="0" smtClean="0"/>
              <a:t>نُكْتَةٌ بَيْضَاءُ حَتَّى تَصِيرَ عَلَى قَلْبَيْنِ عَلَى أَبْيَضَ </a:t>
            </a:r>
            <a:r>
              <a:rPr lang="ar-SA" sz="2000" b="1" dirty="0" smtClean="0">
                <a:solidFill>
                  <a:schemeClr val="bg1"/>
                </a:solidFill>
              </a:rPr>
              <a:t>مِثْلِ الصَّفَا فَلَا تَضُرُّهُ فِتْنَةٌ مَا دَامَ</a:t>
            </a:r>
            <a:r>
              <a:rPr lang="ar-SA" sz="2000" b="1" dirty="0" smtClean="0"/>
              <a:t>تْ</a:t>
            </a:r>
            <a:r>
              <a:rPr lang="ar-SA" sz="2000" b="1" dirty="0" smtClean="0">
                <a:solidFill>
                  <a:schemeClr val="bg1"/>
                </a:solidFill>
              </a:rPr>
              <a:t> </a:t>
            </a:r>
            <a:r>
              <a:rPr lang="ar-SA" sz="2000" b="1" dirty="0" smtClean="0"/>
              <a:t>السَّمَاوَاتُ وَالْأَرْضُ وَالْآخَرُ أَسْوَدُ مُرْبَادًّا كَالْكُوزِ </a:t>
            </a:r>
            <a:r>
              <a:rPr lang="ar-SA" sz="2000" b="1" dirty="0" smtClean="0">
                <a:solidFill>
                  <a:schemeClr val="bg1"/>
                </a:solidFill>
              </a:rPr>
              <a:t>مُجَخِّيًا لَا يَعْرِفُ مَعْرُو</a:t>
            </a:r>
            <a:r>
              <a:rPr lang="ar-SA" sz="2000" b="1" dirty="0" smtClean="0"/>
              <a:t>فًا</a:t>
            </a:r>
            <a:r>
              <a:rPr lang="ar-SA" sz="2000" b="1" dirty="0" smtClean="0">
                <a:solidFill>
                  <a:schemeClr val="bg1"/>
                </a:solidFill>
              </a:rPr>
              <a:t> </a:t>
            </a:r>
            <a:r>
              <a:rPr lang="ar-SA" sz="2000" b="1" dirty="0" smtClean="0"/>
              <a:t>وَلَا يُنْكِرُ مُنْكَرًا إِلَّا مَا أُشْرِبَ مِنْ هَوَاهُ</a:t>
            </a:r>
          </a:p>
          <a:p>
            <a:pPr algn="ctr"/>
            <a:r>
              <a:rPr lang="ar-SA" sz="2000" dirty="0" smtClean="0"/>
              <a:t/>
            </a:r>
            <a:br>
              <a:rPr lang="ar-SA" sz="2000" dirty="0" smtClean="0"/>
            </a:br>
            <a:endParaRPr lang="fr-FR" dirty="0"/>
          </a:p>
        </p:txBody>
      </p:sp>
      <p:sp>
        <p:nvSpPr>
          <p:cNvPr id="5" name="Rectangle 4"/>
          <p:cNvSpPr/>
          <p:nvPr/>
        </p:nvSpPr>
        <p:spPr>
          <a:xfrm>
            <a:off x="755576" y="3645024"/>
            <a:ext cx="7632848" cy="1200329"/>
          </a:xfrm>
          <a:prstGeom prst="rect">
            <a:avLst/>
          </a:prstGeom>
        </p:spPr>
        <p:txBody>
          <a:bodyPr wrap="square">
            <a:spAutoFit/>
          </a:bodyPr>
          <a:lstStyle/>
          <a:p>
            <a:r>
              <a:rPr lang="ar-SA" b="1" dirty="0" smtClean="0"/>
              <a:t>" </a:t>
            </a:r>
            <a:r>
              <a:rPr lang="ar-SA" b="1" dirty="0" smtClean="0">
                <a:solidFill>
                  <a:schemeClr val="bg1"/>
                </a:solidFill>
              </a:rPr>
              <a:t>الْقُلُوبُ أَرْبَعَةٌ : فَقَلْبٌ أَجْرَدُ فِيهِ مِثْلُ </a:t>
            </a:r>
            <a:r>
              <a:rPr lang="ar-SA" b="1" dirty="0" smtClean="0"/>
              <a:t>السِّرَاجِ</a:t>
            </a:r>
            <a:r>
              <a:rPr lang="ar-SA" b="1" dirty="0" smtClean="0">
                <a:solidFill>
                  <a:schemeClr val="bg1"/>
                </a:solidFill>
              </a:rPr>
              <a:t> </a:t>
            </a:r>
            <a:r>
              <a:rPr lang="ar-SA" b="1" dirty="0" smtClean="0"/>
              <a:t>أَزْهَرُ ، وَذَلِكَ قَلْبُ الْمُؤْمِنِ ، وَسِرَاجُهُ فِيهِ نُورُهُ . وَقَلْبٌ </a:t>
            </a:r>
            <a:r>
              <a:rPr lang="ar-SA" b="1" dirty="0" smtClean="0">
                <a:solidFill>
                  <a:schemeClr val="bg1"/>
                </a:solidFill>
              </a:rPr>
              <a:t>أَغْلَفُ مَرْبُوطٌ عَلَى غِلَافِهِ ، فَذَلِكَ قَلْبُ </a:t>
            </a:r>
            <a:r>
              <a:rPr lang="ar-SA" b="1" dirty="0" smtClean="0"/>
              <a:t>الْكَافِرِ . وَقَلْبٌ مَنْكُوسٌ ، وَذَلِكَ قَلْبُ الْمُنَافِقِ ، عَرَفَ ثُمَّ أَنْكَرَ </a:t>
            </a:r>
            <a:r>
              <a:rPr lang="ar-SA" b="1" dirty="0" smtClean="0">
                <a:solidFill>
                  <a:schemeClr val="bg1"/>
                </a:solidFill>
              </a:rPr>
              <a:t>. وَقَلْبٌ مُصَفَّحٌ ، وَذَلِكَ قَلْبٌ فِيهِ إِيمَانٌ </a:t>
            </a:r>
            <a:r>
              <a:rPr lang="ar-SA" b="1" dirty="0" smtClean="0"/>
              <a:t>وَنِفَاقٌ ، فَمَثَلُ الْإِيمَانِ فِيهِ كَمَثَلِ الْبَقْلَةِ يَمُدُّهَا مَاءٌ طَيِّبٌ ، وَمَثَلُ </a:t>
            </a:r>
            <a:r>
              <a:rPr lang="ar-SA" b="1" dirty="0" smtClean="0">
                <a:solidFill>
                  <a:schemeClr val="bg1"/>
                </a:solidFill>
              </a:rPr>
              <a:t>النِّفَاقِ كَمَثَلِ الْقُرْحَةِ </a:t>
            </a:r>
            <a:r>
              <a:rPr lang="ar-SA" b="1" dirty="0" smtClean="0"/>
              <a:t>يَمُدُّهَا الْقَيْحُ وَالدَّمُ ، فَأَيُّ الْمَادَّتَيْنِ غَلَبَتْ صَاحِبَتَهَا غَلَبَتْ عَلَيْهِ "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8514-FX-8-0-10-3-0-0.jpg"/>
          <p:cNvPicPr>
            <a:picLocks noChangeAspect="1"/>
          </p:cNvPicPr>
          <p:nvPr/>
        </p:nvPicPr>
        <p:blipFill>
          <a:blip r:embed="rId2" cstate="print"/>
          <a:stretch>
            <a:fillRect/>
          </a:stretch>
        </p:blipFill>
        <p:spPr>
          <a:xfrm>
            <a:off x="0" y="908719"/>
            <a:ext cx="9144000" cy="5949281"/>
          </a:xfrm>
          <a:prstGeom prst="rect">
            <a:avLst/>
          </a:prstGeom>
        </p:spPr>
      </p:pic>
      <p:sp>
        <p:nvSpPr>
          <p:cNvPr id="3" name="ZoneTexte 2"/>
          <p:cNvSpPr txBox="1"/>
          <p:nvPr/>
        </p:nvSpPr>
        <p:spPr>
          <a:xfrm>
            <a:off x="3635896" y="1700808"/>
            <a:ext cx="2304256" cy="1015663"/>
          </a:xfrm>
          <a:prstGeom prst="rect">
            <a:avLst/>
          </a:prstGeom>
          <a:noFill/>
        </p:spPr>
        <p:txBody>
          <a:bodyPr wrap="square" rtlCol="0">
            <a:spAutoFit/>
          </a:bodyPr>
          <a:lstStyle/>
          <a:p>
            <a:pPr algn="ctr"/>
            <a:r>
              <a:rPr lang="ar-SA" sz="6000" b="1" dirty="0" smtClean="0">
                <a:solidFill>
                  <a:schemeClr val="bg1"/>
                </a:solidFill>
                <a:latin typeface="Andalus" pitchFamily="18" charset="-78"/>
                <a:cs typeface="Andalus" pitchFamily="18" charset="-78"/>
              </a:rPr>
              <a:t>الحي</a:t>
            </a:r>
            <a:endParaRPr lang="fr-FR" sz="6000" b="1" dirty="0">
              <a:solidFill>
                <a:schemeClr val="bg1"/>
              </a:solidFill>
              <a:latin typeface="Andalus" pitchFamily="18" charset="-78"/>
              <a:cs typeface="Andalus" pitchFamily="18" charset="-78"/>
            </a:endParaRPr>
          </a:p>
        </p:txBody>
      </p:sp>
      <p:sp>
        <p:nvSpPr>
          <p:cNvPr id="4" name="ZoneTexte 3"/>
          <p:cNvSpPr txBox="1"/>
          <p:nvPr/>
        </p:nvSpPr>
        <p:spPr>
          <a:xfrm>
            <a:off x="3635896" y="3068960"/>
            <a:ext cx="2592288" cy="1107996"/>
          </a:xfrm>
          <a:prstGeom prst="rect">
            <a:avLst/>
          </a:prstGeom>
          <a:noFill/>
        </p:spPr>
        <p:txBody>
          <a:bodyPr wrap="square" rtlCol="0">
            <a:spAutoFit/>
          </a:bodyPr>
          <a:lstStyle/>
          <a:p>
            <a:pPr algn="ctr"/>
            <a:r>
              <a:rPr lang="ar-SA" sz="6600" b="1" dirty="0" smtClean="0">
                <a:latin typeface="Andalus" pitchFamily="18" charset="-78"/>
                <a:cs typeface="Andalus" pitchFamily="18" charset="-78"/>
              </a:rPr>
              <a:t>القاسي</a:t>
            </a:r>
            <a:endParaRPr lang="fr-FR" sz="6600" b="1" dirty="0">
              <a:latin typeface="Andalus" pitchFamily="18" charset="-78"/>
              <a:cs typeface="Andalus" pitchFamily="18" charset="-78"/>
            </a:endParaRPr>
          </a:p>
        </p:txBody>
      </p:sp>
      <p:sp>
        <p:nvSpPr>
          <p:cNvPr id="6" name="ZoneTexte 5"/>
          <p:cNvSpPr txBox="1"/>
          <p:nvPr/>
        </p:nvSpPr>
        <p:spPr>
          <a:xfrm>
            <a:off x="3419872" y="4797152"/>
            <a:ext cx="3456384" cy="1200329"/>
          </a:xfrm>
          <a:prstGeom prst="rect">
            <a:avLst/>
          </a:prstGeom>
          <a:noFill/>
        </p:spPr>
        <p:txBody>
          <a:bodyPr wrap="square" rtlCol="0">
            <a:spAutoFit/>
          </a:bodyPr>
          <a:lstStyle/>
          <a:p>
            <a:pPr algn="ctr"/>
            <a:r>
              <a:rPr lang="ar-SA" sz="7200" b="1" dirty="0" smtClean="0">
                <a:latin typeface="Andalus" pitchFamily="18" charset="-78"/>
                <a:cs typeface="Andalus" pitchFamily="18" charset="-78"/>
              </a:rPr>
              <a:t>المريض</a:t>
            </a:r>
            <a:endParaRPr lang="fr-FR" sz="7200" b="1" dirty="0">
              <a:latin typeface="Andalus" pitchFamily="18" charset="-78"/>
              <a:cs typeface="Andalus" pitchFamily="18" charset="-78"/>
            </a:endParaRPr>
          </a:p>
        </p:txBody>
      </p:sp>
      <p:sp>
        <p:nvSpPr>
          <p:cNvPr id="7" name="Titre 6"/>
          <p:cNvSpPr>
            <a:spLocks noGrp="1"/>
          </p:cNvSpPr>
          <p:nvPr>
            <p:ph type="title"/>
          </p:nvPr>
        </p:nvSpPr>
        <p:spPr>
          <a:xfrm>
            <a:off x="0" y="0"/>
            <a:ext cx="9144000" cy="980728"/>
          </a:xfrm>
          <a:solidFill>
            <a:schemeClr val="bg1">
              <a:lumMod val="95000"/>
            </a:schemeClr>
          </a:solidFill>
        </p:spPr>
        <p:txBody>
          <a:bodyPr>
            <a:noAutofit/>
          </a:bodyPr>
          <a:lstStyle/>
          <a:p>
            <a:r>
              <a:rPr lang="ar-SA" sz="6600" b="1" dirty="0" smtClean="0">
                <a:latin typeface="Andalus" pitchFamily="18" charset="-78"/>
                <a:cs typeface="Andalus" pitchFamily="18" charset="-78"/>
              </a:rPr>
              <a:t>أنواع القلوب</a:t>
            </a:r>
            <a:endParaRPr lang="fr-FR" sz="66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259905_296141507165391_941835403_n.jpg"/>
          <p:cNvPicPr>
            <a:picLocks noChangeAspect="1"/>
          </p:cNvPicPr>
          <p:nvPr/>
        </p:nvPicPr>
        <p:blipFill>
          <a:blip r:embed="rId3" cstate="print"/>
          <a:stretch>
            <a:fillRect/>
          </a:stretch>
        </p:blipFill>
        <p:spPr>
          <a:xfrm>
            <a:off x="0" y="0"/>
            <a:ext cx="9144000" cy="6857999"/>
          </a:xfrm>
          <a:prstGeom prst="rect">
            <a:avLst/>
          </a:prstGeom>
        </p:spPr>
      </p:pic>
      <p:sp>
        <p:nvSpPr>
          <p:cNvPr id="2" name="Titre 1"/>
          <p:cNvSpPr>
            <a:spLocks noGrp="1"/>
          </p:cNvSpPr>
          <p:nvPr>
            <p:ph type="title"/>
          </p:nvPr>
        </p:nvSpPr>
        <p:spPr>
          <a:xfrm>
            <a:off x="2375756" y="0"/>
            <a:ext cx="4392488" cy="1124744"/>
          </a:xfrm>
          <a:solidFill>
            <a:srgbClr val="FF0066"/>
          </a:solidFill>
        </p:spPr>
        <p:txBody>
          <a:bodyPr>
            <a:noAutofit/>
          </a:bodyPr>
          <a:lstStyle/>
          <a:p>
            <a:r>
              <a:rPr lang="ar-SA" sz="7200" b="1" dirty="0" smtClean="0">
                <a:solidFill>
                  <a:srgbClr val="7030A0"/>
                </a:solidFill>
                <a:latin typeface="Andalus" pitchFamily="18" charset="-78"/>
                <a:cs typeface="Andalus" pitchFamily="18" charset="-78"/>
              </a:rPr>
              <a:t>القلب السليم</a:t>
            </a:r>
            <a:endParaRPr lang="fr-FR" sz="7200" b="1" dirty="0">
              <a:solidFill>
                <a:srgbClr val="7030A0"/>
              </a:solidFill>
              <a:latin typeface="Andalus" pitchFamily="18" charset="-78"/>
              <a:cs typeface="Andalus" pitchFamily="18" charset="-78"/>
            </a:endParaRPr>
          </a:p>
        </p:txBody>
      </p:sp>
      <p:sp>
        <p:nvSpPr>
          <p:cNvPr id="3" name="Espace réservé du contenu 2"/>
          <p:cNvSpPr>
            <a:spLocks noGrp="1"/>
          </p:cNvSpPr>
          <p:nvPr>
            <p:ph idx="1"/>
          </p:nvPr>
        </p:nvSpPr>
        <p:spPr>
          <a:xfrm>
            <a:off x="323528" y="1700808"/>
            <a:ext cx="8424936" cy="442535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pPr algn="r">
              <a:buNone/>
            </a:pPr>
            <a:r>
              <a:rPr lang="ar-MA" b="1" dirty="0"/>
              <a:t> </a:t>
            </a:r>
            <a:endParaRPr lang="ar-SA" b="1" dirty="0" smtClean="0"/>
          </a:p>
          <a:p>
            <a:pPr algn="r">
              <a:buNone/>
            </a:pP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هو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الذي سلم من الشرك و الغل و الحقد و الحسد و الشح و </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الكبر</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و</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حب الدنيا و الرياسة فسلم من كل آفة تبعده عن الله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سلم من كل شبهة تعارض خبره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من كل شهوة تعارض أمره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سلم من كل إرادة تزاحم مرده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سلم من كل قاطع يقطعه عن </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الله</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فهذا القلب السليم في جنة معجلة في الدنيا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في جنة في البرزخ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في جنة يوم المعاد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لا يتم له سلامته مطلقا حتى يسلم من خمسة أشياء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من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شرك يناقض التوحيد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بدعة تخالف السنة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شهوة تخالف الأمر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غفلة تناقض الذكر </a:t>
            </a:r>
            <a:r>
              <a:rPr lang="ar-S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a:t>
            </a:r>
            <a:r>
              <a:rPr lang="ar-MA" dirty="0" smtClean="0">
                <a:ln w="18415" cmpd="sng">
                  <a:solidFill>
                    <a:schemeClr val="bg2"/>
                  </a:solidFill>
                  <a:prstDash val="solid"/>
                </a:ln>
                <a:solidFill>
                  <a:schemeClr val="bg1"/>
                </a:solidFill>
                <a:effectLst>
                  <a:outerShdw blurRad="63500" dir="3600000" algn="tl" rotWithShape="0">
                    <a:srgbClr val="000000">
                      <a:alpha val="70000"/>
                    </a:srgbClr>
                  </a:outerShdw>
                </a:effectLst>
              </a:rPr>
              <a:t>و </a:t>
            </a:r>
            <a:r>
              <a:rPr lang="ar-MA" dirty="0">
                <a:ln w="18415" cmpd="sng">
                  <a:solidFill>
                    <a:schemeClr val="bg2"/>
                  </a:solidFill>
                  <a:prstDash val="solid"/>
                </a:ln>
                <a:solidFill>
                  <a:schemeClr val="bg1"/>
                </a:solidFill>
                <a:effectLst>
                  <a:outerShdw blurRad="63500" dir="3600000" algn="tl" rotWithShape="0">
                    <a:srgbClr val="000000">
                      <a:alpha val="70000"/>
                    </a:srgbClr>
                  </a:outerShdw>
                </a:effectLst>
              </a:rPr>
              <a:t>هوى يناقض التجريد و </a:t>
            </a:r>
            <a:r>
              <a:rPr lang="ar-MA" dirty="0">
                <a:ln w="18415" cmpd="sng">
                  <a:solidFill>
                    <a:srgbClr val="FFFFFF"/>
                  </a:solidFill>
                  <a:prstDash val="solid"/>
                </a:ln>
                <a:solidFill>
                  <a:srgbClr val="FFFFFF"/>
                </a:solidFill>
                <a:effectLst>
                  <a:outerShdw blurRad="63500" dir="3600000" algn="tl" rotWithShape="0">
                    <a:srgbClr val="000000">
                      <a:alpha val="70000"/>
                    </a:srgbClr>
                  </a:outerShdw>
                </a:effectLst>
              </a:rPr>
              <a:t>الإخلاص و هذه الخمس حجب عن </a:t>
            </a:r>
            <a:r>
              <a:rPr lang="ar-M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الله</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M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eart-1192662_1280.jpg"/>
          <p:cNvPicPr>
            <a:picLocks noChangeAspect="1"/>
          </p:cNvPicPr>
          <p:nvPr/>
        </p:nvPicPr>
        <p:blipFill>
          <a:blip r:embed="rId3" cstate="print"/>
          <a:stretch>
            <a:fillRect/>
          </a:stretch>
        </p:blipFill>
        <p:spPr>
          <a:xfrm>
            <a:off x="0" y="0"/>
            <a:ext cx="9144000" cy="6858000"/>
          </a:xfrm>
          <a:prstGeom prst="rect">
            <a:avLst/>
          </a:prstGeom>
        </p:spPr>
      </p:pic>
      <p:sp>
        <p:nvSpPr>
          <p:cNvPr id="2" name="Rectangle 1"/>
          <p:cNvSpPr/>
          <p:nvPr/>
        </p:nvSpPr>
        <p:spPr>
          <a:xfrm>
            <a:off x="2051720" y="1124744"/>
            <a:ext cx="5256584" cy="369332"/>
          </a:xfrm>
          <a:prstGeom prst="rect">
            <a:avLst/>
          </a:prstGeom>
        </p:spPr>
        <p:txBody>
          <a:bodyPr wrap="square">
            <a:spAutoFit/>
          </a:bodyPr>
          <a:lstStyle/>
          <a:p>
            <a:pPr algn="ctr"/>
            <a:r>
              <a:rPr lang="ar-SA" dirty="0" smtClean="0"/>
              <a:t>.</a:t>
            </a:r>
            <a:endParaRPr lang="fr-FR" dirty="0"/>
          </a:p>
        </p:txBody>
      </p:sp>
      <p:sp>
        <p:nvSpPr>
          <p:cNvPr id="3" name="Titre 2"/>
          <p:cNvSpPr>
            <a:spLocks noGrp="1"/>
          </p:cNvSpPr>
          <p:nvPr>
            <p:ph type="title"/>
          </p:nvPr>
        </p:nvSpPr>
        <p:spPr>
          <a:xfrm>
            <a:off x="457200" y="0"/>
            <a:ext cx="8229600" cy="1124744"/>
          </a:xfrm>
        </p:spPr>
        <p:txBody>
          <a:bodyPr>
            <a:noAutofit/>
          </a:bodyPr>
          <a:lstStyle/>
          <a:p>
            <a:r>
              <a:rPr lang="ar-SA" sz="7200" b="1" dirty="0" smtClean="0">
                <a:solidFill>
                  <a:schemeClr val="bg1"/>
                </a:solidFill>
                <a:latin typeface="Andalus" pitchFamily="18" charset="-78"/>
                <a:cs typeface="Andalus" pitchFamily="18" charset="-78"/>
              </a:rPr>
              <a:t>علامات صحة القلب</a:t>
            </a:r>
            <a:endParaRPr lang="fr-FR" sz="7200" dirty="0">
              <a:solidFill>
                <a:schemeClr val="bg1"/>
              </a:solidFill>
              <a:latin typeface="Andalus" pitchFamily="18" charset="-78"/>
              <a:cs typeface="Andalus" pitchFamily="18" charset="-78"/>
            </a:endParaRPr>
          </a:p>
        </p:txBody>
      </p:sp>
      <p:sp>
        <p:nvSpPr>
          <p:cNvPr id="5" name="Cœur 4"/>
          <p:cNvSpPr/>
          <p:nvPr/>
        </p:nvSpPr>
        <p:spPr>
          <a:xfrm>
            <a:off x="2195736" y="980728"/>
            <a:ext cx="4968552" cy="5040560"/>
          </a:xfrm>
          <a:prstGeom prst="hear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ZoneTexte 5"/>
          <p:cNvSpPr txBox="1"/>
          <p:nvPr/>
        </p:nvSpPr>
        <p:spPr>
          <a:xfrm>
            <a:off x="2915816" y="2204864"/>
            <a:ext cx="3672408" cy="2308324"/>
          </a:xfrm>
          <a:prstGeom prst="rect">
            <a:avLst/>
          </a:prstGeom>
          <a:noFill/>
        </p:spPr>
        <p:txBody>
          <a:bodyPr wrap="square" rtlCol="0">
            <a:spAutoFit/>
          </a:bodyPr>
          <a:lstStyle/>
          <a:p>
            <a:pPr algn="r"/>
            <a:r>
              <a:rPr lang="ar-SA" sz="1200" b="1" dirty="0" smtClean="0">
                <a:solidFill>
                  <a:srgbClr val="006600"/>
                </a:solidFill>
                <a:latin typeface="Arial Black" pitchFamily="34" charset="0"/>
              </a:rPr>
              <a:t>أن لا يفتر عن ذكر ربه، ولا يسأم من خدمته، ولا يأنس بغيره، إلا بمن يدله عليه، ويذكره به، ويذاكره بهذا الأمر.</a:t>
            </a:r>
            <a:br>
              <a:rPr lang="ar-SA" sz="1200" b="1" dirty="0" smtClean="0">
                <a:solidFill>
                  <a:srgbClr val="006600"/>
                </a:solidFill>
                <a:latin typeface="Arial Black" pitchFamily="34" charset="0"/>
              </a:rPr>
            </a:br>
            <a:r>
              <a:rPr lang="ar-SA" sz="1200" b="1" dirty="0" smtClean="0">
                <a:solidFill>
                  <a:srgbClr val="006600"/>
                </a:solidFill>
                <a:latin typeface="Arial Black" pitchFamily="34" charset="0"/>
              </a:rPr>
              <a:t>   إذا فاته وِرْدُه وجد لفواته ألما أعظم من تألم الحريص بفوات ماله وفقده.</a:t>
            </a:r>
            <a:br>
              <a:rPr lang="ar-SA" sz="1200" b="1" dirty="0" smtClean="0">
                <a:solidFill>
                  <a:srgbClr val="006600"/>
                </a:solidFill>
                <a:latin typeface="Arial Black" pitchFamily="34" charset="0"/>
              </a:rPr>
            </a:br>
            <a:r>
              <a:rPr lang="ar-SA" sz="1200" b="1" dirty="0" smtClean="0">
                <a:solidFill>
                  <a:srgbClr val="006600"/>
                </a:solidFill>
                <a:latin typeface="Arial Black" pitchFamily="34" charset="0"/>
              </a:rPr>
              <a:t>   يشتاق إلى الخدمة، كما يشتاق الجائع إلى الطعام والشرب.</a:t>
            </a:r>
            <a:br>
              <a:rPr lang="ar-SA" sz="1200" b="1" dirty="0" smtClean="0">
                <a:solidFill>
                  <a:srgbClr val="006600"/>
                </a:solidFill>
                <a:latin typeface="Arial Black" pitchFamily="34" charset="0"/>
              </a:rPr>
            </a:br>
            <a:r>
              <a:rPr lang="ar-SA" sz="1200" b="1" dirty="0" smtClean="0">
                <a:solidFill>
                  <a:srgbClr val="006600"/>
                </a:solidFill>
                <a:latin typeface="Arial Black" pitchFamily="34" charset="0"/>
              </a:rPr>
              <a:t>              يكون همه واحدا، وأن يكون فى الله.</a:t>
            </a:r>
            <a:br>
              <a:rPr lang="ar-SA" sz="1200" b="1" dirty="0" smtClean="0">
                <a:solidFill>
                  <a:srgbClr val="006600"/>
                </a:solidFill>
                <a:latin typeface="Arial Black" pitchFamily="34" charset="0"/>
              </a:rPr>
            </a:br>
            <a:r>
              <a:rPr lang="ar-SA" sz="1200" b="1" dirty="0" smtClean="0">
                <a:solidFill>
                  <a:srgbClr val="006600"/>
                </a:solidFill>
                <a:latin typeface="Arial Black" pitchFamily="34" charset="0"/>
              </a:rPr>
              <a:t>    إذا دخل فى الصلاة ذهب عنه همه وغمه بالدنيا، واشتد عليه     خروجه منها، ووجد فيها راحته ونعيمه، وقرة عينه وسرور قلبه.</a:t>
            </a:r>
            <a:br>
              <a:rPr lang="ar-SA" sz="1200" b="1" dirty="0" smtClean="0">
                <a:solidFill>
                  <a:srgbClr val="006600"/>
                </a:solidFill>
                <a:latin typeface="Arial Black" pitchFamily="34" charset="0"/>
              </a:rPr>
            </a:br>
            <a:r>
              <a:rPr lang="ar-SA" sz="1200" b="1" dirty="0" smtClean="0">
                <a:solidFill>
                  <a:srgbClr val="006600"/>
                </a:solidFill>
                <a:latin typeface="Arial Black" pitchFamily="34" charset="0"/>
              </a:rPr>
              <a:t>   يكون أشح بوقته أن يذهب ضائعا من أشد الناس شحا بماله.</a:t>
            </a:r>
            <a:br>
              <a:rPr lang="ar-SA" sz="1200" b="1" dirty="0" smtClean="0">
                <a:solidFill>
                  <a:srgbClr val="006600"/>
                </a:solidFill>
                <a:latin typeface="Arial Black" pitchFamily="34" charset="0"/>
              </a:rPr>
            </a:br>
            <a:r>
              <a:rPr lang="ar-SA" sz="1200" b="1" dirty="0" smtClean="0">
                <a:solidFill>
                  <a:srgbClr val="006600"/>
                </a:solidFill>
                <a:latin typeface="Arial Black" pitchFamily="34" charset="0"/>
              </a:rPr>
              <a:t>   أن يكون اهتمامه بتصحيح العمل أعظم منه بالعمل، فيحرص على     الإخلاص فيه والنصيحة والمتابعة والإحسان، ويشهد مع ذلك منة الله                   عليه فيه وتقصيره فى حق الله</a:t>
            </a:r>
            <a:endParaRPr lang="fr-FR" sz="1200" b="1" dirty="0">
              <a:solidFill>
                <a:srgbClr val="0066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par>
                                <p:cTn id="7" presetID="35" presetClass="emph" presetSubtype="0" repeatCount="10000" fill="hold" grpId="0"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536</Words>
  <Application>Microsoft Office PowerPoint</Application>
  <PresentationFormat>Affichage à l'écran (4:3)</PresentationFormat>
  <Paragraphs>54</Paragraphs>
  <Slides>29</Slides>
  <Notes>5</Notes>
  <HiddenSlides>0</HiddenSlides>
  <MMClips>2</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Diapositive 1</vt:lpstr>
      <vt:lpstr>Diapositive 2</vt:lpstr>
      <vt:lpstr>لماذا القلب؟</vt:lpstr>
      <vt:lpstr>Diapositive 4</vt:lpstr>
      <vt:lpstr>وصف القلب</vt:lpstr>
      <vt:lpstr>بأي قلب نلقاه؟</vt:lpstr>
      <vt:lpstr>أنواع القلوب</vt:lpstr>
      <vt:lpstr>القلب السليم</vt:lpstr>
      <vt:lpstr>علامات صحة القلب</vt:lpstr>
      <vt:lpstr>ما هو الدواء؟</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دواء القلوب</dc:title>
  <dc:creator>M.Alaoui</dc:creator>
  <cp:lastModifiedBy>M.Alaoui</cp:lastModifiedBy>
  <cp:revision>111</cp:revision>
  <dcterms:created xsi:type="dcterms:W3CDTF">2017-05-07T12:26:39Z</dcterms:created>
  <dcterms:modified xsi:type="dcterms:W3CDTF">2017-05-12T19:33:46Z</dcterms:modified>
</cp:coreProperties>
</file>