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82" r:id="rId4"/>
    <p:sldId id="266" r:id="rId5"/>
    <p:sldId id="267" r:id="rId6"/>
    <p:sldId id="265" r:id="rId7"/>
    <p:sldId id="260" r:id="rId8"/>
    <p:sldId id="261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3" r:id="rId17"/>
    <p:sldId id="276" r:id="rId18"/>
    <p:sldId id="281" r:id="rId19"/>
    <p:sldId id="277" r:id="rId20"/>
    <p:sldId id="278" r:id="rId21"/>
    <p:sldId id="279" r:id="rId22"/>
    <p:sldId id="26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7B1E7-3223-437F-9094-6FE2A2F479D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25C1E-EF3F-4B0D-A10F-28A99CC01CA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3872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59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745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714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610225" y="813300"/>
            <a:ext cx="3923550" cy="52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2918075" y="1223833"/>
            <a:ext cx="3307800" cy="44104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3258675" y="2190833"/>
            <a:ext cx="26268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258675" y="4091539"/>
            <a:ext cx="26268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4414050" y="3871400"/>
            <a:ext cx="315900" cy="131200"/>
            <a:chOff x="4414050" y="1436450"/>
            <a:chExt cx="315900" cy="98400"/>
          </a:xfrm>
        </p:grpSpPr>
        <p:cxnSp>
          <p:nvCxnSpPr>
            <p:cNvPr id="20" name="Shape 20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lg" len="lg"/>
              <a:tailEnd type="oval" w="lg" len="lg"/>
            </a:ln>
          </p:spPr>
        </p:cxnSp>
        <p:sp>
          <p:nvSpPr>
            <p:cNvPr id="21" name="Shape 21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73651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473D37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331151" y="441201"/>
            <a:ext cx="4481701" cy="59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2682794" y="910135"/>
            <a:ext cx="3778500" cy="50380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971400" y="1751033"/>
            <a:ext cx="3201300" cy="337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/>
          <p:nvPr/>
        </p:nvSpPr>
        <p:spPr>
          <a:xfrm>
            <a:off x="3593400" y="940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50" y="6194500"/>
            <a:ext cx="9144000" cy="66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28" name="Shape 28"/>
          <p:cNvGrpSpPr/>
          <p:nvPr/>
        </p:nvGrpSpPr>
        <p:grpSpPr>
          <a:xfrm>
            <a:off x="4414050" y="5395400"/>
            <a:ext cx="315900" cy="131200"/>
            <a:chOff x="4414050" y="1436450"/>
            <a:chExt cx="315900" cy="98400"/>
          </a:xfrm>
        </p:grpSpPr>
        <p:cxnSp>
          <p:nvCxnSpPr>
            <p:cNvPr id="29" name="Shape 29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lg" len="lg"/>
              <a:tailEnd type="oval" w="lg" len="lg"/>
            </a:ln>
          </p:spPr>
        </p:cxnSp>
        <p:sp>
          <p:nvSpPr>
            <p:cNvPr id="30" name="Shape 30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2387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3476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182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141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48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41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626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1576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5858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EF937-32A9-44D5-958B-94B2BAC39190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27C4F-405B-48F3-BC1A-C8EB133C55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160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3275856" y="1628800"/>
            <a:ext cx="2626800" cy="1546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ar-MA" sz="6600" dirty="0">
                <a:solidFill>
                  <a:srgbClr val="FFC000"/>
                </a:solidFill>
              </a:rPr>
              <a:t>لا لليأس </a:t>
            </a:r>
            <a:endParaRPr lang="en" sz="6600" dirty="0">
              <a:solidFill>
                <a:srgbClr val="FFC000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3131840" y="4077072"/>
            <a:ext cx="2626800" cy="17281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ar-MA" sz="1800" dirty="0">
                <a:solidFill>
                  <a:schemeClr val="accent3">
                    <a:lumMod val="50000"/>
                  </a:schemeClr>
                </a:solidFill>
              </a:rPr>
              <a:t>جمعية سراج للأعمال </a:t>
            </a:r>
            <a:r>
              <a:rPr lang="ar-MA" sz="1800" dirty="0" err="1">
                <a:solidFill>
                  <a:schemeClr val="accent3">
                    <a:lumMod val="50000"/>
                  </a:schemeClr>
                </a:solidFill>
              </a:rPr>
              <a:t>الإجتماعية</a:t>
            </a:r>
            <a:r>
              <a:rPr lang="ar-MA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ar-MA" sz="1800" dirty="0">
                <a:solidFill>
                  <a:schemeClr val="accent3">
                    <a:lumMod val="50000"/>
                  </a:schemeClr>
                </a:solidFill>
              </a:rPr>
              <a:t>فرع الدار البيضاء</a:t>
            </a:r>
          </a:p>
          <a:p>
            <a:pPr lvl="0" rtl="0">
              <a:spcBef>
                <a:spcPts val="0"/>
              </a:spcBef>
              <a:buNone/>
            </a:pPr>
            <a:endParaRPr lang="ar-MA" dirty="0"/>
          </a:p>
          <a:p>
            <a:pPr lvl="0" rtl="0">
              <a:spcBef>
                <a:spcPts val="0"/>
              </a:spcBef>
              <a:buNone/>
            </a:pPr>
            <a:endParaRPr lang="ar-MA" dirty="0"/>
          </a:p>
          <a:p>
            <a:r>
              <a:rPr lang="ar-MA" sz="2000" dirty="0">
                <a:solidFill>
                  <a:schemeClr val="accent3">
                    <a:lumMod val="50000"/>
                  </a:schemeClr>
                </a:solidFill>
              </a:rPr>
              <a:t>البيضاء</a:t>
            </a:r>
            <a:r>
              <a:rPr lang="ar-MA" sz="1800" dirty="0">
                <a:solidFill>
                  <a:schemeClr val="accent3">
                    <a:lumMod val="50000"/>
                  </a:schemeClr>
                </a:solidFill>
              </a:rPr>
              <a:t> 6</a:t>
            </a:r>
            <a:r>
              <a:rPr lang="ar-MA" sz="2000" dirty="0">
                <a:solidFill>
                  <a:schemeClr val="accent3">
                    <a:lumMod val="50000"/>
                  </a:schemeClr>
                </a:solidFill>
              </a:rPr>
              <a:t> أكتوبر </a:t>
            </a:r>
            <a:r>
              <a:rPr lang="ar-MA" sz="1800" dirty="0">
                <a:solidFill>
                  <a:schemeClr val="accent3">
                    <a:lumMod val="50000"/>
                  </a:schemeClr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383848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404664"/>
            <a:ext cx="68645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>
                <a:solidFill>
                  <a:srgbClr val="C00000"/>
                </a:solidFill>
              </a:rPr>
              <a:t>قال رسول الله </a:t>
            </a:r>
            <a:r>
              <a:rPr lang="ar-MA" sz="2000" dirty="0">
                <a:solidFill>
                  <a:srgbClr val="C00000"/>
                </a:solidFill>
              </a:rPr>
              <a:t>صلى الله عليه وسلم  :</a:t>
            </a:r>
          </a:p>
          <a:p>
            <a:pPr algn="r" rtl="1"/>
            <a:endParaRPr lang="ar-MA" sz="2000" b="1" dirty="0">
              <a:solidFill>
                <a:srgbClr val="C00000"/>
              </a:solidFill>
            </a:endParaRPr>
          </a:p>
          <a:p>
            <a:pPr algn="r" rtl="1"/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( إن حسن الظن بالله تعالى من حسن العبادة )</a:t>
            </a:r>
          </a:p>
          <a:p>
            <a:pPr algn="r"/>
            <a:r>
              <a:rPr lang="ar-MA" sz="2800" b="1" dirty="0">
                <a:solidFill>
                  <a:srgbClr val="C00000"/>
                </a:solidFill>
              </a:rPr>
              <a:t>وقال أيضا : </a:t>
            </a:r>
          </a:p>
          <a:p>
            <a:pPr algn="r"/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(من أحسن ظنه بالله أتاه إياه ، فما ظنكم برب العالمين ؟؟)</a:t>
            </a:r>
          </a:p>
          <a:p>
            <a:pPr algn="r"/>
            <a:endParaRPr lang="ar-M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حاتم الأصم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أنا أصنعها بيقين وأنت تصنعها بتجربة .... والله لا يجرب معه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قصة الهرمين والنافذة </a:t>
            </a:r>
          </a:p>
        </p:txBody>
      </p:sp>
      <p:pic>
        <p:nvPicPr>
          <p:cNvPr id="7170" name="Picture 2" descr="نتيجة بحث الصور عن صور الهرم كر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960440" cy="24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33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9128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0304" y="351590"/>
            <a:ext cx="840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b="1" dirty="0">
                <a:solidFill>
                  <a:srgbClr val="C00000"/>
                </a:solidFill>
              </a:rPr>
              <a:t>فما الذي يحمل على حسن الظن بالله </a:t>
            </a:r>
            <a:r>
              <a:rPr lang="ar-MA" sz="2800" b="1" dirty="0" err="1">
                <a:solidFill>
                  <a:srgbClr val="C00000"/>
                </a:solidFill>
              </a:rPr>
              <a:t>عزوجل</a:t>
            </a:r>
            <a:r>
              <a:rPr lang="ar-MA" sz="2800" b="1" dirty="0">
                <a:solidFill>
                  <a:srgbClr val="C00000"/>
                </a:solidFill>
              </a:rPr>
              <a:t> ؟؟؟</a:t>
            </a:r>
            <a:endParaRPr lang="ar-M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6" name="Picture 4" descr="نتيجة بحث الصور عن صور وكان بالمؤمنين رحيم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191" y="1052736"/>
            <a:ext cx="4536504" cy="11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30687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/>
              <a:t>ل إ</a:t>
            </a:r>
            <a:endParaRPr lang="ar-SA" dirty="0"/>
          </a:p>
        </p:txBody>
      </p:sp>
      <p:pic>
        <p:nvPicPr>
          <p:cNvPr id="8198" name="Picture 6" descr="نتيجة بحث الصور عن رحمتي سبقت غضب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04" y="1196333"/>
            <a:ext cx="3524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79712" y="3068796"/>
            <a:ext cx="67939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>
                <a:solidFill>
                  <a:srgbClr val="002060"/>
                </a:solidFill>
              </a:rPr>
              <a:t>جبريل</a:t>
            </a:r>
            <a:r>
              <a:rPr lang="ar-MA" sz="2800" dirty="0"/>
              <a:t> وما حكى عن </a:t>
            </a:r>
            <a:r>
              <a:rPr lang="ar-MA" sz="2800" dirty="0">
                <a:solidFill>
                  <a:srgbClr val="002060"/>
                </a:solidFill>
              </a:rPr>
              <a:t>فرعون</a:t>
            </a:r>
            <a:r>
              <a:rPr lang="ar-MA" sz="2800" dirty="0"/>
              <a:t> </a:t>
            </a:r>
          </a:p>
          <a:p>
            <a:pPr algn="r" rtl="1"/>
            <a:endParaRPr lang="ar-MA" sz="2800" dirty="0"/>
          </a:p>
          <a:p>
            <a:pPr algn="r" rtl="1"/>
            <a:endParaRPr lang="ar-MA" sz="2800" dirty="0"/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ربي إني </a:t>
            </a:r>
            <a:r>
              <a:rPr lang="ar-MA" sz="2800" b="1" dirty="0"/>
              <a:t>أذنبت</a:t>
            </a:r>
            <a:r>
              <a:rPr lang="ar-MA" sz="2800" dirty="0"/>
              <a:t>  ............عبدي إني </a:t>
            </a:r>
            <a:r>
              <a:rPr lang="ar-MA" sz="2800" b="1" dirty="0">
                <a:solidFill>
                  <a:srgbClr val="00B050"/>
                </a:solidFill>
              </a:rPr>
              <a:t>غفرت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ربي إني </a:t>
            </a:r>
            <a:r>
              <a:rPr lang="ar-MA" sz="2800" b="1" dirty="0">
                <a:solidFill>
                  <a:srgbClr val="C00000"/>
                </a:solidFill>
              </a:rPr>
              <a:t>أقبلت</a:t>
            </a:r>
            <a:r>
              <a:rPr lang="ar-MA" sz="2800" dirty="0"/>
              <a:t>  ............عبدي إني </a:t>
            </a:r>
            <a:r>
              <a:rPr lang="ar-MA" sz="2800" b="1" dirty="0">
                <a:solidFill>
                  <a:schemeClr val="accent6">
                    <a:lumMod val="50000"/>
                  </a:schemeClr>
                </a:solidFill>
              </a:rPr>
              <a:t>قبلت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ربي إني </a:t>
            </a:r>
            <a:r>
              <a:rPr lang="ar-MA" sz="2800" b="1" dirty="0">
                <a:solidFill>
                  <a:srgbClr val="FF0066"/>
                </a:solidFill>
              </a:rPr>
              <a:t>أحببت</a:t>
            </a:r>
            <a:r>
              <a:rPr lang="ar-MA" sz="2800" dirty="0"/>
              <a:t>  ............عبدي </a:t>
            </a:r>
            <a:r>
              <a:rPr lang="ar-MA" sz="2800" b="1" dirty="0">
                <a:solidFill>
                  <a:srgbClr val="FF0066"/>
                </a:solidFill>
              </a:rPr>
              <a:t>أحببتك </a:t>
            </a:r>
            <a:r>
              <a:rPr lang="ar-MA" sz="2800" b="1" dirty="0"/>
              <a:t>منذ</a:t>
            </a:r>
            <a:r>
              <a:rPr lang="ar-MA" sz="2800" b="1" dirty="0">
                <a:solidFill>
                  <a:srgbClr val="FF0066"/>
                </a:solidFill>
              </a:rPr>
              <a:t> </a:t>
            </a:r>
            <a:r>
              <a:rPr lang="ar-MA" sz="2800" b="1" dirty="0"/>
              <a:t>أسأت</a:t>
            </a:r>
            <a:endParaRPr lang="ar-SA" sz="2800" b="1" dirty="0"/>
          </a:p>
          <a:p>
            <a:pPr algn="r" rtl="1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69798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217024" cy="69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لو يعلم المؤمن ما عند الل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572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45" y="2348880"/>
            <a:ext cx="5156809" cy="36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980727"/>
            <a:ext cx="383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b="1" dirty="0">
                <a:solidFill>
                  <a:schemeClr val="accent6">
                    <a:lumMod val="50000"/>
                  </a:schemeClr>
                </a:solidFill>
              </a:rPr>
              <a:t>السبية التي أضاعت صبيها....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42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217024" cy="69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385500"/>
            <a:ext cx="840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00" b="1" dirty="0">
                <a:solidFill>
                  <a:srgbClr val="C00000"/>
                </a:solidFill>
              </a:rPr>
              <a:t>مواطن حسن الظن بالله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28184" y="90872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MA" sz="3200" b="1" dirty="0">
                <a:solidFill>
                  <a:schemeClr val="accent2">
                    <a:lumMod val="50000"/>
                  </a:schemeClr>
                </a:solidFill>
              </a:rPr>
              <a:t>عند الموت</a:t>
            </a:r>
          </a:p>
        </p:txBody>
      </p:sp>
      <p:sp>
        <p:nvSpPr>
          <p:cNvPr id="6" name="AutoShape 6" descr="نتيجة بحث الصور عن لا يموتن أحدكم إلا وهو يحسن الظن بالله"/>
          <p:cNvSpPr>
            <a:spLocks noChangeAspect="1" noChangeArrowheads="1"/>
          </p:cNvSpPr>
          <p:nvPr/>
        </p:nvSpPr>
        <p:spPr bwMode="auto">
          <a:xfrm>
            <a:off x="155575" y="-10128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8" descr="نتيجة بحث الصور عن لا يموتن أحدكم إلا وهو يحسن الظن بالله"/>
          <p:cNvSpPr>
            <a:spLocks noChangeAspect="1" noChangeArrowheads="1"/>
          </p:cNvSpPr>
          <p:nvPr/>
        </p:nvSpPr>
        <p:spPr bwMode="auto">
          <a:xfrm>
            <a:off x="307975" y="-8604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10" descr="نتيجة بحث الصور عن لا يموتن أحدكم إلا وهو يحسن الظن بالله"/>
          <p:cNvSpPr>
            <a:spLocks noChangeAspect="1" noChangeArrowheads="1"/>
          </p:cNvSpPr>
          <p:nvPr/>
        </p:nvSpPr>
        <p:spPr bwMode="auto">
          <a:xfrm>
            <a:off x="460375" y="-7080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AutoShape 12" descr="نتيجة بحث الصور عن لا يموتن أحدكم إلا وهو يحسن الظن بالله"/>
          <p:cNvSpPr>
            <a:spLocks noChangeAspect="1" noChangeArrowheads="1"/>
          </p:cNvSpPr>
          <p:nvPr/>
        </p:nvSpPr>
        <p:spPr bwMode="auto">
          <a:xfrm>
            <a:off x="612775" y="-5556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" name="AutoShape 14" descr="نتيجة بحث الصور عن لا يموتن أحدكم إلا وهو يحسن الظن بالله"/>
          <p:cNvSpPr>
            <a:spLocks noChangeAspect="1" noChangeArrowheads="1"/>
          </p:cNvSpPr>
          <p:nvPr/>
        </p:nvSpPr>
        <p:spPr bwMode="auto">
          <a:xfrm>
            <a:off x="765175" y="-4032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3495"/>
            <a:ext cx="4172669" cy="411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5575" y="2303001"/>
            <a:ext cx="427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>
                <a:solidFill>
                  <a:schemeClr val="accent2">
                    <a:lumMod val="50000"/>
                  </a:schemeClr>
                </a:solidFill>
              </a:rPr>
              <a:t>لا يجتمعان في قلب عبد في مثل هذا الموطن إلا أعطاه الله ما يرجو وآمنه مما يخاف.</a:t>
            </a:r>
            <a:r>
              <a:rPr lang="ar-MA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7976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217024" cy="69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24128" y="47667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MA" sz="3200" b="1" dirty="0">
                <a:solidFill>
                  <a:schemeClr val="accent2">
                    <a:lumMod val="50000"/>
                  </a:schemeClr>
                </a:solidFill>
              </a:rPr>
              <a:t>عند الشدائد والكرب</a:t>
            </a:r>
          </a:p>
        </p:txBody>
      </p:sp>
      <p:pic>
        <p:nvPicPr>
          <p:cNvPr id="3074" name="Picture 2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61447"/>
            <a:ext cx="6408712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79774" y="321297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MA" sz="3200" b="1" dirty="0">
                <a:solidFill>
                  <a:schemeClr val="accent2">
                    <a:lumMod val="50000"/>
                  </a:schemeClr>
                </a:solidFill>
              </a:rPr>
              <a:t>عند ضيق العيش</a:t>
            </a:r>
          </a:p>
        </p:txBody>
      </p:sp>
      <p:pic>
        <p:nvPicPr>
          <p:cNvPr id="3076" name="Picture 4" descr="نتيجة بحث الصور عن من نزلت به فاقة فأنزلها بالل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54" y="3645024"/>
            <a:ext cx="5688631" cy="28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8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217024" cy="69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879774" y="40466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MA" sz="3200" b="1" dirty="0">
                <a:solidFill>
                  <a:schemeClr val="accent2">
                    <a:lumMod val="50000"/>
                  </a:schemeClr>
                </a:solidFill>
              </a:rPr>
              <a:t>عند غلبة الدين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12474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>
                <a:solidFill>
                  <a:srgbClr val="7030A0"/>
                </a:solidFill>
              </a:rPr>
              <a:t>الزبير بن العوام </a:t>
            </a:r>
            <a:r>
              <a:rPr lang="ar-MA" sz="2800" dirty="0">
                <a:solidFill>
                  <a:srgbClr val="7030A0"/>
                </a:solidFill>
              </a:rPr>
              <a:t>:</a:t>
            </a:r>
            <a:r>
              <a:rPr lang="ar-MA" sz="2800" dirty="0"/>
              <a:t> يا بني إن عجزت عن شيء من ديني فاستعن عليه مولاي </a:t>
            </a:r>
            <a:endParaRPr lang="ar-SA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879774" y="207885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MA" sz="3200" b="1" dirty="0">
                <a:solidFill>
                  <a:schemeClr val="accent2">
                    <a:lumMod val="50000"/>
                  </a:schemeClr>
                </a:solidFill>
              </a:rPr>
              <a:t>عند الدعاء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1800" y="240201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b="1" dirty="0">
                <a:solidFill>
                  <a:schemeClr val="accent6">
                    <a:lumMod val="50000"/>
                  </a:schemeClr>
                </a:solidFill>
              </a:rPr>
              <a:t>ادعوا الله وأنتم موقنون بالإجابة 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40152" y="292523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MA" sz="3200" b="1" dirty="0">
                <a:solidFill>
                  <a:schemeClr val="accent2">
                    <a:lumMod val="50000"/>
                  </a:schemeClr>
                </a:solidFill>
              </a:rPr>
              <a:t>عند التوبة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3510011"/>
            <a:ext cx="6093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>
                <a:solidFill>
                  <a:srgbClr val="7030A0"/>
                </a:solidFill>
              </a:rPr>
              <a:t>أبو سليمان </a:t>
            </a:r>
            <a:r>
              <a:rPr lang="ar-MA" sz="2800" b="1" dirty="0" err="1">
                <a:solidFill>
                  <a:srgbClr val="7030A0"/>
                </a:solidFill>
              </a:rPr>
              <a:t>الداراني</a:t>
            </a:r>
            <a:r>
              <a:rPr lang="ar-MA" sz="2800" b="1" dirty="0">
                <a:solidFill>
                  <a:srgbClr val="7030A0"/>
                </a:solidFill>
              </a:rPr>
              <a:t> :</a:t>
            </a:r>
          </a:p>
          <a:p>
            <a:pPr algn="r" rtl="1"/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لئن طالبتني </a:t>
            </a:r>
            <a:r>
              <a:rPr lang="ar-MA" sz="2800" b="1" dirty="0"/>
              <a:t>بذنوبي</a:t>
            </a:r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.... </a:t>
            </a:r>
            <a:r>
              <a:rPr lang="ar-MA" sz="2800" dirty="0" err="1">
                <a:solidFill>
                  <a:schemeClr val="accent6">
                    <a:lumMod val="50000"/>
                  </a:schemeClr>
                </a:solidFill>
              </a:rPr>
              <a:t>لأطالبنك</a:t>
            </a:r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بعفوك</a:t>
            </a:r>
          </a:p>
          <a:p>
            <a:pPr algn="r" rtl="1"/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لئن طالبتني </a:t>
            </a:r>
            <a:r>
              <a:rPr lang="ar-MA" sz="2800" b="1" dirty="0">
                <a:solidFill>
                  <a:srgbClr val="C00000"/>
                </a:solidFill>
              </a:rPr>
              <a:t>بتوبتي</a:t>
            </a:r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.... </a:t>
            </a:r>
            <a:r>
              <a:rPr lang="ar-MA" sz="2800" dirty="0" err="1">
                <a:solidFill>
                  <a:schemeClr val="accent6">
                    <a:lumMod val="50000"/>
                  </a:schemeClr>
                </a:solidFill>
              </a:rPr>
              <a:t>لأطالبنك</a:t>
            </a:r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MA" sz="2800" b="1" dirty="0">
                <a:solidFill>
                  <a:srgbClr val="0070C0"/>
                </a:solidFill>
              </a:rPr>
              <a:t>بسخائك</a:t>
            </a:r>
            <a:endParaRPr lang="ar-SA" sz="2800" b="1" dirty="0">
              <a:solidFill>
                <a:srgbClr val="0070C0"/>
              </a:solidFill>
            </a:endParaRPr>
          </a:p>
          <a:p>
            <a:pPr algn="r" rtl="1"/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ولئن أدخلتني </a:t>
            </a:r>
            <a:r>
              <a:rPr lang="ar-MA" sz="2800" b="1" dirty="0"/>
              <a:t>النار</a:t>
            </a:r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....لأخبرن أهلها أني </a:t>
            </a:r>
            <a:r>
              <a:rPr lang="ar-MA" sz="2800" b="1" dirty="0">
                <a:solidFill>
                  <a:srgbClr val="FF0066"/>
                </a:solidFill>
              </a:rPr>
              <a:t>أحبك</a:t>
            </a:r>
            <a:endParaRPr lang="ar-SA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885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9128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73334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>
                <a:solidFill>
                  <a:srgbClr val="7030A0"/>
                </a:solidFill>
              </a:rPr>
              <a:t>أحد العلماء :  </a:t>
            </a:r>
            <a:r>
              <a:rPr lang="ar-MA" sz="2800" dirty="0"/>
              <a:t>لو أن العبد توقفت حياته عند ما يدعو الله به لانتهت.</a:t>
            </a:r>
          </a:p>
          <a:p>
            <a:pPr algn="r" rtl="1"/>
            <a:endParaRPr lang="ar-MA" sz="2800" dirty="0"/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/>
              <a:t>وكلما كبر </a:t>
            </a:r>
            <a:r>
              <a:rPr lang="ar-MA" sz="2800" dirty="0">
                <a:solidFill>
                  <a:srgbClr val="C00000"/>
                </a:solidFill>
              </a:rPr>
              <a:t>رجاء</a:t>
            </a:r>
            <a:r>
              <a:rPr lang="ar-MA" sz="2800" dirty="0"/>
              <a:t> العبد ...كلما </a:t>
            </a:r>
            <a:r>
              <a:rPr lang="ar-MA" sz="2800" dirty="0">
                <a:solidFill>
                  <a:srgbClr val="C00000"/>
                </a:solidFill>
              </a:rPr>
              <a:t>اقترب</a:t>
            </a:r>
            <a:r>
              <a:rPr lang="ar-MA" sz="2800" dirty="0"/>
              <a:t> من خالقه سبحانه ..</a:t>
            </a:r>
            <a:r>
              <a:rPr lang="ar-MA" sz="2800" dirty="0">
                <a:solidFill>
                  <a:srgbClr val="C00000"/>
                </a:solidFill>
              </a:rPr>
              <a:t>فأعطاه</a:t>
            </a:r>
            <a:r>
              <a:rPr lang="ar-MA" sz="2800" dirty="0"/>
              <a:t> رجاءه ، لذلك من أراد أن يفتح </a:t>
            </a:r>
            <a:r>
              <a:rPr lang="ar-MA" sz="2800" dirty="0">
                <a:solidFill>
                  <a:srgbClr val="C00000"/>
                </a:solidFill>
              </a:rPr>
              <a:t>باب الرجاء </a:t>
            </a:r>
            <a:r>
              <a:rPr lang="ar-MA" sz="2800" dirty="0"/>
              <a:t>فليفتح </a:t>
            </a:r>
            <a:r>
              <a:rPr lang="ar-MA" sz="2800" dirty="0">
                <a:solidFill>
                  <a:srgbClr val="C00000"/>
                </a:solidFill>
              </a:rPr>
              <a:t>باب قلبه </a:t>
            </a:r>
            <a:r>
              <a:rPr lang="ar-MA" sz="2800" dirty="0"/>
              <a:t>....أن يعامل </a:t>
            </a:r>
            <a:r>
              <a:rPr lang="ar-MA" sz="2800" dirty="0">
                <a:solidFill>
                  <a:srgbClr val="C00000"/>
                </a:solidFill>
              </a:rPr>
              <a:t>الناس</a:t>
            </a:r>
            <a:r>
              <a:rPr lang="ar-MA" sz="2800" dirty="0"/>
              <a:t> كما يعاملهم </a:t>
            </a:r>
            <a:r>
              <a:rPr lang="ar-MA" sz="2800" dirty="0">
                <a:solidFill>
                  <a:srgbClr val="C00000"/>
                </a:solidFill>
              </a:rPr>
              <a:t>رب الناس</a:t>
            </a:r>
            <a:r>
              <a:rPr lang="ar-MA" sz="2800" dirty="0"/>
              <a:t>.</a:t>
            </a:r>
          </a:p>
        </p:txBody>
      </p:sp>
      <p:pic>
        <p:nvPicPr>
          <p:cNvPr id="4098" name="Picture 2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3729993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53744" y="3438449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b="1" dirty="0">
                <a:solidFill>
                  <a:srgbClr val="C00000"/>
                </a:solidFill>
              </a:rPr>
              <a:t>قال رسول الله </a:t>
            </a:r>
            <a:r>
              <a:rPr lang="ar-MA" sz="2800" dirty="0">
                <a:solidFill>
                  <a:srgbClr val="C00000"/>
                </a:solidFill>
              </a:rPr>
              <a:t>صلى الله عليه وسلم </a:t>
            </a:r>
            <a:endParaRPr lang="ar-M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( من جاءه أخوه متنصلا من ذنب فلم يقبله ، لن يشم رائحة الجنة )</a:t>
            </a:r>
          </a:p>
          <a:p>
            <a:pPr algn="r"/>
            <a:endParaRPr lang="ar-SA" sz="2800" dirty="0"/>
          </a:p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123849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53" y="7253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620688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2800" dirty="0"/>
              <a:t>الفرق بين </a:t>
            </a:r>
            <a:r>
              <a:rPr lang="ar-MA" sz="2800" b="1" dirty="0">
                <a:solidFill>
                  <a:srgbClr val="C00000"/>
                </a:solidFill>
              </a:rPr>
              <a:t>الظن والغرور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2800" dirty="0"/>
              <a:t>فعل </a:t>
            </a:r>
            <a:r>
              <a:rPr lang="ar-MA" sz="2800" b="1" dirty="0">
                <a:solidFill>
                  <a:srgbClr val="7030A0"/>
                </a:solidFill>
              </a:rPr>
              <a:t>الصالحات مع ترك المنكرات </a:t>
            </a:r>
            <a:r>
              <a:rPr lang="ar-MA" sz="2800" dirty="0"/>
              <a:t>لقلب العبد </a:t>
            </a:r>
            <a:r>
              <a:rPr lang="ar-MA" sz="2800" dirty="0">
                <a:solidFill>
                  <a:srgbClr val="C00000"/>
                </a:solidFill>
              </a:rPr>
              <a:t>كالطائر</a:t>
            </a:r>
          </a:p>
          <a:p>
            <a:pPr algn="ctr" rtl="1"/>
            <a:r>
              <a:rPr lang="ar-MA" sz="2800" dirty="0"/>
              <a:t>=  </a:t>
            </a:r>
            <a:r>
              <a:rPr lang="ar-MA" sz="2800" b="1" dirty="0">
                <a:solidFill>
                  <a:srgbClr val="7030A0"/>
                </a:solidFill>
              </a:rPr>
              <a:t>حب الله وجناحين </a:t>
            </a:r>
          </a:p>
          <a:p>
            <a:pPr marL="514350" indent="-514350" algn="ctr" rtl="1">
              <a:buFont typeface="+mj-lt"/>
              <a:buAutoNum type="arabicPeriod"/>
            </a:pPr>
            <a:r>
              <a:rPr lang="ar-MA" sz="2800" dirty="0">
                <a:solidFill>
                  <a:srgbClr val="00B050"/>
                </a:solidFill>
              </a:rPr>
              <a:t>الرجاء</a:t>
            </a:r>
            <a:r>
              <a:rPr lang="ar-MA" sz="2800" dirty="0"/>
              <a:t> = عبادة قلبية</a:t>
            </a:r>
          </a:p>
          <a:p>
            <a:pPr marL="514350" indent="-514350" algn="ctr" rtl="1">
              <a:buFont typeface="+mj-lt"/>
              <a:buAutoNum type="arabicPeriod"/>
            </a:pPr>
            <a:r>
              <a:rPr lang="ar-MA" sz="2800" dirty="0">
                <a:solidFill>
                  <a:srgbClr val="00B050"/>
                </a:solidFill>
              </a:rPr>
              <a:t>الخوف</a:t>
            </a:r>
          </a:p>
          <a:p>
            <a:pPr algn="r" rtl="1"/>
            <a:r>
              <a:rPr lang="ar-MA" sz="2800" dirty="0"/>
              <a:t> </a:t>
            </a:r>
            <a:endParaRPr lang="ar-SA" sz="2800" dirty="0"/>
          </a:p>
        </p:txBody>
      </p:sp>
      <p:pic>
        <p:nvPicPr>
          <p:cNvPr id="8196" name="Picture 4" descr="نتيجة بحث الصور عن فمن كان يرجو لقاء ربه فليعمل عملاً صالحا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772" y="3264316"/>
            <a:ext cx="6564580" cy="20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69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726742E-F256-4A6D-B998-F4CCD81DD1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69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9128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7584" y="73025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>
                <a:solidFill>
                  <a:srgbClr val="FF0000"/>
                </a:solidFill>
              </a:rPr>
              <a:t>من الأقوال الجميلة التي تزرع التفاؤل </a:t>
            </a:r>
          </a:p>
          <a:p>
            <a:pPr algn="r" rtl="1"/>
            <a:r>
              <a:rPr lang="ar-MA" sz="2800" dirty="0"/>
              <a:t>  </a:t>
            </a:r>
            <a:r>
              <a:rPr lang="ar-MA" sz="2800" dirty="0" err="1">
                <a:solidFill>
                  <a:srgbClr val="7030A0"/>
                </a:solidFill>
              </a:rPr>
              <a:t>د.إبراهيم</a:t>
            </a:r>
            <a:r>
              <a:rPr lang="ar-MA" sz="2800" dirty="0">
                <a:solidFill>
                  <a:srgbClr val="7030A0"/>
                </a:solidFill>
              </a:rPr>
              <a:t> الفقي</a:t>
            </a:r>
          </a:p>
          <a:p>
            <a:pPr algn="r" rtl="1"/>
            <a:endParaRPr lang="ar-MA" sz="2800" dirty="0"/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b="1" dirty="0">
                <a:solidFill>
                  <a:schemeClr val="accent6">
                    <a:lumMod val="50000"/>
                  </a:schemeClr>
                </a:solidFill>
              </a:rPr>
              <a:t>إستيقظ</a:t>
            </a:r>
            <a:r>
              <a:rPr lang="ar-MA" sz="2800" dirty="0"/>
              <a:t> صباحا وأنت </a:t>
            </a:r>
            <a:r>
              <a:rPr lang="ar-MA" sz="2800" b="1" dirty="0">
                <a:solidFill>
                  <a:schemeClr val="accent6">
                    <a:lumMod val="50000"/>
                  </a:schemeClr>
                </a:solidFill>
              </a:rPr>
              <a:t>سعيد</a:t>
            </a:r>
          </a:p>
          <a:p>
            <a:pPr algn="r" rtl="1"/>
            <a:r>
              <a:rPr lang="ar-MA" sz="2800" dirty="0"/>
              <a:t>    </a:t>
            </a:r>
            <a:endParaRPr lang="ar-MA" sz="800" dirty="0"/>
          </a:p>
          <a:p>
            <a:pPr algn="r" rtl="1"/>
            <a:r>
              <a:rPr lang="ar-MA" sz="2800" dirty="0"/>
              <a:t> </a:t>
            </a:r>
            <a:r>
              <a:rPr lang="ar-MA" sz="2800" dirty="0">
                <a:solidFill>
                  <a:schemeClr val="accent6">
                    <a:lumMod val="50000"/>
                  </a:schemeClr>
                </a:solidFill>
              </a:rPr>
              <a:t>( يا ابن آدم أنا يوم جديد وعلى عملك شهيد ، فاغتنمني فإني لن أعود إلى يوم القيامة ) </a:t>
            </a:r>
          </a:p>
          <a:p>
            <a:pPr algn="r" rtl="1"/>
            <a:endParaRPr lang="ar-MA" sz="2800" dirty="0"/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إحتفظ </a:t>
            </a:r>
            <a:r>
              <a:rPr lang="ar-MA" sz="2800" b="1" dirty="0">
                <a:solidFill>
                  <a:srgbClr val="FF0066"/>
                </a:solidFill>
              </a:rPr>
              <a:t>بابتسامة</a:t>
            </a:r>
            <a:r>
              <a:rPr lang="ar-MA" sz="2800" dirty="0"/>
              <a:t> جذابة </a:t>
            </a:r>
            <a:r>
              <a:rPr lang="ar-MA" sz="2800" b="1" dirty="0">
                <a:solidFill>
                  <a:srgbClr val="FF0066"/>
                </a:solidFill>
              </a:rPr>
              <a:t>على</a:t>
            </a:r>
            <a:r>
              <a:rPr lang="ar-MA" sz="2800" dirty="0"/>
              <a:t> </a:t>
            </a:r>
            <a:r>
              <a:rPr lang="ar-MA" sz="2800" b="1" dirty="0">
                <a:solidFill>
                  <a:srgbClr val="FF0066"/>
                </a:solidFill>
              </a:rPr>
              <a:t>وجهك </a:t>
            </a:r>
          </a:p>
          <a:p>
            <a:pPr algn="r" rtl="1"/>
            <a:r>
              <a:rPr lang="ar-MA" sz="2800" dirty="0">
                <a:solidFill>
                  <a:srgbClr val="002060"/>
                </a:solidFill>
              </a:rPr>
              <a:t>العقل الباطن لا يفرق بين الحقيقي والغير الحقيقي</a:t>
            </a:r>
          </a:p>
          <a:p>
            <a:pPr marL="514350" indent="-514350" algn="r" rtl="1">
              <a:buFont typeface="+mj-lt"/>
              <a:buAutoNum type="arabicPeriod"/>
            </a:pPr>
            <a:endParaRPr lang="ar-MA" sz="2800" dirty="0"/>
          </a:p>
          <a:p>
            <a:pPr marL="514350" indent="-514350" algn="r" rtl="1">
              <a:buFont typeface="+mj-lt"/>
              <a:buAutoNum type="arabicPeriod"/>
            </a:pPr>
            <a:endParaRPr lang="ar-SA" sz="2800" dirty="0"/>
          </a:p>
        </p:txBody>
      </p:sp>
      <p:sp>
        <p:nvSpPr>
          <p:cNvPr id="4" name="AutoShape 2" descr="نتيجة بحث الصور عن سمايلي فيس"/>
          <p:cNvSpPr>
            <a:spLocks noChangeAspect="1" noChangeArrowheads="1"/>
          </p:cNvSpPr>
          <p:nvPr/>
        </p:nvSpPr>
        <p:spPr bwMode="auto">
          <a:xfrm>
            <a:off x="155575" y="-1646238"/>
            <a:ext cx="56673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نتيجة بحث الصور عن سمايلي فيس"/>
          <p:cNvSpPr>
            <a:spLocks noChangeAspect="1" noChangeArrowheads="1"/>
          </p:cNvSpPr>
          <p:nvPr/>
        </p:nvSpPr>
        <p:spPr bwMode="auto">
          <a:xfrm>
            <a:off x="307975" y="-1493838"/>
            <a:ext cx="56673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76" name="Picture 8" descr="نتيجة بحث الصور عن سمايلي في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159" y="548680"/>
            <a:ext cx="1729733" cy="17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نتيجة بحث الصور عن سمايلي في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14" descr="نتيجة بحث الصور عن سمايلي في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84" name="Picture 16" descr="نتيجة بحث الصور عن سمايلي في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47256"/>
            <a:ext cx="2485102" cy="20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نتيجة بحث الصور عن تبسمك في وجه أخيك صدق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62" y="4581128"/>
            <a:ext cx="56673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24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555776" y="1556792"/>
            <a:ext cx="3816424" cy="337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ar-MA" dirty="0"/>
              <a:t>نقف اليوم موقفين في </a:t>
            </a:r>
            <a:r>
              <a:rPr lang="ar-M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الهجرة النبوية الشريفة</a:t>
            </a:r>
          </a:p>
          <a:p>
            <a:pPr lvl="0" algn="r">
              <a:spcBef>
                <a:spcPts val="0"/>
              </a:spcBef>
              <a:buNone/>
            </a:pPr>
            <a:endParaRPr lang="ar-MA" dirty="0"/>
          </a:p>
          <a:p>
            <a:pPr lvl="0">
              <a:spcBef>
                <a:spcPts val="0"/>
              </a:spcBef>
              <a:buNone/>
            </a:pPr>
            <a:r>
              <a:rPr lang="ar-MA" sz="3600" dirty="0">
                <a:solidFill>
                  <a:srgbClr val="FFC000"/>
                </a:solidFill>
              </a:rPr>
              <a:t>غار ثور</a:t>
            </a:r>
          </a:p>
          <a:p>
            <a:pPr lvl="0">
              <a:spcBef>
                <a:spcPts val="0"/>
              </a:spcBef>
              <a:buNone/>
            </a:pPr>
            <a:endParaRPr lang="ar-MA" sz="3600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ar-MA" sz="3600" dirty="0">
                <a:solidFill>
                  <a:srgbClr val="FFFF00"/>
                </a:solidFill>
              </a:rPr>
              <a:t>قرب الساحل</a:t>
            </a:r>
            <a:endParaRPr lang="en" sz="3600" dirty="0">
              <a:solidFill>
                <a:srgbClr val="FFFF00"/>
              </a:solidFill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50" y="6194500"/>
            <a:ext cx="9144000" cy="66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1652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" y="0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5486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/>
          </a:p>
        </p:txBody>
      </p:sp>
      <p:sp>
        <p:nvSpPr>
          <p:cNvPr id="6" name="ZoneTexte 5"/>
          <p:cNvSpPr txBox="1"/>
          <p:nvPr/>
        </p:nvSpPr>
        <p:spPr>
          <a:xfrm>
            <a:off x="2051720" y="2805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كن </a:t>
            </a:r>
            <a:r>
              <a:rPr lang="ar-MA" sz="2800" b="1" dirty="0">
                <a:solidFill>
                  <a:srgbClr val="C00000"/>
                </a:solidFill>
              </a:rPr>
              <a:t>البادئ</a:t>
            </a:r>
            <a:r>
              <a:rPr lang="ar-MA" sz="2800" dirty="0"/>
              <a:t> بالتحية </a:t>
            </a:r>
            <a:r>
              <a:rPr lang="ar-MA" sz="2800" b="1" dirty="0">
                <a:solidFill>
                  <a:srgbClr val="C00000"/>
                </a:solidFill>
              </a:rPr>
              <a:t>والسلام </a:t>
            </a:r>
          </a:p>
        </p:txBody>
      </p:sp>
      <p:pic>
        <p:nvPicPr>
          <p:cNvPr id="6146" name="Picture 2" descr="نتيجة بحث الصور عن وخيرهما الذي يبدأ بالسلا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779512"/>
            <a:ext cx="6288928" cy="20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51720" y="290694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كن </a:t>
            </a:r>
            <a:r>
              <a:rPr lang="ar-MA" sz="2800" b="1" dirty="0">
                <a:solidFill>
                  <a:srgbClr val="C00000"/>
                </a:solidFill>
              </a:rPr>
              <a:t>السبب</a:t>
            </a:r>
            <a:r>
              <a:rPr lang="ar-MA" sz="2800" dirty="0"/>
              <a:t> في أن </a:t>
            </a:r>
            <a:r>
              <a:rPr lang="ar-MA" sz="2800" b="1" dirty="0">
                <a:solidFill>
                  <a:srgbClr val="C00000"/>
                </a:solidFill>
              </a:rPr>
              <a:t>يبتسم</a:t>
            </a:r>
            <a:r>
              <a:rPr lang="ar-MA" sz="2800" dirty="0"/>
              <a:t> أحد كل يوم</a:t>
            </a:r>
          </a:p>
        </p:txBody>
      </p:sp>
      <p:pic>
        <p:nvPicPr>
          <p:cNvPr id="6148" name="Picture 4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93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99" y="-18256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52104" y="213595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كن دائم </a:t>
            </a:r>
            <a:r>
              <a:rPr lang="ar-MA" sz="2800" b="1" dirty="0">
                <a:solidFill>
                  <a:srgbClr val="00B050"/>
                </a:solidFill>
              </a:rPr>
              <a:t>العطاء</a:t>
            </a:r>
          </a:p>
          <a:p>
            <a:endParaRPr lang="ar-SA" sz="2800" dirty="0"/>
          </a:p>
        </p:txBody>
      </p:sp>
      <p:pic>
        <p:nvPicPr>
          <p:cNvPr id="9220" name="Picture 4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7075" y="836712"/>
            <a:ext cx="3238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52104" y="475282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كن </a:t>
            </a:r>
            <a:r>
              <a:rPr lang="ar-MA" sz="2800" b="1" dirty="0">
                <a:solidFill>
                  <a:srgbClr val="00B0F0"/>
                </a:solidFill>
              </a:rPr>
              <a:t>منصتا جيدا</a:t>
            </a:r>
          </a:p>
          <a:p>
            <a:endParaRPr lang="ar-SA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222253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/>
              <a:t>قم بإعداد </a:t>
            </a:r>
            <a:r>
              <a:rPr lang="ar-MA" sz="2800" b="1" dirty="0">
                <a:solidFill>
                  <a:srgbClr val="00B050"/>
                </a:solidFill>
              </a:rPr>
              <a:t>مفاجأة </a:t>
            </a:r>
            <a:r>
              <a:rPr lang="ar-MA" sz="2800" dirty="0"/>
              <a:t>لشريك حياتك</a:t>
            </a:r>
          </a:p>
          <a:p>
            <a:endParaRPr lang="ar-SA" sz="2800" dirty="0"/>
          </a:p>
        </p:txBody>
      </p:sp>
      <p:pic>
        <p:nvPicPr>
          <p:cNvPr id="9222" name="Picture 6" descr="نتيجة بحث الصور عن سمايلي في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695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851920" y="5373215"/>
            <a:ext cx="4966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b="1" dirty="0">
                <a:solidFill>
                  <a:schemeClr val="accent2">
                    <a:lumMod val="50000"/>
                  </a:schemeClr>
                </a:solidFill>
              </a:rPr>
              <a:t>سامح</a:t>
            </a:r>
            <a:r>
              <a:rPr lang="ar-MA" sz="2800" dirty="0"/>
              <a:t> نفسك وسامح الآخرين </a:t>
            </a:r>
          </a:p>
          <a:p>
            <a:pPr algn="r" rtl="1"/>
            <a:r>
              <a:rPr lang="ar-MA" sz="2800" b="1" dirty="0">
                <a:solidFill>
                  <a:srgbClr val="00B0F0"/>
                </a:solidFill>
              </a:rPr>
              <a:t>    </a:t>
            </a:r>
            <a:r>
              <a:rPr lang="ar-MA" sz="2800" b="1" dirty="0">
                <a:solidFill>
                  <a:schemeClr val="accent2">
                    <a:lumMod val="50000"/>
                  </a:schemeClr>
                </a:solidFill>
              </a:rPr>
              <a:t>التخلي عن الذات السلبية</a:t>
            </a:r>
          </a:p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370330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4" y="0"/>
            <a:ext cx="9145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62068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dirty="0">
                <a:solidFill>
                  <a:schemeClr val="accent6">
                    <a:lumMod val="50000"/>
                  </a:schemeClr>
                </a:solidFill>
              </a:rPr>
              <a:t>طالما أنك </a:t>
            </a:r>
            <a:r>
              <a:rPr lang="ar-MA" sz="3200" b="1" dirty="0">
                <a:solidFill>
                  <a:srgbClr val="FFFF00"/>
                </a:solidFill>
              </a:rPr>
              <a:t>تتوجه إلى الله </a:t>
            </a:r>
            <a:r>
              <a:rPr lang="ar-MA" sz="3200" dirty="0">
                <a:solidFill>
                  <a:schemeClr val="accent6">
                    <a:lumMod val="50000"/>
                  </a:schemeClr>
                </a:solidFill>
              </a:rPr>
              <a:t>عز وجل باستمرار ، </a:t>
            </a:r>
            <a:r>
              <a:rPr lang="ar-MA" sz="3200" b="1" dirty="0">
                <a:solidFill>
                  <a:srgbClr val="FFFF00"/>
                </a:solidFill>
              </a:rPr>
              <a:t>فلسوف يفتح الله عليك</a:t>
            </a:r>
            <a:r>
              <a:rPr lang="ar-MA" sz="3200" dirty="0"/>
              <a:t> </a:t>
            </a:r>
            <a:r>
              <a:rPr lang="ar-MA" sz="3200" dirty="0">
                <a:solidFill>
                  <a:schemeClr val="accent6">
                    <a:lumMod val="50000"/>
                  </a:schemeClr>
                </a:solidFill>
              </a:rPr>
              <a:t>أكثر مما تتخيل .... </a:t>
            </a:r>
          </a:p>
          <a:p>
            <a:pPr algn="r" rtl="1"/>
            <a:r>
              <a:rPr lang="ar-MA" sz="3200" dirty="0">
                <a:solidFill>
                  <a:srgbClr val="7030A0"/>
                </a:solidFill>
              </a:rPr>
              <a:t>د. الفقي </a:t>
            </a:r>
            <a:endParaRPr lang="ar-SA" sz="3200" dirty="0">
              <a:solidFill>
                <a:srgbClr val="7030A0"/>
              </a:solidFill>
            </a:endParaRPr>
          </a:p>
        </p:txBody>
      </p:sp>
      <p:pic>
        <p:nvPicPr>
          <p:cNvPr id="10244" name="Picture 4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022" y="2204864"/>
            <a:ext cx="520040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74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10B69B4-8B31-4FE3-8660-39620B335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69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نتيجة بحث الصور عن قال ومن يقنط من رحمة ربه إلا الضال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6724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نتيجة بحث الصور عن ولا تيأس من روح الل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88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6673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23628" y="429309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>
                <a:solidFill>
                  <a:srgbClr val="C00000"/>
                </a:solidFill>
              </a:rPr>
              <a:t>قال رسول الله </a:t>
            </a:r>
            <a:r>
              <a:rPr lang="ar-MA" sz="2800" dirty="0">
                <a:solidFill>
                  <a:schemeClr val="accent3">
                    <a:lumMod val="50000"/>
                  </a:schemeClr>
                </a:solidFill>
              </a:rPr>
              <a:t>صلى الله عليه وسلم  </a:t>
            </a:r>
            <a:r>
              <a:rPr lang="ar-MA" sz="3200" dirty="0">
                <a:solidFill>
                  <a:srgbClr val="C00000"/>
                </a:solidFill>
              </a:rPr>
              <a:t>( </a:t>
            </a:r>
            <a:r>
              <a:rPr lang="ar-MA" sz="3200" b="1" dirty="0">
                <a:solidFill>
                  <a:schemeClr val="accent3">
                    <a:lumMod val="50000"/>
                  </a:schemeClr>
                </a:solidFill>
              </a:rPr>
              <a:t>ما أحب أن لي الدنيا وما فيها بهذه الآية </a:t>
            </a:r>
            <a:r>
              <a:rPr lang="ar-MA" sz="3200" dirty="0">
                <a:solidFill>
                  <a:srgbClr val="C00000"/>
                </a:solidFill>
              </a:rPr>
              <a:t>)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44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نتيجة بحث الصور عن أنا عند ظن عبدي ب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68" y="-27384"/>
            <a:ext cx="480053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نتيجة بحث الصور عن يا ابن أدم إنك ما دعوتني ورجوت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080" y="3142059"/>
            <a:ext cx="4867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57201" y="3890336"/>
            <a:ext cx="4056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b="1" dirty="0">
                <a:solidFill>
                  <a:srgbClr val="C00000"/>
                </a:solidFill>
              </a:rPr>
              <a:t>قال رسول الله </a:t>
            </a:r>
            <a:r>
              <a:rPr lang="ar-MA" sz="2000" dirty="0">
                <a:solidFill>
                  <a:srgbClr val="C00000"/>
                </a:solidFill>
              </a:rPr>
              <a:t>صلى الله عليه وسلم </a:t>
            </a:r>
          </a:p>
          <a:p>
            <a:pPr algn="r"/>
            <a:endParaRPr lang="ar-M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لا عدوى ولا طيرة ، ويعجبني الفأل الصالح : الكلمة الحسنة </a:t>
            </a:r>
          </a:p>
          <a:p>
            <a:pPr algn="r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138518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217024" cy="69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567857"/>
            <a:ext cx="840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b="1" dirty="0">
                <a:solidFill>
                  <a:srgbClr val="C00000"/>
                </a:solidFill>
              </a:rPr>
              <a:t>علمني ربي جل وعلا البشرى وحسن الظن به والمبادرة إليه</a:t>
            </a:r>
          </a:p>
        </p:txBody>
      </p:sp>
      <p:pic>
        <p:nvPicPr>
          <p:cNvPr id="1028" name="Picture 4" descr="نتيجة بحث الصور عن وبشر المؤمني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599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إن الله لا يضيع أجر من أحسن عمل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640" y="1247556"/>
            <a:ext cx="6296655" cy="11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بحث الصور عن سارعوا الى مغفر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719" y="2565995"/>
            <a:ext cx="262841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نتيجة بحث الصور عن سابقوا الى مغفر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534542"/>
            <a:ext cx="2953419" cy="3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44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217024" cy="69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1560" y="567857"/>
            <a:ext cx="8403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b="1" dirty="0">
                <a:solidFill>
                  <a:srgbClr val="C00000"/>
                </a:solidFill>
              </a:rPr>
              <a:t>علمني حبيبي رسول الله </a:t>
            </a:r>
            <a:r>
              <a:rPr lang="ar-MA" sz="2400" b="1" dirty="0">
                <a:solidFill>
                  <a:schemeClr val="accent3">
                    <a:lumMod val="50000"/>
                  </a:schemeClr>
                </a:solidFill>
              </a:rPr>
              <a:t>صلى الله عليه وسلم</a:t>
            </a:r>
            <a:r>
              <a:rPr lang="ar-MA" sz="2800" b="1" dirty="0">
                <a:solidFill>
                  <a:srgbClr val="C00000"/>
                </a:solidFill>
              </a:rPr>
              <a:t> </a:t>
            </a: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صدق</a:t>
            </a:r>
            <a:r>
              <a:rPr lang="ar-MA" sz="2800" b="1" dirty="0">
                <a:solidFill>
                  <a:srgbClr val="C00000"/>
                </a:solidFill>
              </a:rPr>
              <a:t> الظن في الله وروح </a:t>
            </a: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التفاؤل</a:t>
            </a:r>
          </a:p>
        </p:txBody>
      </p:sp>
      <p:pic>
        <p:nvPicPr>
          <p:cNvPr id="2054" name="Picture 6" descr="نتيجة بحث الصور عن تفائلوا خيرا تجدو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67827"/>
            <a:ext cx="4031357" cy="44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39952" y="1625414"/>
            <a:ext cx="47309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2800" dirty="0"/>
              <a:t>في غزوة </a:t>
            </a:r>
            <a:r>
              <a:rPr lang="ar-MA" sz="2800" b="1" dirty="0">
                <a:solidFill>
                  <a:schemeClr val="accent6">
                    <a:lumMod val="75000"/>
                  </a:schemeClr>
                </a:solidFill>
              </a:rPr>
              <a:t>بدر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800" b="1" dirty="0">
                <a:solidFill>
                  <a:schemeClr val="accent6">
                    <a:lumMod val="75000"/>
                  </a:schemeClr>
                </a:solidFill>
              </a:rPr>
              <a:t>الخندق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800" dirty="0"/>
              <a:t>تبشيره </a:t>
            </a:r>
            <a:r>
              <a:rPr lang="ar-MA" sz="2400" b="1" dirty="0">
                <a:solidFill>
                  <a:schemeClr val="accent3">
                    <a:lumMod val="50000"/>
                  </a:schemeClr>
                </a:solidFill>
              </a:rPr>
              <a:t>صلى الله عليه وسلم </a:t>
            </a:r>
            <a:r>
              <a:rPr lang="ar-MA" sz="2800" b="1" dirty="0">
                <a:solidFill>
                  <a:schemeClr val="accent6">
                    <a:lumMod val="75000"/>
                  </a:schemeClr>
                </a:solidFill>
              </a:rPr>
              <a:t>بفتح الحبشة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800" dirty="0"/>
              <a:t>تبشيره</a:t>
            </a: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MA" sz="2400" b="1" dirty="0">
                <a:solidFill>
                  <a:schemeClr val="accent3">
                    <a:lumMod val="50000"/>
                  </a:schemeClr>
                </a:solidFill>
              </a:rPr>
              <a:t>صلى الله عليه وسلم </a:t>
            </a:r>
            <a:r>
              <a:rPr lang="ar-MA" sz="2800" b="1" dirty="0">
                <a:solidFill>
                  <a:schemeClr val="accent6">
                    <a:lumMod val="75000"/>
                  </a:schemeClr>
                </a:solidFill>
              </a:rPr>
              <a:t>بفتح مدائن كسرى وقيصر</a:t>
            </a:r>
          </a:p>
          <a:p>
            <a:pPr marL="342900" indent="-342900" algn="r" rtl="1">
              <a:buFont typeface="+mj-lt"/>
              <a:buAutoNum type="arabicPeriod"/>
            </a:pPr>
            <a:endParaRPr lang="ar-M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rtl="1"/>
            <a:r>
              <a:rPr lang="ar-MA" sz="3600" b="1" dirty="0">
                <a:solidFill>
                  <a:schemeClr val="accent2">
                    <a:lumMod val="75000"/>
                  </a:schemeClr>
                </a:solidFill>
              </a:rPr>
              <a:t>فبالتفاؤل تحيى الهمم.... </a:t>
            </a:r>
            <a:endParaRPr lang="ar-S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67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23928" y="72853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dirty="0"/>
              <a:t>جاء رجل إلى رسول الله </a:t>
            </a:r>
            <a:r>
              <a:rPr lang="ar-MA" sz="2800" b="1" dirty="0">
                <a:solidFill>
                  <a:schemeClr val="accent3">
                    <a:lumMod val="50000"/>
                  </a:schemeClr>
                </a:solidFill>
              </a:rPr>
              <a:t>صلى الله عليه وسلم</a:t>
            </a:r>
            <a:r>
              <a:rPr lang="ar-MA" sz="2800" dirty="0"/>
              <a:t> وقال : </a:t>
            </a:r>
          </a:p>
          <a:p>
            <a:pPr algn="r" rtl="1"/>
            <a:r>
              <a:rPr lang="ar-MA" sz="2800" dirty="0"/>
              <a:t>( إن لي </a:t>
            </a:r>
            <a:r>
              <a:rPr lang="ar-MA" sz="2800" b="1" dirty="0">
                <a:solidFill>
                  <a:schemeClr val="accent2">
                    <a:lumMod val="75000"/>
                  </a:schemeClr>
                </a:solidFill>
              </a:rPr>
              <a:t>غدرات وفجرات </a:t>
            </a:r>
            <a:r>
              <a:rPr lang="ar-MA" sz="2800" dirty="0"/>
              <a:t>فهل يغفر لي ؟؟؟ قال : ألست تشهد </a:t>
            </a:r>
            <a:r>
              <a:rPr lang="ar-MA" sz="2800" b="1" dirty="0">
                <a:solidFill>
                  <a:schemeClr val="accent2">
                    <a:lumMod val="75000"/>
                  </a:schemeClr>
                </a:solidFill>
              </a:rPr>
              <a:t>أن لا إله إلا الله </a:t>
            </a:r>
            <a:r>
              <a:rPr lang="ar-MA" sz="2800" dirty="0"/>
              <a:t>؟؟ </a:t>
            </a:r>
          </a:p>
          <a:p>
            <a:pPr algn="r" rtl="1"/>
            <a:r>
              <a:rPr lang="ar-MA" sz="2800" dirty="0"/>
              <a:t>قال : نعم </a:t>
            </a:r>
            <a:r>
              <a:rPr lang="ar-MA" sz="2800" b="1" dirty="0">
                <a:solidFill>
                  <a:schemeClr val="accent2">
                    <a:lumMod val="75000"/>
                  </a:schemeClr>
                </a:solidFill>
              </a:rPr>
              <a:t>وأشهد أنك رسول الله </a:t>
            </a:r>
          </a:p>
          <a:p>
            <a:pPr algn="r" rtl="1"/>
            <a:r>
              <a:rPr lang="ar-MA" sz="2800" dirty="0"/>
              <a:t>فأجابه عليه الصلاة والسلام : </a:t>
            </a:r>
            <a:r>
              <a:rPr lang="ar-MA" sz="2800" b="1" dirty="0">
                <a:solidFill>
                  <a:schemeClr val="accent2">
                    <a:lumMod val="75000"/>
                  </a:schemeClr>
                </a:solidFill>
              </a:rPr>
              <a:t>فقد غفر لك </a:t>
            </a:r>
            <a:r>
              <a:rPr lang="ar-MA" sz="2800" dirty="0"/>
              <a:t>غدراتك وفجراتك 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39913" y="450912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dirty="0"/>
              <a:t>كلم موسى </a:t>
            </a:r>
            <a:r>
              <a:rPr lang="ar-MA" sz="2800" dirty="0">
                <a:solidFill>
                  <a:schemeClr val="accent3">
                    <a:lumMod val="75000"/>
                  </a:schemeClr>
                </a:solidFill>
              </a:rPr>
              <a:t>عليه السلام </a:t>
            </a:r>
            <a:r>
              <a:rPr lang="ar-MA" sz="2800" dirty="0"/>
              <a:t>الله عز وجل فسأله :</a:t>
            </a:r>
          </a:p>
          <a:p>
            <a:pPr algn="r" rtl="1"/>
            <a:r>
              <a:rPr lang="ar-MA" sz="2800" dirty="0"/>
              <a:t>ماذا تقول لعبدك إذا كان </a:t>
            </a:r>
            <a:r>
              <a:rPr lang="ar-MA" sz="2800" b="1" dirty="0">
                <a:solidFill>
                  <a:schemeClr val="accent3">
                    <a:lumMod val="75000"/>
                  </a:schemeClr>
                </a:solidFill>
              </a:rPr>
              <a:t>راكعا</a:t>
            </a:r>
            <a:r>
              <a:rPr lang="ar-MA" sz="2800" dirty="0"/>
              <a:t> ؟؟؟  قال </a:t>
            </a:r>
          </a:p>
          <a:p>
            <a:pPr algn="ctr" rtl="1"/>
            <a:r>
              <a:rPr lang="ar-MA" sz="3200" b="1" dirty="0">
                <a:solidFill>
                  <a:srgbClr val="7030A0"/>
                </a:solidFill>
              </a:rPr>
              <a:t>لبيك ..لبيك.. لبيك عبدي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3106316" cy="17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637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545</Words>
  <Application>Microsoft Office PowerPoint</Application>
  <PresentationFormat>On-screen Show (4:3)</PresentationFormat>
  <Paragraphs>92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لا لليأس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لا لليأس</dc:title>
  <dc:creator>Agourram</dc:creator>
  <cp:lastModifiedBy>HP</cp:lastModifiedBy>
  <cp:revision>45</cp:revision>
  <dcterms:created xsi:type="dcterms:W3CDTF">2017-10-06T11:35:43Z</dcterms:created>
  <dcterms:modified xsi:type="dcterms:W3CDTF">2017-10-07T12:23:14Z</dcterms:modified>
</cp:coreProperties>
</file>