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2"/>
  </p:notesMasterIdLst>
  <p:handoutMasterIdLst>
    <p:handoutMasterId r:id="rId33"/>
  </p:handoutMasterIdLst>
  <p:sldIdLst>
    <p:sldId id="265" r:id="rId3"/>
    <p:sldId id="275" r:id="rId4"/>
    <p:sldId id="296" r:id="rId5"/>
    <p:sldId id="276" r:id="rId6"/>
    <p:sldId id="277" r:id="rId7"/>
    <p:sldId id="261" r:id="rId8"/>
    <p:sldId id="266"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5" r:id="rId23"/>
    <p:sldId id="278" r:id="rId24"/>
    <p:sldId id="270" r:id="rId25"/>
    <p:sldId id="294" r:id="rId26"/>
    <p:sldId id="267" r:id="rId27"/>
    <p:sldId id="268" r:id="rId28"/>
    <p:sldId id="269" r:id="rId29"/>
    <p:sldId id="272" r:id="rId30"/>
    <p:sldId id="27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3020" autoAdjust="0"/>
  </p:normalViewPr>
  <p:slideViewPr>
    <p:cSldViewPr>
      <p:cViewPr>
        <p:scale>
          <a:sx n="82" d="100"/>
          <a:sy n="82" d="100"/>
        </p:scale>
        <p:origin x="-88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ar-MA" smtClean="0"/>
              <a:t>"محمَّد صلى الله عليه وسلم كأنك تراه"</a:t>
            </a: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44FD4C-2AEC-43AA-965C-A2374A0DF4E0}" type="datetimeFigureOut">
              <a:rPr lang="fr-FR" smtClean="0"/>
              <a:pPr/>
              <a:t>01/05/2017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AE7D72-04D0-464C-8A07-4892E02C1EEA}" type="slidenum">
              <a:rPr lang="fr-FR" smtClean="0"/>
              <a:pPr/>
              <a:t>‹N°›</a:t>
            </a:fld>
            <a:endParaRPr lang="fr-FR"/>
          </a:p>
        </p:txBody>
      </p:sp>
    </p:spTree>
    <p:extLst>
      <p:ext uri="{BB962C8B-B14F-4D97-AF65-F5344CB8AC3E}">
        <p14:creationId xmlns:p14="http://schemas.microsoft.com/office/powerpoint/2010/main" xmlns="" val="411601474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ar-EG" smtClean="0"/>
              <a:t>"محمَّد صلى الله عليه وسلم كأنك تراه"</a:t>
            </a: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2926574-2848-4CEA-BE78-50111A48C09F}" type="datetimeFigureOut">
              <a:rPr lang="ar-EG" smtClean="0"/>
              <a:pPr/>
              <a:t>05/08/1438</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ACB6FB5-ABCA-4F57-813A-9472F1FEA953}" type="slidenum">
              <a:rPr lang="ar-EG" smtClean="0"/>
              <a:pPr/>
              <a:t>‹N°›</a:t>
            </a:fld>
            <a:endParaRPr lang="ar-EG"/>
          </a:p>
        </p:txBody>
      </p:sp>
    </p:spTree>
    <p:extLst>
      <p:ext uri="{BB962C8B-B14F-4D97-AF65-F5344CB8AC3E}">
        <p14:creationId xmlns:p14="http://schemas.microsoft.com/office/powerpoint/2010/main" xmlns="" val="3745891407"/>
      </p:ext>
    </p:extLst>
  </p:cSld>
  <p:clrMap bg1="lt1" tx1="dk1" bg2="lt2" tx2="dk2" accent1="accent1" accent2="accent2" accent3="accent3" accent4="accent4" accent5="accent5" accent6="accent6" hlink="hlink" folHlink="folHlink"/>
  <p:hf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MA" sz="1200" dirty="0" smtClean="0"/>
              <a:t>الشرف</a:t>
            </a:r>
            <a:r>
              <a:rPr lang="ar-MA" sz="1200" baseline="0" dirty="0" smtClean="0"/>
              <a:t> </a:t>
            </a:r>
            <a:r>
              <a:rPr lang="ar-MA" sz="1200" dirty="0" smtClean="0"/>
              <a:t>العلياء</a:t>
            </a:r>
            <a:r>
              <a:rPr lang="ar-MA" sz="1200" baseline="0" dirty="0" smtClean="0"/>
              <a:t> </a:t>
            </a:r>
            <a:r>
              <a:rPr lang="ar-MA" sz="1200" dirty="0" smtClean="0"/>
              <a:t>النور</a:t>
            </a:r>
          </a:p>
          <a:p>
            <a:endParaRPr lang="fr-FR" dirty="0"/>
          </a:p>
        </p:txBody>
      </p:sp>
      <p:sp>
        <p:nvSpPr>
          <p:cNvPr id="4" name="Espace réservé du numéro de diapositive 3"/>
          <p:cNvSpPr>
            <a:spLocks noGrp="1"/>
          </p:cNvSpPr>
          <p:nvPr>
            <p:ph type="sldNum" sz="quarter" idx="10"/>
          </p:nvPr>
        </p:nvSpPr>
        <p:spPr/>
        <p:txBody>
          <a:bodyPr/>
          <a:lstStyle/>
          <a:p>
            <a:fld id="{0ACB6FB5-ABCA-4F57-813A-9472F1FEA953}" type="slidenum">
              <a:rPr lang="ar-EG" smtClean="0"/>
              <a:pPr/>
              <a:t>2</a:t>
            </a:fld>
            <a:endParaRPr lang="ar-EG" dirty="0"/>
          </a:p>
        </p:txBody>
      </p:sp>
      <p:sp>
        <p:nvSpPr>
          <p:cNvPr id="5" name="Espace réservé de l'en-tête 4"/>
          <p:cNvSpPr>
            <a:spLocks noGrp="1"/>
          </p:cNvSpPr>
          <p:nvPr>
            <p:ph type="hdr" sz="quarter" idx="11"/>
          </p:nvPr>
        </p:nvSpPr>
        <p:spPr/>
        <p:txBody>
          <a:bodyPr/>
          <a:lstStyle/>
          <a:p>
            <a:r>
              <a:rPr lang="ar-EG" dirty="0" smtClean="0"/>
              <a:t>"محمَّد صلى الله عليه وسلم كأنك تراه"</a:t>
            </a:r>
            <a:endParaRPr lang="ar-EG" dirty="0"/>
          </a:p>
        </p:txBody>
      </p:sp>
    </p:spTree>
    <p:extLst>
      <p:ext uri="{BB962C8B-B14F-4D97-AF65-F5344CB8AC3E}">
        <p14:creationId xmlns:p14="http://schemas.microsoft.com/office/powerpoint/2010/main" xmlns="" val="140532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MA" sz="1200" dirty="0" smtClean="0"/>
              <a:t>الشرف</a:t>
            </a:r>
            <a:r>
              <a:rPr lang="ar-MA" sz="1200" baseline="0" dirty="0" smtClean="0"/>
              <a:t> </a:t>
            </a:r>
            <a:r>
              <a:rPr lang="ar-MA" sz="1200" dirty="0" smtClean="0"/>
              <a:t>العلياء</a:t>
            </a:r>
            <a:r>
              <a:rPr lang="ar-MA" sz="1200" baseline="0" dirty="0" smtClean="0"/>
              <a:t> </a:t>
            </a:r>
            <a:r>
              <a:rPr lang="ar-MA" sz="1200" dirty="0" smtClean="0"/>
              <a:t>النور</a:t>
            </a:r>
          </a:p>
          <a:p>
            <a:endParaRPr lang="fr-FR" dirty="0"/>
          </a:p>
        </p:txBody>
      </p:sp>
      <p:sp>
        <p:nvSpPr>
          <p:cNvPr id="4" name="Espace réservé du numéro de diapositive 3"/>
          <p:cNvSpPr>
            <a:spLocks noGrp="1"/>
          </p:cNvSpPr>
          <p:nvPr>
            <p:ph type="sldNum" sz="quarter" idx="10"/>
          </p:nvPr>
        </p:nvSpPr>
        <p:spPr/>
        <p:txBody>
          <a:bodyPr/>
          <a:lstStyle/>
          <a:p>
            <a:fld id="{0ACB6FB5-ABCA-4F57-813A-9472F1FEA953}" type="slidenum">
              <a:rPr lang="ar-EG" smtClean="0"/>
              <a:pPr/>
              <a:t>3</a:t>
            </a:fld>
            <a:endParaRPr lang="ar-EG" dirty="0"/>
          </a:p>
        </p:txBody>
      </p:sp>
      <p:sp>
        <p:nvSpPr>
          <p:cNvPr id="5" name="Espace réservé de l'en-tête 4"/>
          <p:cNvSpPr>
            <a:spLocks noGrp="1"/>
          </p:cNvSpPr>
          <p:nvPr>
            <p:ph type="hdr" sz="quarter" idx="11"/>
          </p:nvPr>
        </p:nvSpPr>
        <p:spPr/>
        <p:txBody>
          <a:bodyPr/>
          <a:lstStyle/>
          <a:p>
            <a:r>
              <a:rPr lang="ar-EG" dirty="0" smtClean="0"/>
              <a:t>"محمَّد صلى الله عليه وسلم كأنك تراه"</a:t>
            </a:r>
            <a:endParaRPr lang="ar-EG" dirty="0"/>
          </a:p>
        </p:txBody>
      </p:sp>
    </p:spTree>
    <p:extLst>
      <p:ext uri="{BB962C8B-B14F-4D97-AF65-F5344CB8AC3E}">
        <p14:creationId xmlns:p14="http://schemas.microsoft.com/office/powerpoint/2010/main" xmlns="" val="140532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CB6FB5-ABCA-4F57-813A-9472F1FEA953}" type="slidenum">
              <a:rPr lang="ar-EG" smtClean="0"/>
              <a:pPr/>
              <a:t>4</a:t>
            </a:fld>
            <a:endParaRPr lang="ar-EG"/>
          </a:p>
        </p:txBody>
      </p:sp>
      <p:sp>
        <p:nvSpPr>
          <p:cNvPr id="5" name="Espace réservé de l'en-tête 4"/>
          <p:cNvSpPr>
            <a:spLocks noGrp="1"/>
          </p:cNvSpPr>
          <p:nvPr>
            <p:ph type="hdr" sz="quarter" idx="11"/>
          </p:nvPr>
        </p:nvSpPr>
        <p:spPr/>
        <p:txBody>
          <a:bodyPr/>
          <a:lstStyle/>
          <a:p>
            <a:r>
              <a:rPr lang="ar-EG" smtClean="0"/>
              <a:t>"محمَّد صلى الله عليه وسلم كأنك تراه"</a:t>
            </a:r>
            <a:endParaRPr lang="ar-EG"/>
          </a:p>
        </p:txBody>
      </p:sp>
    </p:spTree>
    <p:extLst>
      <p:ext uri="{BB962C8B-B14F-4D97-AF65-F5344CB8AC3E}">
        <p14:creationId xmlns:p14="http://schemas.microsoft.com/office/powerpoint/2010/main" xmlns="" val="140532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MA" sz="1200" dirty="0" smtClean="0"/>
              <a:t>الشرف</a:t>
            </a:r>
            <a:r>
              <a:rPr lang="ar-MA" sz="1200" baseline="0" dirty="0" smtClean="0"/>
              <a:t> </a:t>
            </a:r>
            <a:r>
              <a:rPr lang="ar-MA" sz="1200" dirty="0" smtClean="0"/>
              <a:t>العلياء</a:t>
            </a:r>
            <a:r>
              <a:rPr lang="ar-MA" sz="1200" baseline="0" dirty="0" smtClean="0"/>
              <a:t> </a:t>
            </a:r>
            <a:r>
              <a:rPr lang="ar-MA" sz="1200" dirty="0" smtClean="0"/>
              <a:t>النور</a:t>
            </a:r>
          </a:p>
          <a:p>
            <a:endParaRPr lang="fr-FR" dirty="0"/>
          </a:p>
        </p:txBody>
      </p:sp>
      <p:sp>
        <p:nvSpPr>
          <p:cNvPr id="4" name="Espace réservé du numéro de diapositive 3"/>
          <p:cNvSpPr>
            <a:spLocks noGrp="1"/>
          </p:cNvSpPr>
          <p:nvPr>
            <p:ph type="sldNum" sz="quarter" idx="10"/>
          </p:nvPr>
        </p:nvSpPr>
        <p:spPr/>
        <p:txBody>
          <a:bodyPr/>
          <a:lstStyle/>
          <a:p>
            <a:fld id="{0ACB6FB5-ABCA-4F57-813A-9472F1FEA953}" type="slidenum">
              <a:rPr lang="ar-EG" smtClean="0"/>
              <a:pPr/>
              <a:t>5</a:t>
            </a:fld>
            <a:endParaRPr lang="ar-EG"/>
          </a:p>
        </p:txBody>
      </p:sp>
      <p:sp>
        <p:nvSpPr>
          <p:cNvPr id="5" name="Espace réservé de l'en-tête 4"/>
          <p:cNvSpPr>
            <a:spLocks noGrp="1"/>
          </p:cNvSpPr>
          <p:nvPr>
            <p:ph type="hdr" sz="quarter" idx="11"/>
          </p:nvPr>
        </p:nvSpPr>
        <p:spPr/>
        <p:txBody>
          <a:bodyPr/>
          <a:lstStyle/>
          <a:p>
            <a:r>
              <a:rPr lang="ar-EG" smtClean="0"/>
              <a:t>"محمَّد صلى الله عليه وسلم كأنك تراه"</a:t>
            </a:r>
            <a:endParaRPr lang="ar-EG"/>
          </a:p>
        </p:txBody>
      </p:sp>
    </p:spTree>
    <p:extLst>
      <p:ext uri="{BB962C8B-B14F-4D97-AF65-F5344CB8AC3E}">
        <p14:creationId xmlns:p14="http://schemas.microsoft.com/office/powerpoint/2010/main" xmlns="" val="140532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CB6FB5-ABCA-4F57-813A-9472F1FEA953}" type="slidenum">
              <a:rPr lang="ar-EG" smtClean="0"/>
              <a:pPr/>
              <a:t>6</a:t>
            </a:fld>
            <a:endParaRPr lang="ar-EG"/>
          </a:p>
        </p:txBody>
      </p:sp>
      <p:sp>
        <p:nvSpPr>
          <p:cNvPr id="5" name="Espace réservé de l'en-tête 4"/>
          <p:cNvSpPr>
            <a:spLocks noGrp="1"/>
          </p:cNvSpPr>
          <p:nvPr>
            <p:ph type="hdr" sz="quarter" idx="11"/>
          </p:nvPr>
        </p:nvSpPr>
        <p:spPr/>
        <p:txBody>
          <a:bodyPr/>
          <a:lstStyle/>
          <a:p>
            <a:r>
              <a:rPr lang="ar-EG" smtClean="0"/>
              <a:t>"محمَّد صلى الله عليه وسلم كأنك تراه"</a:t>
            </a:r>
            <a:endParaRPr lang="ar-EG"/>
          </a:p>
        </p:txBody>
      </p:sp>
    </p:spTree>
    <p:extLst>
      <p:ext uri="{BB962C8B-B14F-4D97-AF65-F5344CB8AC3E}">
        <p14:creationId xmlns:p14="http://schemas.microsoft.com/office/powerpoint/2010/main" xmlns="" val="140532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ndalus" pitchFamily="18" charset="-78"/>
              </a:defRPr>
            </a:lvl1pPr>
          </a:lstStyle>
          <a:p>
            <a:pPr>
              <a:defRPr/>
            </a:pPr>
            <a:fld id="{89A90665-01EB-4B51-B17A-490664DCEE0E}" type="datetime1">
              <a:rPr lang="fr-FR" smtClean="0"/>
              <a:pPr>
                <a:defRPr/>
              </a:pPr>
              <a:t>01/05/2017</a:t>
            </a:fld>
            <a:endParaRPr lang="en-US"/>
          </a:p>
        </p:txBody>
      </p:sp>
      <p:sp>
        <p:nvSpPr>
          <p:cNvPr id="3" name="Rectangle 5"/>
          <p:cNvSpPr>
            <a:spLocks noGrp="1" noChangeArrowheads="1"/>
          </p:cNvSpPr>
          <p:nvPr>
            <p:ph type="ftr" sz="quarter" idx="11"/>
          </p:nvPr>
        </p:nvSpPr>
        <p:spPr/>
        <p:txBody>
          <a:bodyPr/>
          <a:lstStyle>
            <a:lvl1pPr>
              <a:defRPr>
                <a:cs typeface="Andalus" pitchFamily="18" charset="-7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ndalus" pitchFamily="18" charset="-78"/>
              </a:defRPr>
            </a:lvl1pPr>
          </a:lstStyle>
          <a:p>
            <a:pPr>
              <a:defRPr/>
            </a:pPr>
            <a:fld id="{CDFA15CB-C30D-4E13-98F2-99BEAA2B66FC}" type="slidenum">
              <a:rPr lang="ar-SA"/>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ndalus" pitchFamily="18" charset="-78"/>
              </a:defRPr>
            </a:lvl1pPr>
          </a:lstStyle>
          <a:p>
            <a:pPr>
              <a:defRPr/>
            </a:pPr>
            <a:fld id="{40B14CA2-459A-4A39-B919-3AC49B140089}" type="datetime1">
              <a:rPr lang="fr-FR" smtClean="0"/>
              <a:pPr>
                <a:defRPr/>
              </a:pPr>
              <a:t>01/05/2017</a:t>
            </a:fld>
            <a:endParaRPr lang="en-US"/>
          </a:p>
        </p:txBody>
      </p:sp>
      <p:sp>
        <p:nvSpPr>
          <p:cNvPr id="5" name="Rectangle 5"/>
          <p:cNvSpPr>
            <a:spLocks noGrp="1" noChangeArrowheads="1"/>
          </p:cNvSpPr>
          <p:nvPr>
            <p:ph type="ftr" sz="quarter" idx="11"/>
          </p:nvPr>
        </p:nvSpPr>
        <p:spPr/>
        <p:txBody>
          <a:bodyPr/>
          <a:lstStyle>
            <a:lvl1pPr>
              <a:defRPr>
                <a:cs typeface="Andalus" pitchFamily="18" charset="-7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ndalus" pitchFamily="18" charset="-78"/>
              </a:defRPr>
            </a:lvl1pPr>
          </a:lstStyle>
          <a:p>
            <a:pPr>
              <a:defRPr/>
            </a:pPr>
            <a:fld id="{D5FD39EF-49B7-4BE7-A483-1CDA6DA026EF}" type="slidenum">
              <a:rPr lang="ar-SA"/>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56C6B934-5DFB-4150-B93C-0F56B891A1F8}" type="slidenum">
              <a:rPr lang="ar-SA"/>
              <a:pPr/>
              <a:t>‹N°›</a:t>
            </a:fld>
            <a:endParaRPr lang="fr-FR"/>
          </a:p>
        </p:txBody>
      </p:sp>
    </p:spTree>
    <p:extLst>
      <p:ext uri="{BB962C8B-B14F-4D97-AF65-F5344CB8AC3E}">
        <p14:creationId xmlns:p14="http://schemas.microsoft.com/office/powerpoint/2010/main" xmlns="" val="13809030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solidFill>
                  <a:srgbClr val="000000"/>
                </a:solidFill>
                <a:cs typeface="Arial" pitchFamily="34" charset="0"/>
              </a:defRPr>
            </a:lvl1pPr>
          </a:lstStyle>
          <a:p>
            <a:pPr fontAlgn="base">
              <a:spcBef>
                <a:spcPct val="0"/>
              </a:spcBef>
              <a:spcAft>
                <a:spcPct val="0"/>
              </a:spcAft>
              <a:defRPr/>
            </a:pPr>
            <a:fld id="{63D22DEF-88C2-46BD-8D21-18C38D15D105}" type="datetime1">
              <a:rPr lang="fr-FR" smtClean="0"/>
              <a:pPr fontAlgn="base">
                <a:spcBef>
                  <a:spcPct val="0"/>
                </a:spcBef>
                <a:spcAft>
                  <a:spcPct val="0"/>
                </a:spcAft>
                <a:defRPr/>
              </a:pPr>
              <a:t>01/05/2017</a:t>
            </a:fld>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solidFill>
                  <a:srgbClr val="000000"/>
                </a:solidFill>
                <a:cs typeface="Arial" pitchFamily="34" charset="0"/>
              </a:defRPr>
            </a:lvl1pPr>
          </a:lstStyle>
          <a:p>
            <a:pPr fontAlgn="base">
              <a:spcBef>
                <a:spcPct val="0"/>
              </a:spcBef>
              <a:spcAft>
                <a:spcPct val="0"/>
              </a:spcAft>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solidFill>
                  <a:srgbClr val="000000"/>
                </a:solidFill>
                <a:cs typeface="Arial" pitchFamily="34" charset="0"/>
              </a:defRPr>
            </a:lvl1pPr>
          </a:lstStyle>
          <a:p>
            <a:pPr algn="r" fontAlgn="base">
              <a:spcBef>
                <a:spcPct val="0"/>
              </a:spcBef>
              <a:spcAft>
                <a:spcPct val="0"/>
              </a:spcAft>
              <a:defRPr/>
            </a:pPr>
            <a:fld id="{9CCA4CB0-2A6C-4748-80DE-342EC25865A3}" type="slidenum">
              <a:rPr lang="ar-SA"/>
              <a:pPr algn="r" fontAlgn="base">
                <a:spcBef>
                  <a:spcPct val="0"/>
                </a:spcBef>
                <a:spcAft>
                  <a:spcPct val="0"/>
                </a:spcAft>
                <a:defRPr/>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Lst>
  <p:hf hdr="0" ftr="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solidFill>
                  <a:srgbClr val="000000"/>
                </a:solidFill>
                <a:cs typeface="Arial" pitchFamily="34" charset="0"/>
              </a:defRPr>
            </a:lvl1pPr>
          </a:lstStyle>
          <a:p>
            <a:pPr fontAlgn="base">
              <a:spcBef>
                <a:spcPct val="0"/>
              </a:spcBef>
              <a:spcAft>
                <a:spcPct val="0"/>
              </a:spcAft>
              <a:defRPr/>
            </a:pPr>
            <a:fld id="{4D6710DC-B82F-466B-83DB-76A7C572F68A}" type="datetime1">
              <a:rPr lang="fr-FR" smtClean="0"/>
              <a:pPr fontAlgn="base">
                <a:spcBef>
                  <a:spcPct val="0"/>
                </a:spcBef>
                <a:spcAft>
                  <a:spcPct val="0"/>
                </a:spcAft>
                <a:defRPr/>
              </a:pPr>
              <a:t>01/05/2017</a:t>
            </a:fld>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solidFill>
                  <a:srgbClr val="000000"/>
                </a:solidFill>
                <a:cs typeface="Arial" pitchFamily="34" charset="0"/>
              </a:defRPr>
            </a:lvl1pPr>
          </a:lstStyle>
          <a:p>
            <a:pPr fontAlgn="base">
              <a:spcBef>
                <a:spcPct val="0"/>
              </a:spcBef>
              <a:spcAft>
                <a:spcPct val="0"/>
              </a:spcAft>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solidFill>
                  <a:srgbClr val="000000"/>
                </a:solidFill>
                <a:cs typeface="Arial" pitchFamily="34" charset="0"/>
              </a:defRPr>
            </a:lvl1pPr>
          </a:lstStyle>
          <a:p>
            <a:pPr algn="r" fontAlgn="base">
              <a:spcBef>
                <a:spcPct val="0"/>
              </a:spcBef>
              <a:spcAft>
                <a:spcPct val="0"/>
              </a:spcAft>
              <a:defRPr/>
            </a:pPr>
            <a:fld id="{CF247DD8-907A-4225-8354-C6024D99BAD3}" type="slidenum">
              <a:rPr lang="ar-SA"/>
              <a:pPr algn="r" fontAlgn="base">
                <a:spcBef>
                  <a:spcPct val="0"/>
                </a:spcBef>
                <a:spcAft>
                  <a:spcPct val="0"/>
                </a:spcAft>
                <a:defRPr/>
              </a:pPr>
              <a:t>‹N°›</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Lst>
  <p:hf hdr="0" ftr="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slamcg.com/vb" TargetMode="External"/><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hyperlink" Target="http://www.rasoulallah.net/index.as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islamcg.com/vb" TargetMode="External"/><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hyperlink" Target="http://www.rasoulallah.net/index.as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slamcg.com/vb" TargetMode="External"/><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hyperlink" Target="http://www.rasoulallah.net/index.as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slamcg.com/vb" TargetMode="External"/><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hyperlink" Target="http://www.rasoulallah.net/index.as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slamcg.com/vb" TargetMode="External"/><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hyperlink" Target="http://www.rasoulallah.net/index.as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islamcg.com/vb" TargetMode="External"/><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hyperlink" Target="http://www.rasoulallah.net/index.as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islamcg.com/vb" TargetMode="External"/><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hyperlink" Target="http://www.rasoulallah.net/index.as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islamcg.com/vb" TargetMode="External"/><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hyperlink" Target="http://www.rasoulallah.net/index.as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islamcg.com/vb" TargetMode="External"/><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hyperlink" Target="http://www.rasoulallah.net/index.as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islamcg.com/vb" TargetMode="External"/><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hyperlink" Target="http://www.rasoulallah.net/index.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slamcg.com/vb" TargetMode="External"/><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hyperlink" Target="http://www.rasoulallah.net/index.as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5.xml"/><Relationship Id="rId3" Type="http://schemas.openxmlformats.org/officeDocument/2006/relationships/hyperlink" Target="http://www.islamcg.com/vb" TargetMode="External"/><Relationship Id="rId7" Type="http://schemas.openxmlformats.org/officeDocument/2006/relationships/slide" Target="slide23.xml"/><Relationship Id="rId12" Type="http://schemas.openxmlformats.org/officeDocument/2006/relationships/slide" Target="slide9.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slide" Target="slide1.xml"/><Relationship Id="rId5" Type="http://schemas.openxmlformats.org/officeDocument/2006/relationships/slide" Target="slide3.xml"/><Relationship Id="rId10" Type="http://schemas.openxmlformats.org/officeDocument/2006/relationships/slide" Target="slide7.xml"/><Relationship Id="rId4" Type="http://schemas.openxmlformats.org/officeDocument/2006/relationships/hyperlink" Target="http://www.rasoulallah.net/index.asp" TargetMode="External"/><Relationship Id="rId9" Type="http://schemas.openxmlformats.org/officeDocument/2006/relationships/slide" Target="slide6.xml"/><Relationship Id="rId14" Type="http://schemas.openxmlformats.org/officeDocument/2006/relationships/slide" Target="slide26.xml"/></Relationships>
</file>

<file path=ppt/slides/_rels/slide9.xml.rels><?xml version="1.0" encoding="UTF-8" standalone="yes"?>
<Relationships xmlns="http://schemas.openxmlformats.org/package/2006/relationships"><Relationship Id="rId3" Type="http://schemas.openxmlformats.org/officeDocument/2006/relationships/hyperlink" Target="http://www.islamcg.com/vb" TargetMode="External"/><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hyperlink" Target="http://www.rasoulallah.net/index.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annat\Pictures\mtost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rot="417671">
            <a:off x="4402848" y="859707"/>
            <a:ext cx="3677645" cy="4704498"/>
          </a:xfrm>
          <a:prstGeom prst="rect">
            <a:avLst/>
          </a:prstGeom>
        </p:spPr>
        <p:txBody>
          <a:bodyPr wrap="square" tIns="468000">
            <a:spAutoFit/>
          </a:bodyPr>
          <a:lstStyle/>
          <a:p>
            <a:pPr algn="ctr"/>
            <a:r>
              <a:rPr lang="ar-MA" sz="4800" b="1" dirty="0" smtClean="0">
                <a:ln>
                  <a:solidFill>
                    <a:srgbClr val="92D050"/>
                  </a:solidFill>
                </a:ln>
                <a:solidFill>
                  <a:srgbClr val="C00000"/>
                </a:solidFill>
                <a:effectLst>
                  <a:outerShdw blurRad="38100" dist="38100" dir="2700000" algn="tl">
                    <a:srgbClr val="000000">
                      <a:alpha val="43137"/>
                    </a:srgbClr>
                  </a:outerShdw>
                </a:effectLst>
              </a:rPr>
              <a:t>«محمد صلى الله عليه وسلم كأنك تراه»</a:t>
            </a:r>
            <a:endParaRPr lang="ar-EG" sz="4400" b="1" dirty="0" smtClean="0">
              <a:ln>
                <a:solidFill>
                  <a:srgbClr val="92D050"/>
                </a:solidFill>
              </a:ln>
              <a:solidFill>
                <a:srgbClr val="00B050"/>
              </a:solidFill>
              <a:effectLst>
                <a:outerShdw blurRad="38100" dist="38100" dir="2700000" algn="tl">
                  <a:srgbClr val="000000">
                    <a:alpha val="43137"/>
                  </a:srgbClr>
                </a:outerShdw>
              </a:effectLst>
            </a:endParaRPr>
          </a:p>
          <a:p>
            <a:pPr algn="ctr"/>
            <a:r>
              <a:rPr lang="ar-MA" sz="3200" b="1" dirty="0" smtClean="0">
                <a:ln>
                  <a:solidFill>
                    <a:srgbClr val="92D050"/>
                  </a:solidFill>
                </a:ln>
                <a:solidFill>
                  <a:srgbClr val="00B050"/>
                </a:solidFill>
                <a:effectLst>
                  <a:outerShdw blurRad="38100" dist="38100" dir="2700000" algn="tl">
                    <a:srgbClr val="000000">
                      <a:alpha val="43137"/>
                    </a:srgbClr>
                  </a:outerShdw>
                </a:effectLst>
              </a:rPr>
              <a:t>جمعية سراج للأعمال الاجتماعية-الدار البيضاء</a:t>
            </a:r>
          </a:p>
          <a:p>
            <a:pPr algn="ctr"/>
            <a:r>
              <a:rPr lang="ar-MA" sz="3200" b="1" dirty="0" smtClean="0">
                <a:ln>
                  <a:solidFill>
                    <a:srgbClr val="92D050"/>
                  </a:solidFill>
                </a:ln>
                <a:solidFill>
                  <a:srgbClr val="00B050"/>
                </a:solidFill>
                <a:effectLst>
                  <a:outerShdw blurRad="38100" dist="38100" dir="2700000" algn="tl">
                    <a:srgbClr val="000000">
                      <a:alpha val="43137"/>
                    </a:srgbClr>
                  </a:outerShdw>
                </a:effectLst>
              </a:rPr>
              <a:t>26/02/2017</a:t>
            </a:r>
          </a:p>
          <a:p>
            <a:pPr algn="ctr"/>
            <a:r>
              <a:rPr lang="ar-MA" sz="3200" b="1" dirty="0" smtClean="0">
                <a:ln>
                  <a:solidFill>
                    <a:srgbClr val="92D050"/>
                  </a:solidFill>
                </a:ln>
                <a:solidFill>
                  <a:srgbClr val="00B050"/>
                </a:solidFill>
                <a:effectLst>
                  <a:outerShdw blurRad="38100" dist="38100" dir="2700000" algn="tl">
                    <a:srgbClr val="000000">
                      <a:alpha val="43137"/>
                    </a:srgbClr>
                  </a:outerShdw>
                </a:effectLst>
              </a:rPr>
              <a:t>د. لينة العلمي</a:t>
            </a:r>
            <a:endParaRPr lang="ar-EG" sz="3200" b="1" dirty="0" smtClean="0">
              <a:ln>
                <a:solidFill>
                  <a:srgbClr val="92D050"/>
                </a:solidFill>
              </a:ln>
              <a:solidFill>
                <a:srgbClr val="00B05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CDFA15CB-C30D-4E13-98F2-99BEAA2B66FC}" type="slidenum">
              <a:rPr lang="ar-SA" smtClean="0"/>
              <a:pPr>
                <a:defRPr/>
              </a:pPr>
              <a:t>1</a:t>
            </a:fld>
            <a:endParaRPr lang="en-US" dirty="0"/>
          </a:p>
        </p:txBody>
      </p:sp>
      <p:sp>
        <p:nvSpPr>
          <p:cNvPr id="2" name="Espace réservé de la date 1"/>
          <p:cNvSpPr>
            <a:spLocks noGrp="1"/>
          </p:cNvSpPr>
          <p:nvPr>
            <p:ph type="dt" sz="half" idx="10"/>
          </p:nvPr>
        </p:nvSpPr>
        <p:spPr/>
        <p:txBody>
          <a:bodyPr/>
          <a:lstStyle/>
          <a:p>
            <a:pPr>
              <a:defRPr/>
            </a:pPr>
            <a:fld id="{BB7372D7-1050-4858-A943-219B4D065AF9}" type="datetime1">
              <a:rPr lang="fr-FR" smtClean="0"/>
              <a:pPr>
                <a:defRPr/>
              </a:pPr>
              <a:t>01/05/2017</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147" name="Text Box 3">
            <a:hlinkClick r:id="rId3"/>
          </p:cNvPr>
          <p:cNvSpPr txBox="1">
            <a:spLocks noChangeArrowheads="1"/>
          </p:cNvSpPr>
          <p:nvPr/>
        </p:nvSpPr>
        <p:spPr bwMode="auto">
          <a:xfrm>
            <a:off x="3779838" y="5373688"/>
            <a:ext cx="1949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b="1">
                <a:solidFill>
                  <a:schemeClr val="bg2"/>
                </a:solidFill>
              </a:rPr>
              <a:t>www.islamcg.com</a:t>
            </a:r>
          </a:p>
        </p:txBody>
      </p:sp>
      <p:sp>
        <p:nvSpPr>
          <p:cNvPr id="6148" name="Rectangle 4">
            <a:hlinkClick r:id="rId4"/>
          </p:cNvPr>
          <p:cNvSpPr>
            <a:spLocks noChangeArrowheads="1"/>
          </p:cNvSpPr>
          <p:nvPr/>
        </p:nvSpPr>
        <p:spPr bwMode="auto">
          <a:xfrm>
            <a:off x="3779838" y="5013325"/>
            <a:ext cx="18716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6149" name="AutoShape 5"/>
          <p:cNvSpPr>
            <a:spLocks noChangeArrowheads="1"/>
          </p:cNvSpPr>
          <p:nvPr/>
        </p:nvSpPr>
        <p:spPr bwMode="auto">
          <a:xfrm>
            <a:off x="1187450" y="1341438"/>
            <a:ext cx="6769100" cy="4751387"/>
          </a:xfrm>
          <a:prstGeom prst="roundRect">
            <a:avLst>
              <a:gd name="adj" fmla="val 16667"/>
            </a:avLst>
          </a:prstGeom>
          <a:solidFill>
            <a:srgbClr val="F2F2F2">
              <a:alpha val="83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fr-FR"/>
          </a:p>
        </p:txBody>
      </p:sp>
      <p:sp>
        <p:nvSpPr>
          <p:cNvPr id="6150" name="Text Box 6"/>
          <p:cNvSpPr txBox="1">
            <a:spLocks noChangeArrowheads="1"/>
          </p:cNvSpPr>
          <p:nvPr/>
        </p:nvSpPr>
        <p:spPr bwMode="auto">
          <a:xfrm>
            <a:off x="1619250" y="1628775"/>
            <a:ext cx="5857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sz="2400" b="1">
                <a:solidFill>
                  <a:srgbClr val="CC0000"/>
                </a:solidFill>
              </a:rPr>
              <a:t>صور من رحمة النبي صلى الله عليه وسلم بغير المسلمين </a:t>
            </a:r>
            <a:endParaRPr lang="fr-FR" sz="2400" b="1">
              <a:solidFill>
                <a:srgbClr val="CC0000"/>
              </a:solidFill>
            </a:endParaRPr>
          </a:p>
        </p:txBody>
      </p:sp>
      <p:sp>
        <p:nvSpPr>
          <p:cNvPr id="6151" name="Text Box 7"/>
          <p:cNvSpPr txBox="1">
            <a:spLocks noChangeArrowheads="1"/>
          </p:cNvSpPr>
          <p:nvPr/>
        </p:nvSpPr>
        <p:spPr bwMode="auto">
          <a:xfrm>
            <a:off x="1692275" y="3141663"/>
            <a:ext cx="5688013"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ar-SA" b="1"/>
              <a:t>عن ابن عمر رضي الله عنهما ( أن امرأة وجدت في بعض مغازي رسول الله صلى الله عليه وسلم مقتولة . فأنكر رسول الله صلى الله عليه وسلم قتل النساء والصبيان ) رواه البخاري ومسلم .</a:t>
            </a:r>
            <a:br>
              <a:rPr lang="ar-SA" b="1"/>
            </a:br>
            <a:endParaRPr lang="ar-EG" b="1"/>
          </a:p>
          <a:p>
            <a:r>
              <a:rPr lang="ar-SA" b="1"/>
              <a:t>وفي رواية لهما ( وجدت امرأة مقتولة في بعض تلك المغازي . فنهى رسول الله صلى الله عليه وسلم عن قتل النساء والصبيان ).</a:t>
            </a:r>
            <a:r>
              <a:rPr lang="ar-SA"/>
              <a:t> </a:t>
            </a:r>
            <a:endParaRPr lang="fr-FR"/>
          </a:p>
        </p:txBody>
      </p:sp>
      <p:sp>
        <p:nvSpPr>
          <p:cNvPr id="6152" name="Text Box 8"/>
          <p:cNvSpPr txBox="1">
            <a:spLocks noChangeArrowheads="1"/>
          </p:cNvSpPr>
          <p:nvPr/>
        </p:nvSpPr>
        <p:spPr bwMode="auto">
          <a:xfrm>
            <a:off x="4211638" y="2492375"/>
            <a:ext cx="1244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b="1" u="sng">
                <a:solidFill>
                  <a:srgbClr val="CC0000"/>
                </a:solidFill>
              </a:rPr>
              <a:t>الصورة ال</a:t>
            </a:r>
            <a:r>
              <a:rPr lang="ar-EG" b="1" u="sng">
                <a:solidFill>
                  <a:srgbClr val="CC0000"/>
                </a:solidFill>
              </a:rPr>
              <a:t>ثانية</a:t>
            </a:r>
            <a:endParaRPr lang="fr-FR" u="sng">
              <a:solidFill>
                <a:srgbClr val="CC0000"/>
              </a:solidFill>
            </a:endParaRPr>
          </a:p>
        </p:txBody>
      </p:sp>
      <p:sp>
        <p:nvSpPr>
          <p:cNvPr id="6154" name="Text Box 10">
            <a:hlinkClick r:id="" action="ppaction://hlinkshowjump?jump=previousslide"/>
          </p:cNvPr>
          <p:cNvSpPr txBox="1">
            <a:spLocks noChangeArrowheads="1"/>
          </p:cNvSpPr>
          <p:nvPr/>
        </p:nvSpPr>
        <p:spPr bwMode="auto">
          <a:xfrm>
            <a:off x="4543425" y="6237288"/>
            <a:ext cx="6826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السابق</a:t>
            </a:r>
            <a:endParaRPr lang="fr-FR" b="1"/>
          </a:p>
        </p:txBody>
      </p:sp>
      <p:sp>
        <p:nvSpPr>
          <p:cNvPr id="6155" name="Text Box 11">
            <a:hlinkClick r:id="" action="ppaction://hlinkshowjump?jump=nextslide"/>
          </p:cNvPr>
          <p:cNvSpPr txBox="1">
            <a:spLocks noChangeArrowheads="1"/>
          </p:cNvSpPr>
          <p:nvPr/>
        </p:nvSpPr>
        <p:spPr bwMode="auto">
          <a:xfrm>
            <a:off x="3810000" y="6237288"/>
            <a:ext cx="584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التالى</a:t>
            </a:r>
            <a:endParaRPr lang="fr-FR" b="1"/>
          </a:p>
        </p:txBody>
      </p:sp>
      <p:sp>
        <p:nvSpPr>
          <p:cNvPr id="6156" name="Text Box 12">
            <a:hlinkClick r:id="" action="ppaction://hlinkshowjump?jump=endshow"/>
          </p:cNvPr>
          <p:cNvSpPr txBox="1">
            <a:spLocks noChangeArrowheads="1"/>
          </p:cNvSpPr>
          <p:nvPr/>
        </p:nvSpPr>
        <p:spPr bwMode="auto">
          <a:xfrm>
            <a:off x="3103563" y="6237288"/>
            <a:ext cx="636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خروج</a:t>
            </a:r>
            <a:endParaRPr lang="fr-FR" b="1"/>
          </a:p>
        </p:txBody>
      </p:sp>
      <p:sp>
        <p:nvSpPr>
          <p:cNvPr id="6157" name="Text Box 13">
            <a:hlinkClick r:id="rId5" action="ppaction://hlinksldjump"/>
          </p:cNvPr>
          <p:cNvSpPr txBox="1">
            <a:spLocks noChangeArrowheads="1"/>
          </p:cNvSpPr>
          <p:nvPr/>
        </p:nvSpPr>
        <p:spPr bwMode="auto">
          <a:xfrm>
            <a:off x="5292725" y="6237288"/>
            <a:ext cx="806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الرئيسية</a:t>
            </a:r>
            <a:endParaRPr lang="fr-FR" b="1"/>
          </a:p>
        </p:txBody>
      </p:sp>
    </p:spTree>
    <p:extLst>
      <p:ext uri="{BB962C8B-B14F-4D97-AF65-F5344CB8AC3E}">
        <p14:creationId xmlns:p14="http://schemas.microsoft.com/office/powerpoint/2010/main" xmlns="" val="2831368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edge">
                                      <p:cBhvr>
                                        <p:cTn id="7" dur="1000"/>
                                        <p:tgtEl>
                                          <p:spTgt spid="6149"/>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 calcmode="lin" valueType="num">
                                      <p:cBhvr>
                                        <p:cTn id="11" dur="1000" fill="hold"/>
                                        <p:tgtEl>
                                          <p:spTgt spid="6150"/>
                                        </p:tgtEl>
                                        <p:attrNameLst>
                                          <p:attrName>ppt_w</p:attrName>
                                        </p:attrNameLst>
                                      </p:cBhvr>
                                      <p:tavLst>
                                        <p:tav tm="0">
                                          <p:val>
                                            <p:strVal val="#ppt_w*0.70"/>
                                          </p:val>
                                        </p:tav>
                                        <p:tav tm="100000">
                                          <p:val>
                                            <p:strVal val="#ppt_w"/>
                                          </p:val>
                                        </p:tav>
                                      </p:tavLst>
                                    </p:anim>
                                    <p:anim calcmode="lin" valueType="num">
                                      <p:cBhvr>
                                        <p:cTn id="12" dur="1000" fill="hold"/>
                                        <p:tgtEl>
                                          <p:spTgt spid="6150"/>
                                        </p:tgtEl>
                                        <p:attrNameLst>
                                          <p:attrName>ppt_h</p:attrName>
                                        </p:attrNameLst>
                                      </p:cBhvr>
                                      <p:tavLst>
                                        <p:tav tm="0">
                                          <p:val>
                                            <p:strVal val="#ppt_h"/>
                                          </p:val>
                                        </p:tav>
                                        <p:tav tm="100000">
                                          <p:val>
                                            <p:strVal val="#ppt_h"/>
                                          </p:val>
                                        </p:tav>
                                      </p:tavLst>
                                    </p:anim>
                                    <p:animEffect transition="in" filter="fade">
                                      <p:cBhvr>
                                        <p:cTn id="13" dur="1000"/>
                                        <p:tgtEl>
                                          <p:spTgt spid="6150"/>
                                        </p:tgtEl>
                                      </p:cBhvr>
                                    </p:animEffect>
                                  </p:childTnLst>
                                </p:cTn>
                              </p:par>
                            </p:childTnLst>
                          </p:cTn>
                        </p:par>
                        <p:par>
                          <p:cTn id="14" fill="hold" nodeType="afterGroup">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1000" fill="hold"/>
                                        <p:tgtEl>
                                          <p:spTgt spid="6152"/>
                                        </p:tgtEl>
                                        <p:attrNameLst>
                                          <p:attrName>ppt_w</p:attrName>
                                        </p:attrNameLst>
                                      </p:cBhvr>
                                      <p:tavLst>
                                        <p:tav tm="0">
                                          <p:val>
                                            <p:strVal val="#ppt_w*0.70"/>
                                          </p:val>
                                        </p:tav>
                                        <p:tav tm="100000">
                                          <p:val>
                                            <p:strVal val="#ppt_w"/>
                                          </p:val>
                                        </p:tav>
                                      </p:tavLst>
                                    </p:anim>
                                    <p:anim calcmode="lin" valueType="num">
                                      <p:cBhvr>
                                        <p:cTn id="18" dur="1000" fill="hold"/>
                                        <p:tgtEl>
                                          <p:spTgt spid="6152"/>
                                        </p:tgtEl>
                                        <p:attrNameLst>
                                          <p:attrName>ppt_h</p:attrName>
                                        </p:attrNameLst>
                                      </p:cBhvr>
                                      <p:tavLst>
                                        <p:tav tm="0">
                                          <p:val>
                                            <p:strVal val="#ppt_h"/>
                                          </p:val>
                                        </p:tav>
                                        <p:tav tm="100000">
                                          <p:val>
                                            <p:strVal val="#ppt_h"/>
                                          </p:val>
                                        </p:tav>
                                      </p:tavLst>
                                    </p:anim>
                                    <p:animEffect transition="in" filter="fade">
                                      <p:cBhvr>
                                        <p:cTn id="19" dur="1000"/>
                                        <p:tgtEl>
                                          <p:spTgt spid="6152"/>
                                        </p:tgtEl>
                                      </p:cBhvr>
                                    </p:animEffect>
                                  </p:childTnLst>
                                </p:cTn>
                              </p:par>
                            </p:childTnLst>
                          </p:cTn>
                        </p:par>
                        <p:par>
                          <p:cTn id="20" fill="hold" nodeType="afterGroup">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6151"/>
                                        </p:tgtEl>
                                        <p:attrNameLst>
                                          <p:attrName>style.visibility</p:attrName>
                                        </p:attrNameLst>
                                      </p:cBhvr>
                                      <p:to>
                                        <p:strVal val="visible"/>
                                      </p:to>
                                    </p:set>
                                    <p:anim calcmode="lin" valueType="num">
                                      <p:cBhvr>
                                        <p:cTn id="23" dur="1000" fill="hold"/>
                                        <p:tgtEl>
                                          <p:spTgt spid="6151"/>
                                        </p:tgtEl>
                                        <p:attrNameLst>
                                          <p:attrName>ppt_w</p:attrName>
                                        </p:attrNameLst>
                                      </p:cBhvr>
                                      <p:tavLst>
                                        <p:tav tm="0">
                                          <p:val>
                                            <p:strVal val="#ppt_w*0.70"/>
                                          </p:val>
                                        </p:tav>
                                        <p:tav tm="100000">
                                          <p:val>
                                            <p:strVal val="#ppt_w"/>
                                          </p:val>
                                        </p:tav>
                                      </p:tavLst>
                                    </p:anim>
                                    <p:anim calcmode="lin" valueType="num">
                                      <p:cBhvr>
                                        <p:cTn id="24" dur="1000" fill="hold"/>
                                        <p:tgtEl>
                                          <p:spTgt spid="6151"/>
                                        </p:tgtEl>
                                        <p:attrNameLst>
                                          <p:attrName>ppt_h</p:attrName>
                                        </p:attrNameLst>
                                      </p:cBhvr>
                                      <p:tavLst>
                                        <p:tav tm="0">
                                          <p:val>
                                            <p:strVal val="#ppt_h"/>
                                          </p:val>
                                        </p:tav>
                                        <p:tav tm="100000">
                                          <p:val>
                                            <p:strVal val="#ppt_h"/>
                                          </p:val>
                                        </p:tav>
                                      </p:tavLst>
                                    </p:anim>
                                    <p:animEffect transition="in" filter="fade">
                                      <p:cBhvr>
                                        <p:cTn id="25"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p:bldP spid="6151" grpId="0"/>
      <p:bldP spid="61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71" name="Text Box 3">
            <a:hlinkClick r:id="rId3"/>
          </p:cNvPr>
          <p:cNvSpPr txBox="1">
            <a:spLocks noChangeArrowheads="1"/>
          </p:cNvSpPr>
          <p:nvPr/>
        </p:nvSpPr>
        <p:spPr bwMode="auto">
          <a:xfrm>
            <a:off x="3779838" y="5373688"/>
            <a:ext cx="1949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b="1">
                <a:solidFill>
                  <a:schemeClr val="bg2"/>
                </a:solidFill>
              </a:rPr>
              <a:t>www.islamcg.com</a:t>
            </a:r>
          </a:p>
        </p:txBody>
      </p:sp>
      <p:sp>
        <p:nvSpPr>
          <p:cNvPr id="7172" name="Rectangle 4">
            <a:hlinkClick r:id="rId4"/>
          </p:cNvPr>
          <p:cNvSpPr>
            <a:spLocks noChangeArrowheads="1"/>
          </p:cNvSpPr>
          <p:nvPr/>
        </p:nvSpPr>
        <p:spPr bwMode="auto">
          <a:xfrm>
            <a:off x="3779838" y="5013325"/>
            <a:ext cx="18716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7173" name="AutoShape 5"/>
          <p:cNvSpPr>
            <a:spLocks noChangeArrowheads="1"/>
          </p:cNvSpPr>
          <p:nvPr/>
        </p:nvSpPr>
        <p:spPr bwMode="auto">
          <a:xfrm>
            <a:off x="1187450" y="1341438"/>
            <a:ext cx="6769100" cy="4751387"/>
          </a:xfrm>
          <a:prstGeom prst="roundRect">
            <a:avLst>
              <a:gd name="adj" fmla="val 16667"/>
            </a:avLst>
          </a:prstGeom>
          <a:solidFill>
            <a:srgbClr val="F2F2F2">
              <a:alpha val="83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fr-FR"/>
          </a:p>
        </p:txBody>
      </p:sp>
      <p:sp>
        <p:nvSpPr>
          <p:cNvPr id="7174" name="Text Box 6"/>
          <p:cNvSpPr txBox="1">
            <a:spLocks noChangeArrowheads="1"/>
          </p:cNvSpPr>
          <p:nvPr/>
        </p:nvSpPr>
        <p:spPr bwMode="auto">
          <a:xfrm>
            <a:off x="1619250" y="1628775"/>
            <a:ext cx="5857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sz="2400" b="1">
                <a:solidFill>
                  <a:srgbClr val="CC0000"/>
                </a:solidFill>
              </a:rPr>
              <a:t>صور من رحمة النبي صلى الله عليه وسلم بغير المسلمين </a:t>
            </a:r>
            <a:endParaRPr lang="fr-FR" sz="2400" b="1">
              <a:solidFill>
                <a:srgbClr val="CC0000"/>
              </a:solidFill>
            </a:endParaRPr>
          </a:p>
        </p:txBody>
      </p:sp>
      <p:sp>
        <p:nvSpPr>
          <p:cNvPr id="7175" name="Text Box 7"/>
          <p:cNvSpPr txBox="1">
            <a:spLocks noChangeArrowheads="1"/>
          </p:cNvSpPr>
          <p:nvPr/>
        </p:nvSpPr>
        <p:spPr bwMode="auto">
          <a:xfrm>
            <a:off x="1692275" y="3141663"/>
            <a:ext cx="5688013"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ar-SA" b="1"/>
              <a:t>عن أنس بن مالك رضي الله عنه : كان غلام يهودي يخدم النبي صلى الله عليه وسلم فمرض ، فأتاه النبي صلى الله عليه وسلم يعوده ، فقعد عند رأسه ، فقال له : أسلم . فنظر إلى أبيه وهو عنده ، فقال له : أطع أبا القاسم صلى الله عليه وسلم ، فأسلم ، فخرج النبي صلى الله عليه وسلم وهو يقول : الحمد لله الذي أنقذه من النار ) رواه البخاري .</a:t>
            </a:r>
          </a:p>
          <a:p>
            <a:r>
              <a:rPr lang="ar-SA" b="1"/>
              <a:t> </a:t>
            </a:r>
            <a:endParaRPr lang="fr-FR" b="1"/>
          </a:p>
        </p:txBody>
      </p:sp>
      <p:sp>
        <p:nvSpPr>
          <p:cNvPr id="7176" name="Text Box 8"/>
          <p:cNvSpPr txBox="1">
            <a:spLocks noChangeArrowheads="1"/>
          </p:cNvSpPr>
          <p:nvPr/>
        </p:nvSpPr>
        <p:spPr bwMode="auto">
          <a:xfrm>
            <a:off x="4211638" y="2492375"/>
            <a:ext cx="12366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b="1" u="sng">
                <a:solidFill>
                  <a:srgbClr val="CC0000"/>
                </a:solidFill>
              </a:rPr>
              <a:t>الصورة ال</a:t>
            </a:r>
            <a:r>
              <a:rPr lang="ar-EG" b="1" u="sng">
                <a:solidFill>
                  <a:srgbClr val="CC0000"/>
                </a:solidFill>
              </a:rPr>
              <a:t>ثالثة</a:t>
            </a:r>
            <a:endParaRPr lang="fr-FR" u="sng">
              <a:solidFill>
                <a:srgbClr val="CC0000"/>
              </a:solidFill>
            </a:endParaRPr>
          </a:p>
        </p:txBody>
      </p:sp>
      <p:sp>
        <p:nvSpPr>
          <p:cNvPr id="7178" name="Text Box 10">
            <a:hlinkClick r:id="" action="ppaction://hlinkshowjump?jump=previousslide"/>
          </p:cNvPr>
          <p:cNvSpPr txBox="1">
            <a:spLocks noChangeArrowheads="1"/>
          </p:cNvSpPr>
          <p:nvPr/>
        </p:nvSpPr>
        <p:spPr bwMode="auto">
          <a:xfrm>
            <a:off x="4543425" y="6237288"/>
            <a:ext cx="6826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السابق</a:t>
            </a:r>
            <a:endParaRPr lang="fr-FR" b="1"/>
          </a:p>
        </p:txBody>
      </p:sp>
      <p:sp>
        <p:nvSpPr>
          <p:cNvPr id="7179" name="Text Box 11">
            <a:hlinkClick r:id="" action="ppaction://hlinkshowjump?jump=nextslide"/>
          </p:cNvPr>
          <p:cNvSpPr txBox="1">
            <a:spLocks noChangeArrowheads="1"/>
          </p:cNvSpPr>
          <p:nvPr/>
        </p:nvSpPr>
        <p:spPr bwMode="auto">
          <a:xfrm>
            <a:off x="3810000" y="6237288"/>
            <a:ext cx="584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التالى</a:t>
            </a:r>
            <a:endParaRPr lang="fr-FR" b="1"/>
          </a:p>
        </p:txBody>
      </p:sp>
      <p:sp>
        <p:nvSpPr>
          <p:cNvPr id="7180" name="Text Box 12">
            <a:hlinkClick r:id="" action="ppaction://hlinkshowjump?jump=endshow"/>
          </p:cNvPr>
          <p:cNvSpPr txBox="1">
            <a:spLocks noChangeArrowheads="1"/>
          </p:cNvSpPr>
          <p:nvPr/>
        </p:nvSpPr>
        <p:spPr bwMode="auto">
          <a:xfrm>
            <a:off x="3103563" y="6237288"/>
            <a:ext cx="636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خروج</a:t>
            </a:r>
            <a:endParaRPr lang="fr-FR" b="1"/>
          </a:p>
        </p:txBody>
      </p:sp>
      <p:sp>
        <p:nvSpPr>
          <p:cNvPr id="7181" name="Text Box 13">
            <a:hlinkClick r:id="rId5" action="ppaction://hlinksldjump"/>
          </p:cNvPr>
          <p:cNvSpPr txBox="1">
            <a:spLocks noChangeArrowheads="1"/>
          </p:cNvSpPr>
          <p:nvPr/>
        </p:nvSpPr>
        <p:spPr bwMode="auto">
          <a:xfrm>
            <a:off x="5292725" y="6237288"/>
            <a:ext cx="806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الرئيسية</a:t>
            </a:r>
            <a:endParaRPr lang="fr-FR" b="1"/>
          </a:p>
        </p:txBody>
      </p:sp>
    </p:spTree>
    <p:extLst>
      <p:ext uri="{BB962C8B-B14F-4D97-AF65-F5344CB8AC3E}">
        <p14:creationId xmlns:p14="http://schemas.microsoft.com/office/powerpoint/2010/main" xmlns="" val="141051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edge">
                                      <p:cBhvr>
                                        <p:cTn id="7" dur="1000"/>
                                        <p:tgtEl>
                                          <p:spTgt spid="7173"/>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7174"/>
                                        </p:tgtEl>
                                        <p:attrNameLst>
                                          <p:attrName>style.visibility</p:attrName>
                                        </p:attrNameLst>
                                      </p:cBhvr>
                                      <p:to>
                                        <p:strVal val="visible"/>
                                      </p:to>
                                    </p:set>
                                    <p:anim calcmode="lin" valueType="num">
                                      <p:cBhvr>
                                        <p:cTn id="11" dur="1000" fill="hold"/>
                                        <p:tgtEl>
                                          <p:spTgt spid="7174"/>
                                        </p:tgtEl>
                                        <p:attrNameLst>
                                          <p:attrName>ppt_w</p:attrName>
                                        </p:attrNameLst>
                                      </p:cBhvr>
                                      <p:tavLst>
                                        <p:tav tm="0">
                                          <p:val>
                                            <p:strVal val="#ppt_w*0.70"/>
                                          </p:val>
                                        </p:tav>
                                        <p:tav tm="100000">
                                          <p:val>
                                            <p:strVal val="#ppt_w"/>
                                          </p:val>
                                        </p:tav>
                                      </p:tavLst>
                                    </p:anim>
                                    <p:anim calcmode="lin" valueType="num">
                                      <p:cBhvr>
                                        <p:cTn id="12" dur="1000" fill="hold"/>
                                        <p:tgtEl>
                                          <p:spTgt spid="7174"/>
                                        </p:tgtEl>
                                        <p:attrNameLst>
                                          <p:attrName>ppt_h</p:attrName>
                                        </p:attrNameLst>
                                      </p:cBhvr>
                                      <p:tavLst>
                                        <p:tav tm="0">
                                          <p:val>
                                            <p:strVal val="#ppt_h"/>
                                          </p:val>
                                        </p:tav>
                                        <p:tav tm="100000">
                                          <p:val>
                                            <p:strVal val="#ppt_h"/>
                                          </p:val>
                                        </p:tav>
                                      </p:tavLst>
                                    </p:anim>
                                    <p:animEffect transition="in" filter="fade">
                                      <p:cBhvr>
                                        <p:cTn id="13" dur="1000"/>
                                        <p:tgtEl>
                                          <p:spTgt spid="7174"/>
                                        </p:tgtEl>
                                      </p:cBhvr>
                                    </p:animEffect>
                                  </p:childTnLst>
                                </p:cTn>
                              </p:par>
                            </p:childTnLst>
                          </p:cTn>
                        </p:par>
                        <p:par>
                          <p:cTn id="14" fill="hold" nodeType="afterGroup">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7176"/>
                                        </p:tgtEl>
                                        <p:attrNameLst>
                                          <p:attrName>style.visibility</p:attrName>
                                        </p:attrNameLst>
                                      </p:cBhvr>
                                      <p:to>
                                        <p:strVal val="visible"/>
                                      </p:to>
                                    </p:set>
                                    <p:anim calcmode="lin" valueType="num">
                                      <p:cBhvr>
                                        <p:cTn id="17" dur="1000" fill="hold"/>
                                        <p:tgtEl>
                                          <p:spTgt spid="7176"/>
                                        </p:tgtEl>
                                        <p:attrNameLst>
                                          <p:attrName>ppt_w</p:attrName>
                                        </p:attrNameLst>
                                      </p:cBhvr>
                                      <p:tavLst>
                                        <p:tav tm="0">
                                          <p:val>
                                            <p:strVal val="#ppt_w*0.70"/>
                                          </p:val>
                                        </p:tav>
                                        <p:tav tm="100000">
                                          <p:val>
                                            <p:strVal val="#ppt_w"/>
                                          </p:val>
                                        </p:tav>
                                      </p:tavLst>
                                    </p:anim>
                                    <p:anim calcmode="lin" valueType="num">
                                      <p:cBhvr>
                                        <p:cTn id="18" dur="1000" fill="hold"/>
                                        <p:tgtEl>
                                          <p:spTgt spid="7176"/>
                                        </p:tgtEl>
                                        <p:attrNameLst>
                                          <p:attrName>ppt_h</p:attrName>
                                        </p:attrNameLst>
                                      </p:cBhvr>
                                      <p:tavLst>
                                        <p:tav tm="0">
                                          <p:val>
                                            <p:strVal val="#ppt_h"/>
                                          </p:val>
                                        </p:tav>
                                        <p:tav tm="100000">
                                          <p:val>
                                            <p:strVal val="#ppt_h"/>
                                          </p:val>
                                        </p:tav>
                                      </p:tavLst>
                                    </p:anim>
                                    <p:animEffect transition="in" filter="fade">
                                      <p:cBhvr>
                                        <p:cTn id="19" dur="1000"/>
                                        <p:tgtEl>
                                          <p:spTgt spid="7176"/>
                                        </p:tgtEl>
                                      </p:cBhvr>
                                    </p:animEffect>
                                  </p:childTnLst>
                                </p:cTn>
                              </p:par>
                            </p:childTnLst>
                          </p:cTn>
                        </p:par>
                        <p:par>
                          <p:cTn id="20" fill="hold" nodeType="afterGroup">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7175"/>
                                        </p:tgtEl>
                                        <p:attrNameLst>
                                          <p:attrName>style.visibility</p:attrName>
                                        </p:attrNameLst>
                                      </p:cBhvr>
                                      <p:to>
                                        <p:strVal val="visible"/>
                                      </p:to>
                                    </p:set>
                                    <p:anim calcmode="lin" valueType="num">
                                      <p:cBhvr>
                                        <p:cTn id="23" dur="1000" fill="hold"/>
                                        <p:tgtEl>
                                          <p:spTgt spid="7175"/>
                                        </p:tgtEl>
                                        <p:attrNameLst>
                                          <p:attrName>ppt_w</p:attrName>
                                        </p:attrNameLst>
                                      </p:cBhvr>
                                      <p:tavLst>
                                        <p:tav tm="0">
                                          <p:val>
                                            <p:strVal val="#ppt_w*0.70"/>
                                          </p:val>
                                        </p:tav>
                                        <p:tav tm="100000">
                                          <p:val>
                                            <p:strVal val="#ppt_w"/>
                                          </p:val>
                                        </p:tav>
                                      </p:tavLst>
                                    </p:anim>
                                    <p:anim calcmode="lin" valueType="num">
                                      <p:cBhvr>
                                        <p:cTn id="24" dur="1000" fill="hold"/>
                                        <p:tgtEl>
                                          <p:spTgt spid="7175"/>
                                        </p:tgtEl>
                                        <p:attrNameLst>
                                          <p:attrName>ppt_h</p:attrName>
                                        </p:attrNameLst>
                                      </p:cBhvr>
                                      <p:tavLst>
                                        <p:tav tm="0">
                                          <p:val>
                                            <p:strVal val="#ppt_h"/>
                                          </p:val>
                                        </p:tav>
                                        <p:tav tm="100000">
                                          <p:val>
                                            <p:strVal val="#ppt_h"/>
                                          </p:val>
                                        </p:tav>
                                      </p:tavLst>
                                    </p:anim>
                                    <p:animEffect transition="in" filter="fade">
                                      <p:cBhvr>
                                        <p:cTn id="25" dur="1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p:bldP spid="7175" grpId="0"/>
      <p:bldP spid="71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195" name="Text Box 3">
            <a:hlinkClick r:id="rId3"/>
          </p:cNvPr>
          <p:cNvSpPr txBox="1">
            <a:spLocks noChangeArrowheads="1"/>
          </p:cNvSpPr>
          <p:nvPr/>
        </p:nvSpPr>
        <p:spPr bwMode="auto">
          <a:xfrm>
            <a:off x="3779838" y="5373688"/>
            <a:ext cx="1949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b="1">
                <a:solidFill>
                  <a:schemeClr val="bg2"/>
                </a:solidFill>
              </a:rPr>
              <a:t>www.islamcg.com</a:t>
            </a:r>
          </a:p>
        </p:txBody>
      </p:sp>
      <p:sp>
        <p:nvSpPr>
          <p:cNvPr id="8196" name="Rectangle 4">
            <a:hlinkClick r:id="rId4"/>
          </p:cNvPr>
          <p:cNvSpPr>
            <a:spLocks noChangeArrowheads="1"/>
          </p:cNvSpPr>
          <p:nvPr/>
        </p:nvSpPr>
        <p:spPr bwMode="auto">
          <a:xfrm>
            <a:off x="3779838" y="5013325"/>
            <a:ext cx="18716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8197" name="AutoShape 5"/>
          <p:cNvSpPr>
            <a:spLocks noChangeArrowheads="1"/>
          </p:cNvSpPr>
          <p:nvPr/>
        </p:nvSpPr>
        <p:spPr bwMode="auto">
          <a:xfrm>
            <a:off x="1187450" y="1341438"/>
            <a:ext cx="6769100" cy="4751387"/>
          </a:xfrm>
          <a:prstGeom prst="roundRect">
            <a:avLst>
              <a:gd name="adj" fmla="val 16667"/>
            </a:avLst>
          </a:prstGeom>
          <a:solidFill>
            <a:srgbClr val="F2F2F2">
              <a:alpha val="83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fr-FR"/>
          </a:p>
        </p:txBody>
      </p:sp>
      <p:sp>
        <p:nvSpPr>
          <p:cNvPr id="8198" name="Text Box 6"/>
          <p:cNvSpPr txBox="1">
            <a:spLocks noChangeArrowheads="1"/>
          </p:cNvSpPr>
          <p:nvPr/>
        </p:nvSpPr>
        <p:spPr bwMode="auto">
          <a:xfrm>
            <a:off x="1619250" y="1628775"/>
            <a:ext cx="5857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sz="2400" b="1">
                <a:solidFill>
                  <a:srgbClr val="CC0000"/>
                </a:solidFill>
              </a:rPr>
              <a:t>صور من رحمة النبي صلى الله عليه وسلم بغير المسلمين </a:t>
            </a:r>
            <a:endParaRPr lang="fr-FR" sz="2400" b="1">
              <a:solidFill>
                <a:srgbClr val="CC0000"/>
              </a:solidFill>
            </a:endParaRPr>
          </a:p>
        </p:txBody>
      </p:sp>
      <p:sp>
        <p:nvSpPr>
          <p:cNvPr id="8199" name="Text Box 7"/>
          <p:cNvSpPr txBox="1">
            <a:spLocks noChangeArrowheads="1"/>
          </p:cNvSpPr>
          <p:nvPr/>
        </p:nvSpPr>
        <p:spPr bwMode="auto">
          <a:xfrm>
            <a:off x="1692275" y="3141663"/>
            <a:ext cx="5688013"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ar-SA" b="1"/>
              <a:t>عن عبد الله بن عمرو رضي الله عنهما أن النبي صلى الله عليه وسلم قال : (من قتل نفسا معاهدا لم يرح رائحة الجنة ، وإن ريحها ليوجد من مسيرة أربعين عاما ) رواه البخاري .</a:t>
            </a:r>
            <a:r>
              <a:rPr lang="ar-SA"/>
              <a:t> </a:t>
            </a:r>
            <a:endParaRPr lang="fr-FR"/>
          </a:p>
        </p:txBody>
      </p:sp>
      <p:sp>
        <p:nvSpPr>
          <p:cNvPr id="8200" name="Text Box 8"/>
          <p:cNvSpPr txBox="1">
            <a:spLocks noChangeArrowheads="1"/>
          </p:cNvSpPr>
          <p:nvPr/>
        </p:nvSpPr>
        <p:spPr bwMode="auto">
          <a:xfrm>
            <a:off x="4140200" y="2492375"/>
            <a:ext cx="12969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b="1" u="sng">
                <a:solidFill>
                  <a:srgbClr val="CC0000"/>
                </a:solidFill>
              </a:rPr>
              <a:t>الصورة ال</a:t>
            </a:r>
            <a:r>
              <a:rPr lang="ar-EG" b="1" u="sng">
                <a:solidFill>
                  <a:srgbClr val="CC0000"/>
                </a:solidFill>
              </a:rPr>
              <a:t>رابعة</a:t>
            </a:r>
            <a:endParaRPr lang="fr-FR" u="sng">
              <a:solidFill>
                <a:srgbClr val="CC0000"/>
              </a:solidFill>
            </a:endParaRPr>
          </a:p>
        </p:txBody>
      </p:sp>
      <p:sp>
        <p:nvSpPr>
          <p:cNvPr id="8202" name="Text Box 10">
            <a:hlinkClick r:id="" action="ppaction://hlinkshowjump?jump=previousslide"/>
          </p:cNvPr>
          <p:cNvSpPr txBox="1">
            <a:spLocks noChangeArrowheads="1"/>
          </p:cNvSpPr>
          <p:nvPr/>
        </p:nvSpPr>
        <p:spPr bwMode="auto">
          <a:xfrm>
            <a:off x="4543425" y="6237288"/>
            <a:ext cx="6826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السابق</a:t>
            </a:r>
            <a:endParaRPr lang="fr-FR" b="1"/>
          </a:p>
        </p:txBody>
      </p:sp>
      <p:sp>
        <p:nvSpPr>
          <p:cNvPr id="8203" name="Text Box 11">
            <a:hlinkClick r:id="" action="ppaction://hlinkshowjump?jump=nextslide"/>
          </p:cNvPr>
          <p:cNvSpPr txBox="1">
            <a:spLocks noChangeArrowheads="1"/>
          </p:cNvSpPr>
          <p:nvPr/>
        </p:nvSpPr>
        <p:spPr bwMode="auto">
          <a:xfrm>
            <a:off x="3810000" y="6237288"/>
            <a:ext cx="584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التالى</a:t>
            </a:r>
            <a:endParaRPr lang="fr-FR" b="1"/>
          </a:p>
        </p:txBody>
      </p:sp>
      <p:sp>
        <p:nvSpPr>
          <p:cNvPr id="8204" name="Text Box 12">
            <a:hlinkClick r:id="" action="ppaction://hlinkshowjump?jump=endshow"/>
          </p:cNvPr>
          <p:cNvSpPr txBox="1">
            <a:spLocks noChangeArrowheads="1"/>
          </p:cNvSpPr>
          <p:nvPr/>
        </p:nvSpPr>
        <p:spPr bwMode="auto">
          <a:xfrm>
            <a:off x="3103563" y="6237288"/>
            <a:ext cx="636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خروج</a:t>
            </a:r>
            <a:endParaRPr lang="fr-FR" b="1"/>
          </a:p>
        </p:txBody>
      </p:sp>
      <p:sp>
        <p:nvSpPr>
          <p:cNvPr id="8205" name="Text Box 13">
            <a:hlinkClick r:id="rId5" action="ppaction://hlinksldjump"/>
          </p:cNvPr>
          <p:cNvSpPr txBox="1">
            <a:spLocks noChangeArrowheads="1"/>
          </p:cNvSpPr>
          <p:nvPr/>
        </p:nvSpPr>
        <p:spPr bwMode="auto">
          <a:xfrm>
            <a:off x="5292725" y="6237288"/>
            <a:ext cx="806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الرئيسية</a:t>
            </a:r>
            <a:endParaRPr lang="fr-FR" b="1"/>
          </a:p>
        </p:txBody>
      </p:sp>
    </p:spTree>
    <p:extLst>
      <p:ext uri="{BB962C8B-B14F-4D97-AF65-F5344CB8AC3E}">
        <p14:creationId xmlns:p14="http://schemas.microsoft.com/office/powerpoint/2010/main" xmlns="" val="266886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edge">
                                      <p:cBhvr>
                                        <p:cTn id="7" dur="1000"/>
                                        <p:tgtEl>
                                          <p:spTgt spid="8197"/>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 calcmode="lin" valueType="num">
                                      <p:cBhvr>
                                        <p:cTn id="11" dur="1000" fill="hold"/>
                                        <p:tgtEl>
                                          <p:spTgt spid="8198"/>
                                        </p:tgtEl>
                                        <p:attrNameLst>
                                          <p:attrName>ppt_w</p:attrName>
                                        </p:attrNameLst>
                                      </p:cBhvr>
                                      <p:tavLst>
                                        <p:tav tm="0">
                                          <p:val>
                                            <p:strVal val="#ppt_w*0.70"/>
                                          </p:val>
                                        </p:tav>
                                        <p:tav tm="100000">
                                          <p:val>
                                            <p:strVal val="#ppt_w"/>
                                          </p:val>
                                        </p:tav>
                                      </p:tavLst>
                                    </p:anim>
                                    <p:anim calcmode="lin" valueType="num">
                                      <p:cBhvr>
                                        <p:cTn id="12" dur="1000" fill="hold"/>
                                        <p:tgtEl>
                                          <p:spTgt spid="8198"/>
                                        </p:tgtEl>
                                        <p:attrNameLst>
                                          <p:attrName>ppt_h</p:attrName>
                                        </p:attrNameLst>
                                      </p:cBhvr>
                                      <p:tavLst>
                                        <p:tav tm="0">
                                          <p:val>
                                            <p:strVal val="#ppt_h"/>
                                          </p:val>
                                        </p:tav>
                                        <p:tav tm="100000">
                                          <p:val>
                                            <p:strVal val="#ppt_h"/>
                                          </p:val>
                                        </p:tav>
                                      </p:tavLst>
                                    </p:anim>
                                    <p:animEffect transition="in" filter="fade">
                                      <p:cBhvr>
                                        <p:cTn id="13" dur="1000"/>
                                        <p:tgtEl>
                                          <p:spTgt spid="8198"/>
                                        </p:tgtEl>
                                      </p:cBhvr>
                                    </p:animEffect>
                                  </p:childTnLst>
                                </p:cTn>
                              </p:par>
                            </p:childTnLst>
                          </p:cTn>
                        </p:par>
                        <p:par>
                          <p:cTn id="14" fill="hold" nodeType="afterGroup">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8200"/>
                                        </p:tgtEl>
                                        <p:attrNameLst>
                                          <p:attrName>style.visibility</p:attrName>
                                        </p:attrNameLst>
                                      </p:cBhvr>
                                      <p:to>
                                        <p:strVal val="visible"/>
                                      </p:to>
                                    </p:set>
                                    <p:anim calcmode="lin" valueType="num">
                                      <p:cBhvr>
                                        <p:cTn id="17" dur="1000" fill="hold"/>
                                        <p:tgtEl>
                                          <p:spTgt spid="8200"/>
                                        </p:tgtEl>
                                        <p:attrNameLst>
                                          <p:attrName>ppt_w</p:attrName>
                                        </p:attrNameLst>
                                      </p:cBhvr>
                                      <p:tavLst>
                                        <p:tav tm="0">
                                          <p:val>
                                            <p:strVal val="#ppt_w*0.70"/>
                                          </p:val>
                                        </p:tav>
                                        <p:tav tm="100000">
                                          <p:val>
                                            <p:strVal val="#ppt_w"/>
                                          </p:val>
                                        </p:tav>
                                      </p:tavLst>
                                    </p:anim>
                                    <p:anim calcmode="lin" valueType="num">
                                      <p:cBhvr>
                                        <p:cTn id="18" dur="1000" fill="hold"/>
                                        <p:tgtEl>
                                          <p:spTgt spid="8200"/>
                                        </p:tgtEl>
                                        <p:attrNameLst>
                                          <p:attrName>ppt_h</p:attrName>
                                        </p:attrNameLst>
                                      </p:cBhvr>
                                      <p:tavLst>
                                        <p:tav tm="0">
                                          <p:val>
                                            <p:strVal val="#ppt_h"/>
                                          </p:val>
                                        </p:tav>
                                        <p:tav tm="100000">
                                          <p:val>
                                            <p:strVal val="#ppt_h"/>
                                          </p:val>
                                        </p:tav>
                                      </p:tavLst>
                                    </p:anim>
                                    <p:animEffect transition="in" filter="fade">
                                      <p:cBhvr>
                                        <p:cTn id="19" dur="1000"/>
                                        <p:tgtEl>
                                          <p:spTgt spid="8200"/>
                                        </p:tgtEl>
                                      </p:cBhvr>
                                    </p:animEffect>
                                  </p:childTnLst>
                                </p:cTn>
                              </p:par>
                            </p:childTnLst>
                          </p:cTn>
                        </p:par>
                        <p:par>
                          <p:cTn id="20" fill="hold" nodeType="afterGroup">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8199"/>
                                        </p:tgtEl>
                                        <p:attrNameLst>
                                          <p:attrName>style.visibility</p:attrName>
                                        </p:attrNameLst>
                                      </p:cBhvr>
                                      <p:to>
                                        <p:strVal val="visible"/>
                                      </p:to>
                                    </p:set>
                                    <p:anim calcmode="lin" valueType="num">
                                      <p:cBhvr>
                                        <p:cTn id="23" dur="1000" fill="hold"/>
                                        <p:tgtEl>
                                          <p:spTgt spid="8199"/>
                                        </p:tgtEl>
                                        <p:attrNameLst>
                                          <p:attrName>ppt_w</p:attrName>
                                        </p:attrNameLst>
                                      </p:cBhvr>
                                      <p:tavLst>
                                        <p:tav tm="0">
                                          <p:val>
                                            <p:strVal val="#ppt_w*0.70"/>
                                          </p:val>
                                        </p:tav>
                                        <p:tav tm="100000">
                                          <p:val>
                                            <p:strVal val="#ppt_w"/>
                                          </p:val>
                                        </p:tav>
                                      </p:tavLst>
                                    </p:anim>
                                    <p:anim calcmode="lin" valueType="num">
                                      <p:cBhvr>
                                        <p:cTn id="24" dur="1000" fill="hold"/>
                                        <p:tgtEl>
                                          <p:spTgt spid="8199"/>
                                        </p:tgtEl>
                                        <p:attrNameLst>
                                          <p:attrName>ppt_h</p:attrName>
                                        </p:attrNameLst>
                                      </p:cBhvr>
                                      <p:tavLst>
                                        <p:tav tm="0">
                                          <p:val>
                                            <p:strVal val="#ppt_h"/>
                                          </p:val>
                                        </p:tav>
                                        <p:tav tm="100000">
                                          <p:val>
                                            <p:strVal val="#ppt_h"/>
                                          </p:val>
                                        </p:tav>
                                      </p:tavLst>
                                    </p:anim>
                                    <p:animEffect transition="in" filter="fade">
                                      <p:cBhvr>
                                        <p:cTn id="25" dur="1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p:bldP spid="8199" grpId="0"/>
      <p:bldP spid="82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19" name="Text Box 3">
            <a:hlinkClick r:id="rId3"/>
          </p:cNvPr>
          <p:cNvSpPr txBox="1">
            <a:spLocks noChangeArrowheads="1"/>
          </p:cNvSpPr>
          <p:nvPr/>
        </p:nvSpPr>
        <p:spPr bwMode="auto">
          <a:xfrm>
            <a:off x="3779838" y="5373688"/>
            <a:ext cx="1949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b="1">
                <a:solidFill>
                  <a:schemeClr val="bg2"/>
                </a:solidFill>
              </a:rPr>
              <a:t>www.islamcg.com</a:t>
            </a:r>
          </a:p>
        </p:txBody>
      </p:sp>
      <p:sp>
        <p:nvSpPr>
          <p:cNvPr id="9220" name="Rectangle 4">
            <a:hlinkClick r:id="rId4"/>
          </p:cNvPr>
          <p:cNvSpPr>
            <a:spLocks noChangeArrowheads="1"/>
          </p:cNvSpPr>
          <p:nvPr/>
        </p:nvSpPr>
        <p:spPr bwMode="auto">
          <a:xfrm>
            <a:off x="3779838" y="5013325"/>
            <a:ext cx="18716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9221" name="AutoShape 5"/>
          <p:cNvSpPr>
            <a:spLocks noChangeArrowheads="1"/>
          </p:cNvSpPr>
          <p:nvPr/>
        </p:nvSpPr>
        <p:spPr bwMode="auto">
          <a:xfrm>
            <a:off x="1187450" y="1341438"/>
            <a:ext cx="6769100" cy="4751387"/>
          </a:xfrm>
          <a:prstGeom prst="roundRect">
            <a:avLst>
              <a:gd name="adj" fmla="val 16667"/>
            </a:avLst>
          </a:prstGeom>
          <a:solidFill>
            <a:srgbClr val="F2F2F2">
              <a:alpha val="83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fr-FR"/>
          </a:p>
        </p:txBody>
      </p:sp>
      <p:sp>
        <p:nvSpPr>
          <p:cNvPr id="9222" name="Text Box 6"/>
          <p:cNvSpPr txBox="1">
            <a:spLocks noChangeArrowheads="1"/>
          </p:cNvSpPr>
          <p:nvPr/>
        </p:nvSpPr>
        <p:spPr bwMode="auto">
          <a:xfrm>
            <a:off x="1619250" y="1628775"/>
            <a:ext cx="5857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sz="2400" b="1">
                <a:solidFill>
                  <a:srgbClr val="CC0000"/>
                </a:solidFill>
              </a:rPr>
              <a:t>صور من رحمة النبي صلى الله عليه وسلم بغير المسلمين </a:t>
            </a:r>
            <a:endParaRPr lang="fr-FR" sz="2400" b="1">
              <a:solidFill>
                <a:srgbClr val="CC0000"/>
              </a:solidFill>
            </a:endParaRPr>
          </a:p>
        </p:txBody>
      </p:sp>
      <p:sp>
        <p:nvSpPr>
          <p:cNvPr id="9224" name="Text Box 8"/>
          <p:cNvSpPr txBox="1">
            <a:spLocks noChangeArrowheads="1"/>
          </p:cNvSpPr>
          <p:nvPr/>
        </p:nvSpPr>
        <p:spPr bwMode="auto">
          <a:xfrm>
            <a:off x="3995738" y="2205038"/>
            <a:ext cx="14128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b="1" u="sng">
                <a:solidFill>
                  <a:srgbClr val="CC0000"/>
                </a:solidFill>
              </a:rPr>
              <a:t>الصورة ال</a:t>
            </a:r>
            <a:r>
              <a:rPr lang="ar-EG" b="1" u="sng">
                <a:solidFill>
                  <a:srgbClr val="CC0000"/>
                </a:solidFill>
              </a:rPr>
              <a:t>خامسة</a:t>
            </a:r>
            <a:endParaRPr lang="fr-FR" u="sng">
              <a:solidFill>
                <a:srgbClr val="CC0000"/>
              </a:solidFill>
            </a:endParaRPr>
          </a:p>
        </p:txBody>
      </p:sp>
      <p:sp>
        <p:nvSpPr>
          <p:cNvPr id="9226" name="Text Box 10">
            <a:hlinkClick r:id="" action="ppaction://hlinkshowjump?jump=previousslide"/>
          </p:cNvPr>
          <p:cNvSpPr txBox="1">
            <a:spLocks noChangeArrowheads="1"/>
          </p:cNvSpPr>
          <p:nvPr/>
        </p:nvSpPr>
        <p:spPr bwMode="auto">
          <a:xfrm>
            <a:off x="4543425" y="6237288"/>
            <a:ext cx="6826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السابق</a:t>
            </a:r>
            <a:endParaRPr lang="fr-FR" b="1"/>
          </a:p>
        </p:txBody>
      </p:sp>
      <p:sp>
        <p:nvSpPr>
          <p:cNvPr id="9227" name="Text Box 11">
            <a:hlinkClick r:id="" action="ppaction://hlinkshowjump?jump=nextslide"/>
          </p:cNvPr>
          <p:cNvSpPr txBox="1">
            <a:spLocks noChangeArrowheads="1"/>
          </p:cNvSpPr>
          <p:nvPr/>
        </p:nvSpPr>
        <p:spPr bwMode="auto">
          <a:xfrm>
            <a:off x="3810000" y="6237288"/>
            <a:ext cx="584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التالى</a:t>
            </a:r>
            <a:endParaRPr lang="fr-FR" b="1"/>
          </a:p>
        </p:txBody>
      </p:sp>
      <p:sp>
        <p:nvSpPr>
          <p:cNvPr id="9228" name="Text Box 12">
            <a:hlinkClick r:id="" action="ppaction://hlinkshowjump?jump=endshow"/>
          </p:cNvPr>
          <p:cNvSpPr txBox="1">
            <a:spLocks noChangeArrowheads="1"/>
          </p:cNvSpPr>
          <p:nvPr/>
        </p:nvSpPr>
        <p:spPr bwMode="auto">
          <a:xfrm>
            <a:off x="3103563" y="6237288"/>
            <a:ext cx="636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خروج</a:t>
            </a:r>
            <a:endParaRPr lang="fr-FR" b="1"/>
          </a:p>
        </p:txBody>
      </p:sp>
      <p:sp>
        <p:nvSpPr>
          <p:cNvPr id="9229" name="Text Box 13">
            <a:hlinkClick r:id="rId5" action="ppaction://hlinksldjump"/>
          </p:cNvPr>
          <p:cNvSpPr txBox="1">
            <a:spLocks noChangeArrowheads="1"/>
          </p:cNvSpPr>
          <p:nvPr/>
        </p:nvSpPr>
        <p:spPr bwMode="auto">
          <a:xfrm>
            <a:off x="5292725" y="6237288"/>
            <a:ext cx="806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الرئيسية</a:t>
            </a:r>
            <a:endParaRPr lang="fr-FR" b="1"/>
          </a:p>
        </p:txBody>
      </p:sp>
      <p:sp>
        <p:nvSpPr>
          <p:cNvPr id="13" name="Rectangle 2"/>
          <p:cNvSpPr>
            <a:spLocks noChangeArrowheads="1"/>
          </p:cNvSpPr>
          <p:nvPr/>
        </p:nvSpPr>
        <p:spPr bwMode="auto">
          <a:xfrm>
            <a:off x="1500980" y="2787193"/>
            <a:ext cx="6767513"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defRPr/>
            </a:pPr>
            <a:r>
              <a:rPr lang="ar-SA" sz="2800" b="1" i="1" dirty="0" smtClean="0">
                <a:effectLst>
                  <a:outerShdw blurRad="38100" dist="38100" dir="2700000" algn="tl">
                    <a:srgbClr val="000000"/>
                  </a:outerShdw>
                </a:effectLst>
                <a:latin typeface="Verdana" pitchFamily="34" charset="0"/>
              </a:rPr>
              <a:t>غزواته </a:t>
            </a:r>
            <a:r>
              <a:rPr lang="ar-SA" sz="2800" b="1" i="1" dirty="0">
                <a:effectLst>
                  <a:outerShdw blurRad="38100" dist="38100" dir="2700000" algn="tl">
                    <a:srgbClr val="000000"/>
                  </a:outerShdw>
                </a:effectLst>
                <a:latin typeface="Verdana" pitchFamily="34" charset="0"/>
              </a:rPr>
              <a:t>وسراياه : </a:t>
            </a:r>
            <a:br>
              <a:rPr lang="ar-SA" sz="2800" b="1" i="1" dirty="0">
                <a:effectLst>
                  <a:outerShdw blurRad="38100" dist="38100" dir="2700000" algn="tl">
                    <a:srgbClr val="000000"/>
                  </a:outerShdw>
                </a:effectLst>
                <a:latin typeface="Verdana" pitchFamily="34" charset="0"/>
              </a:rPr>
            </a:br>
            <a:r>
              <a:rPr lang="ar-SA" sz="2800" b="1" i="1" dirty="0">
                <a:effectLst>
                  <a:outerShdw blurRad="38100" dist="38100" dir="2700000" algn="tl">
                    <a:srgbClr val="000000"/>
                  </a:outerShdw>
                </a:effectLst>
                <a:latin typeface="Verdana" pitchFamily="34" charset="0"/>
              </a:rPr>
              <a:t>ما بدأ النبي صلى الله عليه وسلم حرباً قط , إذ كان حريصاً ألا يراق دم إنسان فهو نبي الرحمة , ولقد كان عظيماً في رحمته بالناس عظيماً في استعداده للحرب , عظيماً في خططه عظيماً في تحقيق النصر واستثماره ، ولقد غزى بنفسه خمساً وعشرين </a:t>
            </a:r>
            <a:r>
              <a:rPr lang="ar-SA" sz="2800" b="1" i="1" dirty="0" smtClean="0">
                <a:effectLst>
                  <a:outerShdw blurRad="38100" dist="38100" dir="2700000" algn="tl">
                    <a:srgbClr val="000000"/>
                  </a:outerShdw>
                </a:effectLst>
                <a:latin typeface="Verdana" pitchFamily="34" charset="0"/>
              </a:rPr>
              <a:t>غزوة</a:t>
            </a:r>
            <a:endParaRPr lang="ar-SA" dirty="0">
              <a:latin typeface="Verdana" pitchFamily="34" charset="0"/>
            </a:endParaRPr>
          </a:p>
        </p:txBody>
      </p:sp>
    </p:spTree>
    <p:extLst>
      <p:ext uri="{BB962C8B-B14F-4D97-AF65-F5344CB8AC3E}">
        <p14:creationId xmlns:p14="http://schemas.microsoft.com/office/powerpoint/2010/main" xmlns="" val="3671983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edge">
                                      <p:cBhvr>
                                        <p:cTn id="7" dur="1000"/>
                                        <p:tgtEl>
                                          <p:spTgt spid="9221"/>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9222"/>
                                        </p:tgtEl>
                                        <p:attrNameLst>
                                          <p:attrName>style.visibility</p:attrName>
                                        </p:attrNameLst>
                                      </p:cBhvr>
                                      <p:to>
                                        <p:strVal val="visible"/>
                                      </p:to>
                                    </p:set>
                                    <p:anim calcmode="lin" valueType="num">
                                      <p:cBhvr>
                                        <p:cTn id="11" dur="1000" fill="hold"/>
                                        <p:tgtEl>
                                          <p:spTgt spid="9222"/>
                                        </p:tgtEl>
                                        <p:attrNameLst>
                                          <p:attrName>ppt_w</p:attrName>
                                        </p:attrNameLst>
                                      </p:cBhvr>
                                      <p:tavLst>
                                        <p:tav tm="0">
                                          <p:val>
                                            <p:strVal val="#ppt_w*0.70"/>
                                          </p:val>
                                        </p:tav>
                                        <p:tav tm="100000">
                                          <p:val>
                                            <p:strVal val="#ppt_w"/>
                                          </p:val>
                                        </p:tav>
                                      </p:tavLst>
                                    </p:anim>
                                    <p:anim calcmode="lin" valueType="num">
                                      <p:cBhvr>
                                        <p:cTn id="12" dur="1000" fill="hold"/>
                                        <p:tgtEl>
                                          <p:spTgt spid="9222"/>
                                        </p:tgtEl>
                                        <p:attrNameLst>
                                          <p:attrName>ppt_h</p:attrName>
                                        </p:attrNameLst>
                                      </p:cBhvr>
                                      <p:tavLst>
                                        <p:tav tm="0">
                                          <p:val>
                                            <p:strVal val="#ppt_h"/>
                                          </p:val>
                                        </p:tav>
                                        <p:tav tm="100000">
                                          <p:val>
                                            <p:strVal val="#ppt_h"/>
                                          </p:val>
                                        </p:tav>
                                      </p:tavLst>
                                    </p:anim>
                                    <p:animEffect transition="in" filter="fade">
                                      <p:cBhvr>
                                        <p:cTn id="13" dur="1000"/>
                                        <p:tgtEl>
                                          <p:spTgt spid="9222"/>
                                        </p:tgtEl>
                                      </p:cBhvr>
                                    </p:animEffect>
                                  </p:childTnLst>
                                </p:cTn>
                              </p:par>
                            </p:childTnLst>
                          </p:cTn>
                        </p:par>
                        <p:par>
                          <p:cTn id="14" fill="hold" nodeType="afterGroup">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9224"/>
                                        </p:tgtEl>
                                        <p:attrNameLst>
                                          <p:attrName>style.visibility</p:attrName>
                                        </p:attrNameLst>
                                      </p:cBhvr>
                                      <p:to>
                                        <p:strVal val="visible"/>
                                      </p:to>
                                    </p:set>
                                    <p:anim calcmode="lin" valueType="num">
                                      <p:cBhvr>
                                        <p:cTn id="17" dur="1000" fill="hold"/>
                                        <p:tgtEl>
                                          <p:spTgt spid="9224"/>
                                        </p:tgtEl>
                                        <p:attrNameLst>
                                          <p:attrName>ppt_w</p:attrName>
                                        </p:attrNameLst>
                                      </p:cBhvr>
                                      <p:tavLst>
                                        <p:tav tm="0">
                                          <p:val>
                                            <p:strVal val="#ppt_w*0.70"/>
                                          </p:val>
                                        </p:tav>
                                        <p:tav tm="100000">
                                          <p:val>
                                            <p:strVal val="#ppt_w"/>
                                          </p:val>
                                        </p:tav>
                                      </p:tavLst>
                                    </p:anim>
                                    <p:anim calcmode="lin" valueType="num">
                                      <p:cBhvr>
                                        <p:cTn id="18" dur="1000" fill="hold"/>
                                        <p:tgtEl>
                                          <p:spTgt spid="9224"/>
                                        </p:tgtEl>
                                        <p:attrNameLst>
                                          <p:attrName>ppt_h</p:attrName>
                                        </p:attrNameLst>
                                      </p:cBhvr>
                                      <p:tavLst>
                                        <p:tav tm="0">
                                          <p:val>
                                            <p:strVal val="#ppt_h"/>
                                          </p:val>
                                        </p:tav>
                                        <p:tav tm="100000">
                                          <p:val>
                                            <p:strVal val="#ppt_h"/>
                                          </p:val>
                                        </p:tav>
                                      </p:tavLst>
                                    </p:anim>
                                    <p:animEffect transition="in" filter="fade">
                                      <p:cBhvr>
                                        <p:cTn id="19" dur="1000"/>
                                        <p:tgtEl>
                                          <p:spTgt spid="9224"/>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iterate type="wd">
                                    <p:tmPct val="2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p:bldP spid="9224"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267" name="Text Box 3">
            <a:hlinkClick r:id="rId3"/>
          </p:cNvPr>
          <p:cNvSpPr txBox="1">
            <a:spLocks noChangeArrowheads="1"/>
          </p:cNvSpPr>
          <p:nvPr/>
        </p:nvSpPr>
        <p:spPr bwMode="auto">
          <a:xfrm>
            <a:off x="3779838" y="5373688"/>
            <a:ext cx="1949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b="1">
                <a:solidFill>
                  <a:schemeClr val="bg2"/>
                </a:solidFill>
              </a:rPr>
              <a:t>www.islamcg.com</a:t>
            </a:r>
          </a:p>
        </p:txBody>
      </p:sp>
      <p:sp>
        <p:nvSpPr>
          <p:cNvPr id="11268" name="Rectangle 4">
            <a:hlinkClick r:id="rId4"/>
          </p:cNvPr>
          <p:cNvSpPr>
            <a:spLocks noChangeArrowheads="1"/>
          </p:cNvSpPr>
          <p:nvPr/>
        </p:nvSpPr>
        <p:spPr bwMode="auto">
          <a:xfrm>
            <a:off x="3779838" y="5013325"/>
            <a:ext cx="18716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1269" name="AutoShape 5"/>
          <p:cNvSpPr>
            <a:spLocks noChangeArrowheads="1"/>
          </p:cNvSpPr>
          <p:nvPr/>
        </p:nvSpPr>
        <p:spPr bwMode="auto">
          <a:xfrm>
            <a:off x="1187450" y="1341438"/>
            <a:ext cx="6769100" cy="4751387"/>
          </a:xfrm>
          <a:prstGeom prst="roundRect">
            <a:avLst>
              <a:gd name="adj" fmla="val 16667"/>
            </a:avLst>
          </a:prstGeom>
          <a:solidFill>
            <a:srgbClr val="F2F2F2">
              <a:alpha val="83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fr-FR"/>
          </a:p>
        </p:txBody>
      </p:sp>
      <p:sp>
        <p:nvSpPr>
          <p:cNvPr id="11270" name="Text Box 6"/>
          <p:cNvSpPr txBox="1">
            <a:spLocks noChangeArrowheads="1"/>
          </p:cNvSpPr>
          <p:nvPr/>
        </p:nvSpPr>
        <p:spPr bwMode="auto">
          <a:xfrm>
            <a:off x="1619250" y="1628775"/>
            <a:ext cx="5857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sz="2400" b="1">
                <a:solidFill>
                  <a:srgbClr val="CC0000"/>
                </a:solidFill>
              </a:rPr>
              <a:t>صور من رحمة النبي صلى الله عليه وسلم بغير المسلمين </a:t>
            </a:r>
            <a:endParaRPr lang="fr-FR" sz="2400" b="1">
              <a:solidFill>
                <a:srgbClr val="CC0000"/>
              </a:solidFill>
            </a:endParaRPr>
          </a:p>
        </p:txBody>
      </p:sp>
      <p:sp>
        <p:nvSpPr>
          <p:cNvPr id="11271" name="Text Box 7"/>
          <p:cNvSpPr txBox="1">
            <a:spLocks noChangeArrowheads="1"/>
          </p:cNvSpPr>
          <p:nvPr/>
        </p:nvSpPr>
        <p:spPr bwMode="auto">
          <a:xfrm>
            <a:off x="1763713" y="2565400"/>
            <a:ext cx="5688012" cy="307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ar-SA" sz="1400" b="1"/>
              <a:t>عن أبي هريرة رضي الله عنه قال بعث النبي صلى الله عليه وسلم خيلا قبل نجد ، فجاءت برجل من بني حنيفة يقال له ثمامة بن أثال ، فربطوه بسارية من سواري المسجد ، فخرج إليه النبي صلى الله عليه وسلم فقال : ( ما عندك يا ثمامة ) . فقال : عندي خير يا محمد ، إن تقتلني تقتل ذا دم ، وإن تنعم تنعم على شاكر ، وإن كنت تريد المال ، فسل منه ما شئت . فترك حتى كان الغد ، فقال : ( ما عندك يا ثمامة ) . فقال : ما قلت لك ، إن تنعم تنعم على شاكر فتركه حتى كان بعد الغد فقال : ما عندك يا ثمامة فقال : عندي ما قلت لك فقال : ( أطلقوا ثمامة ) . فانطلق إلى نخل قريب من المسجد ، فاغتسل ثم دخل المسجد ، فقال : أشهد أن لا إله إلا الله ، وأشهد أن محمدا رسول الله ، يا محمد ، والله ما كان على الأرض وجه أبغض إلي من وجهك ، فقد أصبح وجهك أحب الوجوه إلي ، والله ما كان من دين أبغض إلي من دينك ، فأصبح دينك أحب دين إلي ، والله ما كان من بلد أبغض إلي من بلدك ، فأصبح بلدك أحب البلاد إلي ، وإن خيلك أخذتني ، وأنا أريد العمرة ، فماذا ترى ؟ فبشره رسول الله صلى الله عليه وسلم وأمره أن يعتمر ، فلما قدم مكة قال له قائل : صبوت ، قال : لا ، ولكن أسلمت مع محمد رسول الله صلى الله عليه وسلم ، ولا والله ، لا يأتيكم من اليمامة حبة حنطة حتى يأذن فيها النبي صلى الله عليه وسلم ) رواه البخاري ومسلم .</a:t>
            </a:r>
          </a:p>
          <a:p>
            <a:r>
              <a:rPr lang="ar-SA" sz="1400" b="1"/>
              <a:t> </a:t>
            </a:r>
            <a:endParaRPr lang="fr-FR" sz="1400" b="1"/>
          </a:p>
        </p:txBody>
      </p:sp>
      <p:sp>
        <p:nvSpPr>
          <p:cNvPr id="11272" name="Text Box 8"/>
          <p:cNvSpPr txBox="1">
            <a:spLocks noChangeArrowheads="1"/>
          </p:cNvSpPr>
          <p:nvPr/>
        </p:nvSpPr>
        <p:spPr bwMode="auto">
          <a:xfrm>
            <a:off x="3921125" y="2133600"/>
            <a:ext cx="14160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b="1" u="sng">
                <a:solidFill>
                  <a:srgbClr val="CC0000"/>
                </a:solidFill>
              </a:rPr>
              <a:t>الصورة ال</a:t>
            </a:r>
            <a:r>
              <a:rPr lang="ar-EG" b="1" u="sng">
                <a:solidFill>
                  <a:srgbClr val="CC0000"/>
                </a:solidFill>
              </a:rPr>
              <a:t>سادسة</a:t>
            </a:r>
            <a:endParaRPr lang="fr-FR" u="sng">
              <a:solidFill>
                <a:srgbClr val="CC0000"/>
              </a:solidFill>
            </a:endParaRPr>
          </a:p>
        </p:txBody>
      </p:sp>
      <p:sp>
        <p:nvSpPr>
          <p:cNvPr id="11274" name="Text Box 10">
            <a:hlinkClick r:id="" action="ppaction://hlinkshowjump?jump=previousslide"/>
          </p:cNvPr>
          <p:cNvSpPr txBox="1">
            <a:spLocks noChangeArrowheads="1"/>
          </p:cNvSpPr>
          <p:nvPr/>
        </p:nvSpPr>
        <p:spPr bwMode="auto">
          <a:xfrm>
            <a:off x="4543425" y="6237288"/>
            <a:ext cx="6826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السابق</a:t>
            </a:r>
            <a:endParaRPr lang="fr-FR" b="1"/>
          </a:p>
        </p:txBody>
      </p:sp>
      <p:sp>
        <p:nvSpPr>
          <p:cNvPr id="11275" name="Text Box 11">
            <a:hlinkClick r:id="" action="ppaction://hlinkshowjump?jump=nextslide"/>
          </p:cNvPr>
          <p:cNvSpPr txBox="1">
            <a:spLocks noChangeArrowheads="1"/>
          </p:cNvSpPr>
          <p:nvPr/>
        </p:nvSpPr>
        <p:spPr bwMode="auto">
          <a:xfrm>
            <a:off x="3810000" y="6237288"/>
            <a:ext cx="584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التالى</a:t>
            </a:r>
            <a:endParaRPr lang="fr-FR" b="1"/>
          </a:p>
        </p:txBody>
      </p:sp>
      <p:sp>
        <p:nvSpPr>
          <p:cNvPr id="11276" name="Text Box 12">
            <a:hlinkClick r:id="" action="ppaction://hlinkshowjump?jump=endshow"/>
          </p:cNvPr>
          <p:cNvSpPr txBox="1">
            <a:spLocks noChangeArrowheads="1"/>
          </p:cNvSpPr>
          <p:nvPr/>
        </p:nvSpPr>
        <p:spPr bwMode="auto">
          <a:xfrm>
            <a:off x="3103563" y="6237288"/>
            <a:ext cx="636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خروج</a:t>
            </a:r>
            <a:endParaRPr lang="fr-FR" b="1"/>
          </a:p>
        </p:txBody>
      </p:sp>
      <p:sp>
        <p:nvSpPr>
          <p:cNvPr id="11277" name="Text Box 13">
            <a:hlinkClick r:id="rId5" action="ppaction://hlinksldjump"/>
          </p:cNvPr>
          <p:cNvSpPr txBox="1">
            <a:spLocks noChangeArrowheads="1"/>
          </p:cNvSpPr>
          <p:nvPr/>
        </p:nvSpPr>
        <p:spPr bwMode="auto">
          <a:xfrm>
            <a:off x="5292725" y="6237288"/>
            <a:ext cx="806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الرئيسية</a:t>
            </a:r>
            <a:endParaRPr lang="fr-FR" b="1"/>
          </a:p>
        </p:txBody>
      </p:sp>
    </p:spTree>
    <p:extLst>
      <p:ext uri="{BB962C8B-B14F-4D97-AF65-F5344CB8AC3E}">
        <p14:creationId xmlns:p14="http://schemas.microsoft.com/office/powerpoint/2010/main" xmlns="" val="3804937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edge">
                                      <p:cBhvr>
                                        <p:cTn id="7" dur="1000"/>
                                        <p:tgtEl>
                                          <p:spTgt spid="11269"/>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1270"/>
                                        </p:tgtEl>
                                        <p:attrNameLst>
                                          <p:attrName>style.visibility</p:attrName>
                                        </p:attrNameLst>
                                      </p:cBhvr>
                                      <p:to>
                                        <p:strVal val="visible"/>
                                      </p:to>
                                    </p:set>
                                    <p:anim calcmode="lin" valueType="num">
                                      <p:cBhvr>
                                        <p:cTn id="11" dur="1000" fill="hold"/>
                                        <p:tgtEl>
                                          <p:spTgt spid="11270"/>
                                        </p:tgtEl>
                                        <p:attrNameLst>
                                          <p:attrName>ppt_w</p:attrName>
                                        </p:attrNameLst>
                                      </p:cBhvr>
                                      <p:tavLst>
                                        <p:tav tm="0">
                                          <p:val>
                                            <p:strVal val="#ppt_w*0.70"/>
                                          </p:val>
                                        </p:tav>
                                        <p:tav tm="100000">
                                          <p:val>
                                            <p:strVal val="#ppt_w"/>
                                          </p:val>
                                        </p:tav>
                                      </p:tavLst>
                                    </p:anim>
                                    <p:anim calcmode="lin" valueType="num">
                                      <p:cBhvr>
                                        <p:cTn id="12" dur="1000" fill="hold"/>
                                        <p:tgtEl>
                                          <p:spTgt spid="11270"/>
                                        </p:tgtEl>
                                        <p:attrNameLst>
                                          <p:attrName>ppt_h</p:attrName>
                                        </p:attrNameLst>
                                      </p:cBhvr>
                                      <p:tavLst>
                                        <p:tav tm="0">
                                          <p:val>
                                            <p:strVal val="#ppt_h"/>
                                          </p:val>
                                        </p:tav>
                                        <p:tav tm="100000">
                                          <p:val>
                                            <p:strVal val="#ppt_h"/>
                                          </p:val>
                                        </p:tav>
                                      </p:tavLst>
                                    </p:anim>
                                    <p:animEffect transition="in" filter="fade">
                                      <p:cBhvr>
                                        <p:cTn id="13" dur="1000"/>
                                        <p:tgtEl>
                                          <p:spTgt spid="11270"/>
                                        </p:tgtEl>
                                      </p:cBhvr>
                                    </p:animEffect>
                                  </p:childTnLst>
                                </p:cTn>
                              </p:par>
                            </p:childTnLst>
                          </p:cTn>
                        </p:par>
                        <p:par>
                          <p:cTn id="14" fill="hold" nodeType="afterGroup">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11272"/>
                                        </p:tgtEl>
                                        <p:attrNameLst>
                                          <p:attrName>style.visibility</p:attrName>
                                        </p:attrNameLst>
                                      </p:cBhvr>
                                      <p:to>
                                        <p:strVal val="visible"/>
                                      </p:to>
                                    </p:set>
                                    <p:anim calcmode="lin" valueType="num">
                                      <p:cBhvr>
                                        <p:cTn id="17" dur="1000" fill="hold"/>
                                        <p:tgtEl>
                                          <p:spTgt spid="11272"/>
                                        </p:tgtEl>
                                        <p:attrNameLst>
                                          <p:attrName>ppt_w</p:attrName>
                                        </p:attrNameLst>
                                      </p:cBhvr>
                                      <p:tavLst>
                                        <p:tav tm="0">
                                          <p:val>
                                            <p:strVal val="#ppt_w*0.70"/>
                                          </p:val>
                                        </p:tav>
                                        <p:tav tm="100000">
                                          <p:val>
                                            <p:strVal val="#ppt_w"/>
                                          </p:val>
                                        </p:tav>
                                      </p:tavLst>
                                    </p:anim>
                                    <p:anim calcmode="lin" valueType="num">
                                      <p:cBhvr>
                                        <p:cTn id="18" dur="1000" fill="hold"/>
                                        <p:tgtEl>
                                          <p:spTgt spid="11272"/>
                                        </p:tgtEl>
                                        <p:attrNameLst>
                                          <p:attrName>ppt_h</p:attrName>
                                        </p:attrNameLst>
                                      </p:cBhvr>
                                      <p:tavLst>
                                        <p:tav tm="0">
                                          <p:val>
                                            <p:strVal val="#ppt_h"/>
                                          </p:val>
                                        </p:tav>
                                        <p:tav tm="100000">
                                          <p:val>
                                            <p:strVal val="#ppt_h"/>
                                          </p:val>
                                        </p:tav>
                                      </p:tavLst>
                                    </p:anim>
                                    <p:animEffect transition="in" filter="fade">
                                      <p:cBhvr>
                                        <p:cTn id="19" dur="1000"/>
                                        <p:tgtEl>
                                          <p:spTgt spid="11272"/>
                                        </p:tgtEl>
                                      </p:cBhvr>
                                    </p:animEffect>
                                  </p:childTnLst>
                                </p:cTn>
                              </p:par>
                            </p:childTnLst>
                          </p:cTn>
                        </p:par>
                        <p:par>
                          <p:cTn id="20" fill="hold" nodeType="afterGroup">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11271"/>
                                        </p:tgtEl>
                                        <p:attrNameLst>
                                          <p:attrName>style.visibility</p:attrName>
                                        </p:attrNameLst>
                                      </p:cBhvr>
                                      <p:to>
                                        <p:strVal val="visible"/>
                                      </p:to>
                                    </p:set>
                                    <p:anim calcmode="lin" valueType="num">
                                      <p:cBhvr>
                                        <p:cTn id="23" dur="1000" fill="hold"/>
                                        <p:tgtEl>
                                          <p:spTgt spid="11271"/>
                                        </p:tgtEl>
                                        <p:attrNameLst>
                                          <p:attrName>ppt_w</p:attrName>
                                        </p:attrNameLst>
                                      </p:cBhvr>
                                      <p:tavLst>
                                        <p:tav tm="0">
                                          <p:val>
                                            <p:strVal val="#ppt_w*0.70"/>
                                          </p:val>
                                        </p:tav>
                                        <p:tav tm="100000">
                                          <p:val>
                                            <p:strVal val="#ppt_w"/>
                                          </p:val>
                                        </p:tav>
                                      </p:tavLst>
                                    </p:anim>
                                    <p:anim calcmode="lin" valueType="num">
                                      <p:cBhvr>
                                        <p:cTn id="24" dur="1000" fill="hold"/>
                                        <p:tgtEl>
                                          <p:spTgt spid="11271"/>
                                        </p:tgtEl>
                                        <p:attrNameLst>
                                          <p:attrName>ppt_h</p:attrName>
                                        </p:attrNameLst>
                                      </p:cBhvr>
                                      <p:tavLst>
                                        <p:tav tm="0">
                                          <p:val>
                                            <p:strVal val="#ppt_h"/>
                                          </p:val>
                                        </p:tav>
                                        <p:tav tm="100000">
                                          <p:val>
                                            <p:strVal val="#ppt_h"/>
                                          </p:val>
                                        </p:tav>
                                      </p:tavLst>
                                    </p:anim>
                                    <p:animEffect transition="in" filter="fade">
                                      <p:cBhvr>
                                        <p:cTn id="25" dur="1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p:bldP spid="11271" grpId="0"/>
      <p:bldP spid="112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3" name="Text Box 3">
            <a:hlinkClick r:id="rId3"/>
          </p:cNvPr>
          <p:cNvSpPr txBox="1">
            <a:spLocks noChangeArrowheads="1"/>
          </p:cNvSpPr>
          <p:nvPr/>
        </p:nvSpPr>
        <p:spPr bwMode="auto">
          <a:xfrm>
            <a:off x="3779838" y="5373688"/>
            <a:ext cx="1949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b="1">
                <a:solidFill>
                  <a:schemeClr val="bg2"/>
                </a:solidFill>
              </a:rPr>
              <a:t>www.islamcg.com</a:t>
            </a:r>
          </a:p>
        </p:txBody>
      </p:sp>
      <p:sp>
        <p:nvSpPr>
          <p:cNvPr id="10244" name="Rectangle 4">
            <a:hlinkClick r:id="rId4"/>
          </p:cNvPr>
          <p:cNvSpPr>
            <a:spLocks noChangeArrowheads="1"/>
          </p:cNvSpPr>
          <p:nvPr/>
        </p:nvSpPr>
        <p:spPr bwMode="auto">
          <a:xfrm>
            <a:off x="3779838" y="5013325"/>
            <a:ext cx="18716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0245" name="AutoShape 5"/>
          <p:cNvSpPr>
            <a:spLocks noChangeArrowheads="1"/>
          </p:cNvSpPr>
          <p:nvPr/>
        </p:nvSpPr>
        <p:spPr bwMode="auto">
          <a:xfrm>
            <a:off x="1187450" y="1341438"/>
            <a:ext cx="6769100" cy="4751387"/>
          </a:xfrm>
          <a:prstGeom prst="roundRect">
            <a:avLst>
              <a:gd name="adj" fmla="val 16667"/>
            </a:avLst>
          </a:prstGeom>
          <a:solidFill>
            <a:srgbClr val="F2F2F2">
              <a:alpha val="83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fr-FR"/>
          </a:p>
        </p:txBody>
      </p:sp>
      <p:sp>
        <p:nvSpPr>
          <p:cNvPr id="10246" name="Text Box 6"/>
          <p:cNvSpPr txBox="1">
            <a:spLocks noChangeArrowheads="1"/>
          </p:cNvSpPr>
          <p:nvPr/>
        </p:nvSpPr>
        <p:spPr bwMode="auto">
          <a:xfrm>
            <a:off x="1619250" y="1628775"/>
            <a:ext cx="5857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sz="2400" b="1">
                <a:solidFill>
                  <a:srgbClr val="CC0000"/>
                </a:solidFill>
              </a:rPr>
              <a:t>صور من رحمة النبي صلى الله عليه وسلم بغير المسلمين </a:t>
            </a:r>
            <a:endParaRPr lang="fr-FR" sz="2400" b="1">
              <a:solidFill>
                <a:srgbClr val="CC0000"/>
              </a:solidFill>
            </a:endParaRPr>
          </a:p>
        </p:txBody>
      </p:sp>
      <p:sp>
        <p:nvSpPr>
          <p:cNvPr id="10247" name="Text Box 7"/>
          <p:cNvSpPr txBox="1">
            <a:spLocks noChangeArrowheads="1"/>
          </p:cNvSpPr>
          <p:nvPr/>
        </p:nvSpPr>
        <p:spPr bwMode="auto">
          <a:xfrm>
            <a:off x="1692275" y="3141663"/>
            <a:ext cx="5688013" cy="146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ar-SA" b="1"/>
              <a:t>عن خالد بن الوليد رضي الله عنه قال: ( غزوت مع رسول الله صلى الله عليه وسلم خيبر فأتت اليهود فشكوا أن الناس قد أسرعوا إلى حظائرهم فقال رسول الله صلى الله عليه وسلم ألا لا تحل أموال المعاهدين إلا بحقها ) رواه أبو داود بسند حسن .</a:t>
            </a:r>
          </a:p>
          <a:p>
            <a:r>
              <a:rPr lang="ar-SA" b="1"/>
              <a:t> </a:t>
            </a:r>
            <a:endParaRPr lang="fr-FR" b="1"/>
          </a:p>
        </p:txBody>
      </p:sp>
      <p:sp>
        <p:nvSpPr>
          <p:cNvPr id="10248" name="Text Box 8"/>
          <p:cNvSpPr txBox="1">
            <a:spLocks noChangeArrowheads="1"/>
          </p:cNvSpPr>
          <p:nvPr/>
        </p:nvSpPr>
        <p:spPr bwMode="auto">
          <a:xfrm>
            <a:off x="4067175" y="2492375"/>
            <a:ext cx="13430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b="1" u="sng">
                <a:solidFill>
                  <a:srgbClr val="CC0000"/>
                </a:solidFill>
              </a:rPr>
              <a:t>الصورة ال</a:t>
            </a:r>
            <a:r>
              <a:rPr lang="ar-EG" b="1" u="sng">
                <a:solidFill>
                  <a:srgbClr val="CC0000"/>
                </a:solidFill>
              </a:rPr>
              <a:t>سابعة</a:t>
            </a:r>
            <a:endParaRPr lang="fr-FR" u="sng">
              <a:solidFill>
                <a:srgbClr val="CC0000"/>
              </a:solidFill>
            </a:endParaRPr>
          </a:p>
        </p:txBody>
      </p:sp>
      <p:sp>
        <p:nvSpPr>
          <p:cNvPr id="10250" name="Text Box 10">
            <a:hlinkClick r:id="" action="ppaction://hlinkshowjump?jump=previousslide"/>
          </p:cNvPr>
          <p:cNvSpPr txBox="1">
            <a:spLocks noChangeArrowheads="1"/>
          </p:cNvSpPr>
          <p:nvPr/>
        </p:nvSpPr>
        <p:spPr bwMode="auto">
          <a:xfrm>
            <a:off x="4543425" y="6237288"/>
            <a:ext cx="6826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السابق</a:t>
            </a:r>
            <a:endParaRPr lang="fr-FR" b="1"/>
          </a:p>
        </p:txBody>
      </p:sp>
      <p:sp>
        <p:nvSpPr>
          <p:cNvPr id="10251" name="Text Box 11">
            <a:hlinkClick r:id="" action="ppaction://hlinkshowjump?jump=nextslide"/>
          </p:cNvPr>
          <p:cNvSpPr txBox="1">
            <a:spLocks noChangeArrowheads="1"/>
          </p:cNvSpPr>
          <p:nvPr/>
        </p:nvSpPr>
        <p:spPr bwMode="auto">
          <a:xfrm>
            <a:off x="3810000" y="6237288"/>
            <a:ext cx="584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التالى</a:t>
            </a:r>
            <a:endParaRPr lang="fr-FR" b="1"/>
          </a:p>
        </p:txBody>
      </p:sp>
      <p:sp>
        <p:nvSpPr>
          <p:cNvPr id="10252" name="Text Box 12">
            <a:hlinkClick r:id="" action="ppaction://hlinkshowjump?jump=endshow"/>
          </p:cNvPr>
          <p:cNvSpPr txBox="1">
            <a:spLocks noChangeArrowheads="1"/>
          </p:cNvSpPr>
          <p:nvPr/>
        </p:nvSpPr>
        <p:spPr bwMode="auto">
          <a:xfrm>
            <a:off x="3103563" y="6237288"/>
            <a:ext cx="636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خروج</a:t>
            </a:r>
            <a:endParaRPr lang="fr-FR" b="1"/>
          </a:p>
        </p:txBody>
      </p:sp>
      <p:sp>
        <p:nvSpPr>
          <p:cNvPr id="10253" name="Text Box 13">
            <a:hlinkClick r:id="rId5" action="ppaction://hlinksldjump"/>
          </p:cNvPr>
          <p:cNvSpPr txBox="1">
            <a:spLocks noChangeArrowheads="1"/>
          </p:cNvSpPr>
          <p:nvPr/>
        </p:nvSpPr>
        <p:spPr bwMode="auto">
          <a:xfrm>
            <a:off x="5292725" y="6237288"/>
            <a:ext cx="806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الرئيسية</a:t>
            </a:r>
            <a:endParaRPr lang="fr-FR" b="1"/>
          </a:p>
        </p:txBody>
      </p:sp>
    </p:spTree>
    <p:extLst>
      <p:ext uri="{BB962C8B-B14F-4D97-AF65-F5344CB8AC3E}">
        <p14:creationId xmlns:p14="http://schemas.microsoft.com/office/powerpoint/2010/main" xmlns="" val="2113006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edge">
                                      <p:cBhvr>
                                        <p:cTn id="7" dur="1000"/>
                                        <p:tgtEl>
                                          <p:spTgt spid="10245"/>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0246"/>
                                        </p:tgtEl>
                                        <p:attrNameLst>
                                          <p:attrName>style.visibility</p:attrName>
                                        </p:attrNameLst>
                                      </p:cBhvr>
                                      <p:to>
                                        <p:strVal val="visible"/>
                                      </p:to>
                                    </p:set>
                                    <p:anim calcmode="lin" valueType="num">
                                      <p:cBhvr>
                                        <p:cTn id="11" dur="1000" fill="hold"/>
                                        <p:tgtEl>
                                          <p:spTgt spid="10246"/>
                                        </p:tgtEl>
                                        <p:attrNameLst>
                                          <p:attrName>ppt_w</p:attrName>
                                        </p:attrNameLst>
                                      </p:cBhvr>
                                      <p:tavLst>
                                        <p:tav tm="0">
                                          <p:val>
                                            <p:strVal val="#ppt_w*0.70"/>
                                          </p:val>
                                        </p:tav>
                                        <p:tav tm="100000">
                                          <p:val>
                                            <p:strVal val="#ppt_w"/>
                                          </p:val>
                                        </p:tav>
                                      </p:tavLst>
                                    </p:anim>
                                    <p:anim calcmode="lin" valueType="num">
                                      <p:cBhvr>
                                        <p:cTn id="12" dur="1000" fill="hold"/>
                                        <p:tgtEl>
                                          <p:spTgt spid="10246"/>
                                        </p:tgtEl>
                                        <p:attrNameLst>
                                          <p:attrName>ppt_h</p:attrName>
                                        </p:attrNameLst>
                                      </p:cBhvr>
                                      <p:tavLst>
                                        <p:tav tm="0">
                                          <p:val>
                                            <p:strVal val="#ppt_h"/>
                                          </p:val>
                                        </p:tav>
                                        <p:tav tm="100000">
                                          <p:val>
                                            <p:strVal val="#ppt_h"/>
                                          </p:val>
                                        </p:tav>
                                      </p:tavLst>
                                    </p:anim>
                                    <p:animEffect transition="in" filter="fade">
                                      <p:cBhvr>
                                        <p:cTn id="13" dur="1000"/>
                                        <p:tgtEl>
                                          <p:spTgt spid="10246"/>
                                        </p:tgtEl>
                                      </p:cBhvr>
                                    </p:animEffect>
                                  </p:childTnLst>
                                </p:cTn>
                              </p:par>
                            </p:childTnLst>
                          </p:cTn>
                        </p:par>
                        <p:par>
                          <p:cTn id="14" fill="hold" nodeType="afterGroup">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10248"/>
                                        </p:tgtEl>
                                        <p:attrNameLst>
                                          <p:attrName>style.visibility</p:attrName>
                                        </p:attrNameLst>
                                      </p:cBhvr>
                                      <p:to>
                                        <p:strVal val="visible"/>
                                      </p:to>
                                    </p:set>
                                    <p:anim calcmode="lin" valueType="num">
                                      <p:cBhvr>
                                        <p:cTn id="17" dur="1000" fill="hold"/>
                                        <p:tgtEl>
                                          <p:spTgt spid="10248"/>
                                        </p:tgtEl>
                                        <p:attrNameLst>
                                          <p:attrName>ppt_w</p:attrName>
                                        </p:attrNameLst>
                                      </p:cBhvr>
                                      <p:tavLst>
                                        <p:tav tm="0">
                                          <p:val>
                                            <p:strVal val="#ppt_w*0.70"/>
                                          </p:val>
                                        </p:tav>
                                        <p:tav tm="100000">
                                          <p:val>
                                            <p:strVal val="#ppt_w"/>
                                          </p:val>
                                        </p:tav>
                                      </p:tavLst>
                                    </p:anim>
                                    <p:anim calcmode="lin" valueType="num">
                                      <p:cBhvr>
                                        <p:cTn id="18" dur="1000" fill="hold"/>
                                        <p:tgtEl>
                                          <p:spTgt spid="10248"/>
                                        </p:tgtEl>
                                        <p:attrNameLst>
                                          <p:attrName>ppt_h</p:attrName>
                                        </p:attrNameLst>
                                      </p:cBhvr>
                                      <p:tavLst>
                                        <p:tav tm="0">
                                          <p:val>
                                            <p:strVal val="#ppt_h"/>
                                          </p:val>
                                        </p:tav>
                                        <p:tav tm="100000">
                                          <p:val>
                                            <p:strVal val="#ppt_h"/>
                                          </p:val>
                                        </p:tav>
                                      </p:tavLst>
                                    </p:anim>
                                    <p:animEffect transition="in" filter="fade">
                                      <p:cBhvr>
                                        <p:cTn id="19" dur="1000"/>
                                        <p:tgtEl>
                                          <p:spTgt spid="10248"/>
                                        </p:tgtEl>
                                      </p:cBhvr>
                                    </p:animEffect>
                                  </p:childTnLst>
                                </p:cTn>
                              </p:par>
                            </p:childTnLst>
                          </p:cTn>
                        </p:par>
                        <p:par>
                          <p:cTn id="20" fill="hold" nodeType="afterGroup">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10247"/>
                                        </p:tgtEl>
                                        <p:attrNameLst>
                                          <p:attrName>style.visibility</p:attrName>
                                        </p:attrNameLst>
                                      </p:cBhvr>
                                      <p:to>
                                        <p:strVal val="visible"/>
                                      </p:to>
                                    </p:set>
                                    <p:anim calcmode="lin" valueType="num">
                                      <p:cBhvr>
                                        <p:cTn id="23" dur="1000" fill="hold"/>
                                        <p:tgtEl>
                                          <p:spTgt spid="10247"/>
                                        </p:tgtEl>
                                        <p:attrNameLst>
                                          <p:attrName>ppt_w</p:attrName>
                                        </p:attrNameLst>
                                      </p:cBhvr>
                                      <p:tavLst>
                                        <p:tav tm="0">
                                          <p:val>
                                            <p:strVal val="#ppt_w*0.70"/>
                                          </p:val>
                                        </p:tav>
                                        <p:tav tm="100000">
                                          <p:val>
                                            <p:strVal val="#ppt_w"/>
                                          </p:val>
                                        </p:tav>
                                      </p:tavLst>
                                    </p:anim>
                                    <p:anim calcmode="lin" valueType="num">
                                      <p:cBhvr>
                                        <p:cTn id="24" dur="1000" fill="hold"/>
                                        <p:tgtEl>
                                          <p:spTgt spid="10247"/>
                                        </p:tgtEl>
                                        <p:attrNameLst>
                                          <p:attrName>ppt_h</p:attrName>
                                        </p:attrNameLst>
                                      </p:cBhvr>
                                      <p:tavLst>
                                        <p:tav tm="0">
                                          <p:val>
                                            <p:strVal val="#ppt_h"/>
                                          </p:val>
                                        </p:tav>
                                        <p:tav tm="100000">
                                          <p:val>
                                            <p:strVal val="#ppt_h"/>
                                          </p:val>
                                        </p:tav>
                                      </p:tavLst>
                                    </p:anim>
                                    <p:animEffect transition="in" filter="fade">
                                      <p:cBhvr>
                                        <p:cTn id="25" dur="1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p:bldP spid="10247" grpId="0"/>
      <p:bldP spid="102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291" name="Text Box 3">
            <a:hlinkClick r:id="rId3"/>
          </p:cNvPr>
          <p:cNvSpPr txBox="1">
            <a:spLocks noChangeArrowheads="1"/>
          </p:cNvSpPr>
          <p:nvPr/>
        </p:nvSpPr>
        <p:spPr bwMode="auto">
          <a:xfrm>
            <a:off x="3779838" y="5373688"/>
            <a:ext cx="1949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b="1">
                <a:solidFill>
                  <a:schemeClr val="bg2"/>
                </a:solidFill>
              </a:rPr>
              <a:t>www.islamcg.com</a:t>
            </a:r>
          </a:p>
        </p:txBody>
      </p:sp>
      <p:sp>
        <p:nvSpPr>
          <p:cNvPr id="12292" name="Rectangle 4">
            <a:hlinkClick r:id="rId4"/>
          </p:cNvPr>
          <p:cNvSpPr>
            <a:spLocks noChangeArrowheads="1"/>
          </p:cNvSpPr>
          <p:nvPr/>
        </p:nvSpPr>
        <p:spPr bwMode="auto">
          <a:xfrm>
            <a:off x="3779838" y="5013325"/>
            <a:ext cx="18716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2293" name="AutoShape 5"/>
          <p:cNvSpPr>
            <a:spLocks noChangeArrowheads="1"/>
          </p:cNvSpPr>
          <p:nvPr/>
        </p:nvSpPr>
        <p:spPr bwMode="auto">
          <a:xfrm>
            <a:off x="1187450" y="1341438"/>
            <a:ext cx="6769100" cy="4751387"/>
          </a:xfrm>
          <a:prstGeom prst="roundRect">
            <a:avLst>
              <a:gd name="adj" fmla="val 16667"/>
            </a:avLst>
          </a:prstGeom>
          <a:solidFill>
            <a:srgbClr val="F2F2F2">
              <a:alpha val="83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fr-FR"/>
          </a:p>
        </p:txBody>
      </p:sp>
      <p:sp>
        <p:nvSpPr>
          <p:cNvPr id="12294" name="Text Box 6"/>
          <p:cNvSpPr txBox="1">
            <a:spLocks noChangeArrowheads="1"/>
          </p:cNvSpPr>
          <p:nvPr/>
        </p:nvSpPr>
        <p:spPr bwMode="auto">
          <a:xfrm>
            <a:off x="1619250" y="1628775"/>
            <a:ext cx="5857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sz="2400" b="1">
                <a:solidFill>
                  <a:srgbClr val="CC0000"/>
                </a:solidFill>
              </a:rPr>
              <a:t>صور من رحمة النبي صلى الله عليه وسلم بغير المسلمين </a:t>
            </a:r>
            <a:endParaRPr lang="fr-FR" sz="2400" b="1">
              <a:solidFill>
                <a:srgbClr val="CC0000"/>
              </a:solidFill>
            </a:endParaRPr>
          </a:p>
        </p:txBody>
      </p:sp>
      <p:sp>
        <p:nvSpPr>
          <p:cNvPr id="12295" name="Text Box 7"/>
          <p:cNvSpPr txBox="1">
            <a:spLocks noChangeArrowheads="1"/>
          </p:cNvSpPr>
          <p:nvPr/>
        </p:nvSpPr>
        <p:spPr bwMode="auto">
          <a:xfrm>
            <a:off x="1835150" y="2997200"/>
            <a:ext cx="5688013" cy="2563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ar-SA" b="1"/>
              <a:t>عن سهل بن سعد الساعدي رضي الله عنه أنه سمع النبي صلى الله عليه وسلم يقول يوم خيبر : ( لأعطين الراية رجلا يفتح الله على يديه ) . فقاموا يرجون لذلك أيهم يعطى ، فغدوا وكلهم يرجو أن يعطى ، فقال : ( أين علي ) . فقيل : يشتكي عينيه ، فأمر فدعي له ، فبصق في عينيه ، فبرأ مكانه حتى كأنه لك يكن به شيء ، فقال : نقاتلهم حتى يكونوا مثلنا ؟ فقال : ( على رسلك ، حتى تنزل بساحتهم ، ثم ادعهم إلى الإسلام ، وأخبرهم بما يجب عليهم ، فوالله لأن يهدى بك رجل واحد خير لك من حمر النعم ) . رواه البخاري ومسلم .</a:t>
            </a:r>
            <a:r>
              <a:rPr lang="ar-SA"/>
              <a:t> </a:t>
            </a:r>
            <a:endParaRPr lang="ar-SA" b="1"/>
          </a:p>
          <a:p>
            <a:r>
              <a:rPr lang="ar-SA" b="1"/>
              <a:t> </a:t>
            </a:r>
            <a:endParaRPr lang="fr-FR" b="1"/>
          </a:p>
        </p:txBody>
      </p:sp>
      <p:sp>
        <p:nvSpPr>
          <p:cNvPr id="12296" name="Text Box 8"/>
          <p:cNvSpPr txBox="1">
            <a:spLocks noChangeArrowheads="1"/>
          </p:cNvSpPr>
          <p:nvPr/>
        </p:nvSpPr>
        <p:spPr bwMode="auto">
          <a:xfrm>
            <a:off x="4132263" y="2492375"/>
            <a:ext cx="12779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b="1" u="sng">
                <a:solidFill>
                  <a:srgbClr val="CC0000"/>
                </a:solidFill>
              </a:rPr>
              <a:t>الصورة ال</a:t>
            </a:r>
            <a:r>
              <a:rPr lang="ar-EG" b="1" u="sng">
                <a:solidFill>
                  <a:srgbClr val="CC0000"/>
                </a:solidFill>
              </a:rPr>
              <a:t>ثامنة</a:t>
            </a:r>
            <a:endParaRPr lang="fr-FR" u="sng">
              <a:solidFill>
                <a:srgbClr val="CC0000"/>
              </a:solidFill>
            </a:endParaRPr>
          </a:p>
        </p:txBody>
      </p:sp>
      <p:sp>
        <p:nvSpPr>
          <p:cNvPr id="12298" name="Text Box 10">
            <a:hlinkClick r:id="" action="ppaction://hlinkshowjump?jump=previousslide"/>
          </p:cNvPr>
          <p:cNvSpPr txBox="1">
            <a:spLocks noChangeArrowheads="1"/>
          </p:cNvSpPr>
          <p:nvPr/>
        </p:nvSpPr>
        <p:spPr bwMode="auto">
          <a:xfrm>
            <a:off x="4543425" y="6237288"/>
            <a:ext cx="6826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السابق</a:t>
            </a:r>
            <a:endParaRPr lang="fr-FR" b="1"/>
          </a:p>
        </p:txBody>
      </p:sp>
      <p:sp>
        <p:nvSpPr>
          <p:cNvPr id="12299" name="Text Box 11">
            <a:hlinkClick r:id="" action="ppaction://hlinkshowjump?jump=nextslide"/>
          </p:cNvPr>
          <p:cNvSpPr txBox="1">
            <a:spLocks noChangeArrowheads="1"/>
          </p:cNvSpPr>
          <p:nvPr/>
        </p:nvSpPr>
        <p:spPr bwMode="auto">
          <a:xfrm>
            <a:off x="3810000" y="6237288"/>
            <a:ext cx="584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التالى</a:t>
            </a:r>
            <a:endParaRPr lang="fr-FR" b="1"/>
          </a:p>
        </p:txBody>
      </p:sp>
      <p:sp>
        <p:nvSpPr>
          <p:cNvPr id="12300" name="Text Box 12">
            <a:hlinkClick r:id="" action="ppaction://hlinkshowjump?jump=endshow"/>
          </p:cNvPr>
          <p:cNvSpPr txBox="1">
            <a:spLocks noChangeArrowheads="1"/>
          </p:cNvSpPr>
          <p:nvPr/>
        </p:nvSpPr>
        <p:spPr bwMode="auto">
          <a:xfrm>
            <a:off x="3103563" y="6237288"/>
            <a:ext cx="636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خروج</a:t>
            </a:r>
            <a:endParaRPr lang="fr-FR" b="1"/>
          </a:p>
        </p:txBody>
      </p:sp>
      <p:sp>
        <p:nvSpPr>
          <p:cNvPr id="12301" name="Text Box 13">
            <a:hlinkClick r:id="rId5" action="ppaction://hlinksldjump"/>
          </p:cNvPr>
          <p:cNvSpPr txBox="1">
            <a:spLocks noChangeArrowheads="1"/>
          </p:cNvSpPr>
          <p:nvPr/>
        </p:nvSpPr>
        <p:spPr bwMode="auto">
          <a:xfrm>
            <a:off x="5292725" y="6237288"/>
            <a:ext cx="806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الرئيسية</a:t>
            </a:r>
            <a:endParaRPr lang="fr-FR" b="1"/>
          </a:p>
        </p:txBody>
      </p:sp>
    </p:spTree>
    <p:extLst>
      <p:ext uri="{BB962C8B-B14F-4D97-AF65-F5344CB8AC3E}">
        <p14:creationId xmlns:p14="http://schemas.microsoft.com/office/powerpoint/2010/main" xmlns="" val="3291712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edge">
                                      <p:cBhvr>
                                        <p:cTn id="7" dur="1000"/>
                                        <p:tgtEl>
                                          <p:spTgt spid="12293"/>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p:cTn id="11" dur="1000" fill="hold"/>
                                        <p:tgtEl>
                                          <p:spTgt spid="12294"/>
                                        </p:tgtEl>
                                        <p:attrNameLst>
                                          <p:attrName>ppt_w</p:attrName>
                                        </p:attrNameLst>
                                      </p:cBhvr>
                                      <p:tavLst>
                                        <p:tav tm="0">
                                          <p:val>
                                            <p:strVal val="#ppt_w*0.70"/>
                                          </p:val>
                                        </p:tav>
                                        <p:tav tm="100000">
                                          <p:val>
                                            <p:strVal val="#ppt_w"/>
                                          </p:val>
                                        </p:tav>
                                      </p:tavLst>
                                    </p:anim>
                                    <p:anim calcmode="lin" valueType="num">
                                      <p:cBhvr>
                                        <p:cTn id="12" dur="1000" fill="hold"/>
                                        <p:tgtEl>
                                          <p:spTgt spid="12294"/>
                                        </p:tgtEl>
                                        <p:attrNameLst>
                                          <p:attrName>ppt_h</p:attrName>
                                        </p:attrNameLst>
                                      </p:cBhvr>
                                      <p:tavLst>
                                        <p:tav tm="0">
                                          <p:val>
                                            <p:strVal val="#ppt_h"/>
                                          </p:val>
                                        </p:tav>
                                        <p:tav tm="100000">
                                          <p:val>
                                            <p:strVal val="#ppt_h"/>
                                          </p:val>
                                        </p:tav>
                                      </p:tavLst>
                                    </p:anim>
                                    <p:animEffect transition="in" filter="fade">
                                      <p:cBhvr>
                                        <p:cTn id="13" dur="1000"/>
                                        <p:tgtEl>
                                          <p:spTgt spid="12294"/>
                                        </p:tgtEl>
                                      </p:cBhvr>
                                    </p:animEffect>
                                  </p:childTnLst>
                                </p:cTn>
                              </p:par>
                            </p:childTnLst>
                          </p:cTn>
                        </p:par>
                        <p:par>
                          <p:cTn id="14" fill="hold" nodeType="afterGroup">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12296"/>
                                        </p:tgtEl>
                                        <p:attrNameLst>
                                          <p:attrName>style.visibility</p:attrName>
                                        </p:attrNameLst>
                                      </p:cBhvr>
                                      <p:to>
                                        <p:strVal val="visible"/>
                                      </p:to>
                                    </p:set>
                                    <p:anim calcmode="lin" valueType="num">
                                      <p:cBhvr>
                                        <p:cTn id="17" dur="1000" fill="hold"/>
                                        <p:tgtEl>
                                          <p:spTgt spid="12296"/>
                                        </p:tgtEl>
                                        <p:attrNameLst>
                                          <p:attrName>ppt_w</p:attrName>
                                        </p:attrNameLst>
                                      </p:cBhvr>
                                      <p:tavLst>
                                        <p:tav tm="0">
                                          <p:val>
                                            <p:strVal val="#ppt_w*0.70"/>
                                          </p:val>
                                        </p:tav>
                                        <p:tav tm="100000">
                                          <p:val>
                                            <p:strVal val="#ppt_w"/>
                                          </p:val>
                                        </p:tav>
                                      </p:tavLst>
                                    </p:anim>
                                    <p:anim calcmode="lin" valueType="num">
                                      <p:cBhvr>
                                        <p:cTn id="18" dur="1000" fill="hold"/>
                                        <p:tgtEl>
                                          <p:spTgt spid="12296"/>
                                        </p:tgtEl>
                                        <p:attrNameLst>
                                          <p:attrName>ppt_h</p:attrName>
                                        </p:attrNameLst>
                                      </p:cBhvr>
                                      <p:tavLst>
                                        <p:tav tm="0">
                                          <p:val>
                                            <p:strVal val="#ppt_h"/>
                                          </p:val>
                                        </p:tav>
                                        <p:tav tm="100000">
                                          <p:val>
                                            <p:strVal val="#ppt_h"/>
                                          </p:val>
                                        </p:tav>
                                      </p:tavLst>
                                    </p:anim>
                                    <p:animEffect transition="in" filter="fade">
                                      <p:cBhvr>
                                        <p:cTn id="19" dur="1000"/>
                                        <p:tgtEl>
                                          <p:spTgt spid="12296"/>
                                        </p:tgtEl>
                                      </p:cBhvr>
                                    </p:animEffect>
                                  </p:childTnLst>
                                </p:cTn>
                              </p:par>
                            </p:childTnLst>
                          </p:cTn>
                        </p:par>
                        <p:par>
                          <p:cTn id="20" fill="hold" nodeType="afterGroup">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12295"/>
                                        </p:tgtEl>
                                        <p:attrNameLst>
                                          <p:attrName>style.visibility</p:attrName>
                                        </p:attrNameLst>
                                      </p:cBhvr>
                                      <p:to>
                                        <p:strVal val="visible"/>
                                      </p:to>
                                    </p:set>
                                    <p:anim calcmode="lin" valueType="num">
                                      <p:cBhvr>
                                        <p:cTn id="23" dur="1000" fill="hold"/>
                                        <p:tgtEl>
                                          <p:spTgt spid="12295"/>
                                        </p:tgtEl>
                                        <p:attrNameLst>
                                          <p:attrName>ppt_w</p:attrName>
                                        </p:attrNameLst>
                                      </p:cBhvr>
                                      <p:tavLst>
                                        <p:tav tm="0">
                                          <p:val>
                                            <p:strVal val="#ppt_w*0.70"/>
                                          </p:val>
                                        </p:tav>
                                        <p:tav tm="100000">
                                          <p:val>
                                            <p:strVal val="#ppt_w"/>
                                          </p:val>
                                        </p:tav>
                                      </p:tavLst>
                                    </p:anim>
                                    <p:anim calcmode="lin" valueType="num">
                                      <p:cBhvr>
                                        <p:cTn id="24" dur="1000" fill="hold"/>
                                        <p:tgtEl>
                                          <p:spTgt spid="12295"/>
                                        </p:tgtEl>
                                        <p:attrNameLst>
                                          <p:attrName>ppt_h</p:attrName>
                                        </p:attrNameLst>
                                      </p:cBhvr>
                                      <p:tavLst>
                                        <p:tav tm="0">
                                          <p:val>
                                            <p:strVal val="#ppt_h"/>
                                          </p:val>
                                        </p:tav>
                                        <p:tav tm="100000">
                                          <p:val>
                                            <p:strVal val="#ppt_h"/>
                                          </p:val>
                                        </p:tav>
                                      </p:tavLst>
                                    </p:anim>
                                    <p:animEffect transition="in" filter="fade">
                                      <p:cBhvr>
                                        <p:cTn id="25" dur="1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p:bldP spid="12295" grpId="0"/>
      <p:bldP spid="122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15" name="Text Box 3">
            <a:hlinkClick r:id="rId3"/>
          </p:cNvPr>
          <p:cNvSpPr txBox="1">
            <a:spLocks noChangeArrowheads="1"/>
          </p:cNvSpPr>
          <p:nvPr/>
        </p:nvSpPr>
        <p:spPr bwMode="auto">
          <a:xfrm>
            <a:off x="3779838" y="5373688"/>
            <a:ext cx="1949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b="1">
                <a:solidFill>
                  <a:schemeClr val="bg2"/>
                </a:solidFill>
              </a:rPr>
              <a:t>www.islamcg.com</a:t>
            </a:r>
          </a:p>
        </p:txBody>
      </p:sp>
      <p:sp>
        <p:nvSpPr>
          <p:cNvPr id="13316" name="Rectangle 4">
            <a:hlinkClick r:id="rId4"/>
          </p:cNvPr>
          <p:cNvSpPr>
            <a:spLocks noChangeArrowheads="1"/>
          </p:cNvSpPr>
          <p:nvPr/>
        </p:nvSpPr>
        <p:spPr bwMode="auto">
          <a:xfrm>
            <a:off x="3779838" y="5013325"/>
            <a:ext cx="18716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3317" name="AutoShape 5"/>
          <p:cNvSpPr>
            <a:spLocks noChangeArrowheads="1"/>
          </p:cNvSpPr>
          <p:nvPr/>
        </p:nvSpPr>
        <p:spPr bwMode="auto">
          <a:xfrm>
            <a:off x="1187450" y="1341438"/>
            <a:ext cx="6769100" cy="4751387"/>
          </a:xfrm>
          <a:prstGeom prst="roundRect">
            <a:avLst>
              <a:gd name="adj" fmla="val 16667"/>
            </a:avLst>
          </a:prstGeom>
          <a:solidFill>
            <a:srgbClr val="F2F2F2">
              <a:alpha val="83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fr-FR"/>
          </a:p>
        </p:txBody>
      </p:sp>
      <p:sp>
        <p:nvSpPr>
          <p:cNvPr id="13318" name="Text Box 6"/>
          <p:cNvSpPr txBox="1">
            <a:spLocks noChangeArrowheads="1"/>
          </p:cNvSpPr>
          <p:nvPr/>
        </p:nvSpPr>
        <p:spPr bwMode="auto">
          <a:xfrm>
            <a:off x="1619250" y="1628775"/>
            <a:ext cx="5857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sz="2400" b="1">
                <a:solidFill>
                  <a:srgbClr val="CC0000"/>
                </a:solidFill>
              </a:rPr>
              <a:t>صور من رحمة النبي صلى الله عليه وسلم بغير المسلمين </a:t>
            </a:r>
            <a:endParaRPr lang="fr-FR" sz="2400" b="1">
              <a:solidFill>
                <a:srgbClr val="CC0000"/>
              </a:solidFill>
            </a:endParaRPr>
          </a:p>
        </p:txBody>
      </p:sp>
      <p:sp>
        <p:nvSpPr>
          <p:cNvPr id="13319" name="Text Box 7"/>
          <p:cNvSpPr txBox="1">
            <a:spLocks noChangeArrowheads="1"/>
          </p:cNvSpPr>
          <p:nvPr/>
        </p:nvSpPr>
        <p:spPr bwMode="auto">
          <a:xfrm>
            <a:off x="1835150" y="3213100"/>
            <a:ext cx="568801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ar-SA" b="1"/>
              <a:t>عن أبي هريرة رضي الله عنه أنه قال : قيل : يا رسول الله ! ادع على المشركين . قال " إني لم أبعث لعانا . وإنما بعثت رحمة "رواه مسلم .</a:t>
            </a:r>
            <a:r>
              <a:rPr lang="ar-SA"/>
              <a:t> </a:t>
            </a:r>
            <a:endParaRPr lang="fr-FR"/>
          </a:p>
        </p:txBody>
      </p:sp>
      <p:sp>
        <p:nvSpPr>
          <p:cNvPr id="13320" name="Text Box 8"/>
          <p:cNvSpPr txBox="1">
            <a:spLocks noChangeArrowheads="1"/>
          </p:cNvSpPr>
          <p:nvPr/>
        </p:nvSpPr>
        <p:spPr bwMode="auto">
          <a:xfrm>
            <a:off x="4067175" y="2492375"/>
            <a:ext cx="13430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b="1" u="sng">
                <a:solidFill>
                  <a:srgbClr val="CC0000"/>
                </a:solidFill>
              </a:rPr>
              <a:t>الصورة ال</a:t>
            </a:r>
            <a:r>
              <a:rPr lang="ar-EG" b="1" u="sng">
                <a:solidFill>
                  <a:srgbClr val="CC0000"/>
                </a:solidFill>
              </a:rPr>
              <a:t>تاسعة</a:t>
            </a:r>
            <a:endParaRPr lang="fr-FR" u="sng">
              <a:solidFill>
                <a:srgbClr val="CC0000"/>
              </a:solidFill>
            </a:endParaRPr>
          </a:p>
        </p:txBody>
      </p:sp>
      <p:sp>
        <p:nvSpPr>
          <p:cNvPr id="13322" name="Text Box 10">
            <a:hlinkClick r:id="" action="ppaction://hlinkshowjump?jump=previousslide"/>
          </p:cNvPr>
          <p:cNvSpPr txBox="1">
            <a:spLocks noChangeArrowheads="1"/>
          </p:cNvSpPr>
          <p:nvPr/>
        </p:nvSpPr>
        <p:spPr bwMode="auto">
          <a:xfrm>
            <a:off x="4543425" y="6237288"/>
            <a:ext cx="6826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السابق</a:t>
            </a:r>
            <a:endParaRPr lang="fr-FR" b="1"/>
          </a:p>
        </p:txBody>
      </p:sp>
      <p:sp>
        <p:nvSpPr>
          <p:cNvPr id="13323" name="Text Box 11">
            <a:hlinkClick r:id="" action="ppaction://hlinkshowjump?jump=nextslide"/>
          </p:cNvPr>
          <p:cNvSpPr txBox="1">
            <a:spLocks noChangeArrowheads="1"/>
          </p:cNvSpPr>
          <p:nvPr/>
        </p:nvSpPr>
        <p:spPr bwMode="auto">
          <a:xfrm>
            <a:off x="3810000" y="6237288"/>
            <a:ext cx="584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التالى</a:t>
            </a:r>
            <a:endParaRPr lang="fr-FR" b="1"/>
          </a:p>
        </p:txBody>
      </p:sp>
      <p:sp>
        <p:nvSpPr>
          <p:cNvPr id="13324" name="Text Box 12">
            <a:hlinkClick r:id="" action="ppaction://hlinkshowjump?jump=endshow"/>
          </p:cNvPr>
          <p:cNvSpPr txBox="1">
            <a:spLocks noChangeArrowheads="1"/>
          </p:cNvSpPr>
          <p:nvPr/>
        </p:nvSpPr>
        <p:spPr bwMode="auto">
          <a:xfrm>
            <a:off x="3103563" y="6237288"/>
            <a:ext cx="636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خروج</a:t>
            </a:r>
            <a:endParaRPr lang="fr-FR" b="1"/>
          </a:p>
        </p:txBody>
      </p:sp>
      <p:sp>
        <p:nvSpPr>
          <p:cNvPr id="13325" name="Text Box 13">
            <a:hlinkClick r:id="rId5" action="ppaction://hlinksldjump"/>
          </p:cNvPr>
          <p:cNvSpPr txBox="1">
            <a:spLocks noChangeArrowheads="1"/>
          </p:cNvSpPr>
          <p:nvPr/>
        </p:nvSpPr>
        <p:spPr bwMode="auto">
          <a:xfrm>
            <a:off x="5292725" y="6237288"/>
            <a:ext cx="806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الرئيسية</a:t>
            </a:r>
            <a:endParaRPr lang="fr-FR" b="1"/>
          </a:p>
        </p:txBody>
      </p:sp>
    </p:spTree>
    <p:extLst>
      <p:ext uri="{BB962C8B-B14F-4D97-AF65-F5344CB8AC3E}">
        <p14:creationId xmlns:p14="http://schemas.microsoft.com/office/powerpoint/2010/main" xmlns="" val="489146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wedge">
                                      <p:cBhvr>
                                        <p:cTn id="7" dur="1000"/>
                                        <p:tgtEl>
                                          <p:spTgt spid="13317"/>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p:cTn id="11" dur="1000" fill="hold"/>
                                        <p:tgtEl>
                                          <p:spTgt spid="13318"/>
                                        </p:tgtEl>
                                        <p:attrNameLst>
                                          <p:attrName>ppt_w</p:attrName>
                                        </p:attrNameLst>
                                      </p:cBhvr>
                                      <p:tavLst>
                                        <p:tav tm="0">
                                          <p:val>
                                            <p:strVal val="#ppt_w*0.70"/>
                                          </p:val>
                                        </p:tav>
                                        <p:tav tm="100000">
                                          <p:val>
                                            <p:strVal val="#ppt_w"/>
                                          </p:val>
                                        </p:tav>
                                      </p:tavLst>
                                    </p:anim>
                                    <p:anim calcmode="lin" valueType="num">
                                      <p:cBhvr>
                                        <p:cTn id="12" dur="1000" fill="hold"/>
                                        <p:tgtEl>
                                          <p:spTgt spid="13318"/>
                                        </p:tgtEl>
                                        <p:attrNameLst>
                                          <p:attrName>ppt_h</p:attrName>
                                        </p:attrNameLst>
                                      </p:cBhvr>
                                      <p:tavLst>
                                        <p:tav tm="0">
                                          <p:val>
                                            <p:strVal val="#ppt_h"/>
                                          </p:val>
                                        </p:tav>
                                        <p:tav tm="100000">
                                          <p:val>
                                            <p:strVal val="#ppt_h"/>
                                          </p:val>
                                        </p:tav>
                                      </p:tavLst>
                                    </p:anim>
                                    <p:animEffect transition="in" filter="fade">
                                      <p:cBhvr>
                                        <p:cTn id="13" dur="1000"/>
                                        <p:tgtEl>
                                          <p:spTgt spid="13318"/>
                                        </p:tgtEl>
                                      </p:cBhvr>
                                    </p:animEffect>
                                  </p:childTnLst>
                                </p:cTn>
                              </p:par>
                            </p:childTnLst>
                          </p:cTn>
                        </p:par>
                        <p:par>
                          <p:cTn id="14" fill="hold" nodeType="afterGroup">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13320"/>
                                        </p:tgtEl>
                                        <p:attrNameLst>
                                          <p:attrName>style.visibility</p:attrName>
                                        </p:attrNameLst>
                                      </p:cBhvr>
                                      <p:to>
                                        <p:strVal val="visible"/>
                                      </p:to>
                                    </p:set>
                                    <p:anim calcmode="lin" valueType="num">
                                      <p:cBhvr>
                                        <p:cTn id="17" dur="1000" fill="hold"/>
                                        <p:tgtEl>
                                          <p:spTgt spid="13320"/>
                                        </p:tgtEl>
                                        <p:attrNameLst>
                                          <p:attrName>ppt_w</p:attrName>
                                        </p:attrNameLst>
                                      </p:cBhvr>
                                      <p:tavLst>
                                        <p:tav tm="0">
                                          <p:val>
                                            <p:strVal val="#ppt_w*0.70"/>
                                          </p:val>
                                        </p:tav>
                                        <p:tav tm="100000">
                                          <p:val>
                                            <p:strVal val="#ppt_w"/>
                                          </p:val>
                                        </p:tav>
                                      </p:tavLst>
                                    </p:anim>
                                    <p:anim calcmode="lin" valueType="num">
                                      <p:cBhvr>
                                        <p:cTn id="18" dur="1000" fill="hold"/>
                                        <p:tgtEl>
                                          <p:spTgt spid="13320"/>
                                        </p:tgtEl>
                                        <p:attrNameLst>
                                          <p:attrName>ppt_h</p:attrName>
                                        </p:attrNameLst>
                                      </p:cBhvr>
                                      <p:tavLst>
                                        <p:tav tm="0">
                                          <p:val>
                                            <p:strVal val="#ppt_h"/>
                                          </p:val>
                                        </p:tav>
                                        <p:tav tm="100000">
                                          <p:val>
                                            <p:strVal val="#ppt_h"/>
                                          </p:val>
                                        </p:tav>
                                      </p:tavLst>
                                    </p:anim>
                                    <p:animEffect transition="in" filter="fade">
                                      <p:cBhvr>
                                        <p:cTn id="19" dur="1000"/>
                                        <p:tgtEl>
                                          <p:spTgt spid="13320"/>
                                        </p:tgtEl>
                                      </p:cBhvr>
                                    </p:animEffect>
                                  </p:childTnLst>
                                </p:cTn>
                              </p:par>
                            </p:childTnLst>
                          </p:cTn>
                        </p:par>
                        <p:par>
                          <p:cTn id="20" fill="hold" nodeType="afterGroup">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13319"/>
                                        </p:tgtEl>
                                        <p:attrNameLst>
                                          <p:attrName>style.visibility</p:attrName>
                                        </p:attrNameLst>
                                      </p:cBhvr>
                                      <p:to>
                                        <p:strVal val="visible"/>
                                      </p:to>
                                    </p:set>
                                    <p:anim calcmode="lin" valueType="num">
                                      <p:cBhvr>
                                        <p:cTn id="23" dur="1000" fill="hold"/>
                                        <p:tgtEl>
                                          <p:spTgt spid="13319"/>
                                        </p:tgtEl>
                                        <p:attrNameLst>
                                          <p:attrName>ppt_w</p:attrName>
                                        </p:attrNameLst>
                                      </p:cBhvr>
                                      <p:tavLst>
                                        <p:tav tm="0">
                                          <p:val>
                                            <p:strVal val="#ppt_w*0.70"/>
                                          </p:val>
                                        </p:tav>
                                        <p:tav tm="100000">
                                          <p:val>
                                            <p:strVal val="#ppt_w"/>
                                          </p:val>
                                        </p:tav>
                                      </p:tavLst>
                                    </p:anim>
                                    <p:anim calcmode="lin" valueType="num">
                                      <p:cBhvr>
                                        <p:cTn id="24" dur="1000" fill="hold"/>
                                        <p:tgtEl>
                                          <p:spTgt spid="13319"/>
                                        </p:tgtEl>
                                        <p:attrNameLst>
                                          <p:attrName>ppt_h</p:attrName>
                                        </p:attrNameLst>
                                      </p:cBhvr>
                                      <p:tavLst>
                                        <p:tav tm="0">
                                          <p:val>
                                            <p:strVal val="#ppt_h"/>
                                          </p:val>
                                        </p:tav>
                                        <p:tav tm="100000">
                                          <p:val>
                                            <p:strVal val="#ppt_h"/>
                                          </p:val>
                                        </p:tav>
                                      </p:tavLst>
                                    </p:anim>
                                    <p:animEffect transition="in" filter="fade">
                                      <p:cBhvr>
                                        <p:cTn id="25" dur="1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p:bldP spid="13319" grpId="0"/>
      <p:bldP spid="133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363" name="Text Box 3">
            <a:hlinkClick r:id="rId3"/>
          </p:cNvPr>
          <p:cNvSpPr txBox="1">
            <a:spLocks noChangeArrowheads="1"/>
          </p:cNvSpPr>
          <p:nvPr/>
        </p:nvSpPr>
        <p:spPr bwMode="auto">
          <a:xfrm>
            <a:off x="3779838" y="5373688"/>
            <a:ext cx="1949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b="1">
                <a:solidFill>
                  <a:schemeClr val="bg2"/>
                </a:solidFill>
              </a:rPr>
              <a:t>www.islamcg.com</a:t>
            </a:r>
          </a:p>
        </p:txBody>
      </p:sp>
      <p:sp>
        <p:nvSpPr>
          <p:cNvPr id="15364" name="Rectangle 4">
            <a:hlinkClick r:id="rId4"/>
          </p:cNvPr>
          <p:cNvSpPr>
            <a:spLocks noChangeArrowheads="1"/>
          </p:cNvSpPr>
          <p:nvPr/>
        </p:nvSpPr>
        <p:spPr bwMode="auto">
          <a:xfrm>
            <a:off x="3779838" y="5013325"/>
            <a:ext cx="18716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5365" name="AutoShape 5"/>
          <p:cNvSpPr>
            <a:spLocks noChangeArrowheads="1"/>
          </p:cNvSpPr>
          <p:nvPr/>
        </p:nvSpPr>
        <p:spPr bwMode="auto">
          <a:xfrm>
            <a:off x="1187450" y="1341438"/>
            <a:ext cx="6769100" cy="4751387"/>
          </a:xfrm>
          <a:prstGeom prst="roundRect">
            <a:avLst>
              <a:gd name="adj" fmla="val 16667"/>
            </a:avLst>
          </a:prstGeom>
          <a:solidFill>
            <a:srgbClr val="F2F2F2">
              <a:alpha val="83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fr-FR"/>
          </a:p>
        </p:txBody>
      </p:sp>
      <p:sp>
        <p:nvSpPr>
          <p:cNvPr id="15366" name="Text Box 6"/>
          <p:cNvSpPr txBox="1">
            <a:spLocks noChangeArrowheads="1"/>
          </p:cNvSpPr>
          <p:nvPr/>
        </p:nvSpPr>
        <p:spPr bwMode="auto">
          <a:xfrm>
            <a:off x="1619250" y="1628775"/>
            <a:ext cx="5857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sz="2400" b="1">
                <a:solidFill>
                  <a:srgbClr val="CC0000"/>
                </a:solidFill>
              </a:rPr>
              <a:t>صور من رحمة النبي صلى الله عليه وسلم بغير المسلمين </a:t>
            </a:r>
            <a:endParaRPr lang="fr-FR" sz="2400" b="1">
              <a:solidFill>
                <a:srgbClr val="CC0000"/>
              </a:solidFill>
            </a:endParaRPr>
          </a:p>
        </p:txBody>
      </p:sp>
      <p:sp>
        <p:nvSpPr>
          <p:cNvPr id="15367" name="Text Box 7"/>
          <p:cNvSpPr txBox="1">
            <a:spLocks noChangeArrowheads="1"/>
          </p:cNvSpPr>
          <p:nvPr/>
        </p:nvSpPr>
        <p:spPr bwMode="auto">
          <a:xfrm>
            <a:off x="1763713" y="2565400"/>
            <a:ext cx="5688012" cy="307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ar-SA" sz="1400" b="1"/>
              <a:t>عن أبي هريرة رضي الله عنه قال : كنت أدعو أمي إلى الإسلام وهي مشركة . فدعوتها يوما فأسمعتني في رسول الله صلى الله عليه وسلم ما أكره . فأتيت رسول الله صلى الله عليه وسلم وأنا أبكي . قلت : يا رسول الله ! إني كنت أدعو أمي إلى الإسلام فتأبى علي . فدعوتها اليوم فأسمعتني فيك ما أكره . فادع الله أن يهدي أم أبي هريرة . فقال رسول الله صلى الله عليه وسلم " اللهم ! اهد أم أبي هريرة " فخرجت مستبشرا بدعوة نبي الله صلى الله عليه وسلم . فلما جئت فصرت إلى الباب . فإذا هو مجاف . فسمعت أمي خشف قدمي . فقالت : مكانك ! يا أبا هريرة ! وسمعت خضخضة الماء . قال فاغتسلت ولبست درعها وعجلت عن خمارها . ففتحت الباب . ثم قالت : يا أبا هريرة ! أشهد أن لا إله إلا الله ، وأشهد أن محمدا عبده ورسوله . قال فرجعت إلى رسول الله صلى الله عليه وسلم ، فأتيته وأنا أبكي من الفرح . قال قلت : يا رسول الله ! أبشر قد استجاب الله دعوتك وهدى أم أبي هريرة . فحمد الله وأثنى عليه وقال خيرا . قال قلت : يا رسول الله ! ادع الله أن يحببني أنا وأمي إلى عبادة المؤمنين ، ويحببهم إلينا . قال فقال رسول الله صلى الله عليه وسلم " اللهم ! حبب عبيدك هذا - يعني أبا هريرة - وأمه إلى عبادك المؤمنين . وحبب إليهم المؤمنين " فما خلق مؤمن يسمع بي ، ولا يراني ، إلا أحبني ) رواه مسلم .</a:t>
            </a:r>
          </a:p>
          <a:p>
            <a:r>
              <a:rPr lang="ar-SA" sz="1400" b="1"/>
              <a:t> </a:t>
            </a:r>
            <a:endParaRPr lang="fr-FR" sz="1400" b="1"/>
          </a:p>
        </p:txBody>
      </p:sp>
      <p:sp>
        <p:nvSpPr>
          <p:cNvPr id="15368" name="Text Box 8"/>
          <p:cNvSpPr txBox="1">
            <a:spLocks noChangeArrowheads="1"/>
          </p:cNvSpPr>
          <p:nvPr/>
        </p:nvSpPr>
        <p:spPr bwMode="auto">
          <a:xfrm>
            <a:off x="3975100" y="2133600"/>
            <a:ext cx="13620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b="1" u="sng">
                <a:solidFill>
                  <a:srgbClr val="CC0000"/>
                </a:solidFill>
              </a:rPr>
              <a:t>الصورة ال</a:t>
            </a:r>
            <a:r>
              <a:rPr lang="ar-EG" b="1" u="sng">
                <a:solidFill>
                  <a:srgbClr val="CC0000"/>
                </a:solidFill>
              </a:rPr>
              <a:t>عاشرة</a:t>
            </a:r>
            <a:endParaRPr lang="fr-FR" u="sng">
              <a:solidFill>
                <a:srgbClr val="CC0000"/>
              </a:solidFill>
            </a:endParaRPr>
          </a:p>
        </p:txBody>
      </p:sp>
      <p:sp>
        <p:nvSpPr>
          <p:cNvPr id="15370" name="Text Box 10">
            <a:hlinkClick r:id="" action="ppaction://hlinkshowjump?jump=previousslide"/>
          </p:cNvPr>
          <p:cNvSpPr txBox="1">
            <a:spLocks noChangeArrowheads="1"/>
          </p:cNvSpPr>
          <p:nvPr/>
        </p:nvSpPr>
        <p:spPr bwMode="auto">
          <a:xfrm>
            <a:off x="4543425" y="6237288"/>
            <a:ext cx="6826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السابق</a:t>
            </a:r>
            <a:endParaRPr lang="fr-FR" b="1"/>
          </a:p>
        </p:txBody>
      </p:sp>
      <p:sp>
        <p:nvSpPr>
          <p:cNvPr id="15371" name="Text Box 11">
            <a:hlinkClick r:id="" action="ppaction://hlinkshowjump?jump=nextslide"/>
          </p:cNvPr>
          <p:cNvSpPr txBox="1">
            <a:spLocks noChangeArrowheads="1"/>
          </p:cNvSpPr>
          <p:nvPr/>
        </p:nvSpPr>
        <p:spPr bwMode="auto">
          <a:xfrm>
            <a:off x="3810000" y="6237288"/>
            <a:ext cx="584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التالى</a:t>
            </a:r>
            <a:endParaRPr lang="fr-FR" b="1"/>
          </a:p>
        </p:txBody>
      </p:sp>
      <p:sp>
        <p:nvSpPr>
          <p:cNvPr id="15372" name="Text Box 12">
            <a:hlinkClick r:id="" action="ppaction://hlinkshowjump?jump=endshow"/>
          </p:cNvPr>
          <p:cNvSpPr txBox="1">
            <a:spLocks noChangeArrowheads="1"/>
          </p:cNvSpPr>
          <p:nvPr/>
        </p:nvSpPr>
        <p:spPr bwMode="auto">
          <a:xfrm>
            <a:off x="3103563" y="6237288"/>
            <a:ext cx="636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خروج</a:t>
            </a:r>
            <a:endParaRPr lang="fr-FR" b="1"/>
          </a:p>
        </p:txBody>
      </p:sp>
      <p:sp>
        <p:nvSpPr>
          <p:cNvPr id="15373" name="Text Box 13">
            <a:hlinkClick r:id="rId5" action="ppaction://hlinksldjump"/>
          </p:cNvPr>
          <p:cNvSpPr txBox="1">
            <a:spLocks noChangeArrowheads="1"/>
          </p:cNvSpPr>
          <p:nvPr/>
        </p:nvSpPr>
        <p:spPr bwMode="auto">
          <a:xfrm>
            <a:off x="5292725" y="6237288"/>
            <a:ext cx="806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الرئيسية</a:t>
            </a:r>
            <a:endParaRPr lang="fr-FR" b="1"/>
          </a:p>
        </p:txBody>
      </p:sp>
    </p:spTree>
    <p:extLst>
      <p:ext uri="{BB962C8B-B14F-4D97-AF65-F5344CB8AC3E}">
        <p14:creationId xmlns:p14="http://schemas.microsoft.com/office/powerpoint/2010/main" xmlns="" val="1925680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edge">
                                      <p:cBhvr>
                                        <p:cTn id="7" dur="1000"/>
                                        <p:tgtEl>
                                          <p:spTgt spid="15365"/>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5366"/>
                                        </p:tgtEl>
                                        <p:attrNameLst>
                                          <p:attrName>style.visibility</p:attrName>
                                        </p:attrNameLst>
                                      </p:cBhvr>
                                      <p:to>
                                        <p:strVal val="visible"/>
                                      </p:to>
                                    </p:set>
                                    <p:anim calcmode="lin" valueType="num">
                                      <p:cBhvr>
                                        <p:cTn id="11" dur="1000" fill="hold"/>
                                        <p:tgtEl>
                                          <p:spTgt spid="15366"/>
                                        </p:tgtEl>
                                        <p:attrNameLst>
                                          <p:attrName>ppt_w</p:attrName>
                                        </p:attrNameLst>
                                      </p:cBhvr>
                                      <p:tavLst>
                                        <p:tav tm="0">
                                          <p:val>
                                            <p:strVal val="#ppt_w*0.70"/>
                                          </p:val>
                                        </p:tav>
                                        <p:tav tm="100000">
                                          <p:val>
                                            <p:strVal val="#ppt_w"/>
                                          </p:val>
                                        </p:tav>
                                      </p:tavLst>
                                    </p:anim>
                                    <p:anim calcmode="lin" valueType="num">
                                      <p:cBhvr>
                                        <p:cTn id="12" dur="1000" fill="hold"/>
                                        <p:tgtEl>
                                          <p:spTgt spid="15366"/>
                                        </p:tgtEl>
                                        <p:attrNameLst>
                                          <p:attrName>ppt_h</p:attrName>
                                        </p:attrNameLst>
                                      </p:cBhvr>
                                      <p:tavLst>
                                        <p:tav tm="0">
                                          <p:val>
                                            <p:strVal val="#ppt_h"/>
                                          </p:val>
                                        </p:tav>
                                        <p:tav tm="100000">
                                          <p:val>
                                            <p:strVal val="#ppt_h"/>
                                          </p:val>
                                        </p:tav>
                                      </p:tavLst>
                                    </p:anim>
                                    <p:animEffect transition="in" filter="fade">
                                      <p:cBhvr>
                                        <p:cTn id="13" dur="1000"/>
                                        <p:tgtEl>
                                          <p:spTgt spid="15366"/>
                                        </p:tgtEl>
                                      </p:cBhvr>
                                    </p:animEffect>
                                  </p:childTnLst>
                                </p:cTn>
                              </p:par>
                            </p:childTnLst>
                          </p:cTn>
                        </p:par>
                        <p:par>
                          <p:cTn id="14" fill="hold" nodeType="afterGroup">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15368"/>
                                        </p:tgtEl>
                                        <p:attrNameLst>
                                          <p:attrName>style.visibility</p:attrName>
                                        </p:attrNameLst>
                                      </p:cBhvr>
                                      <p:to>
                                        <p:strVal val="visible"/>
                                      </p:to>
                                    </p:set>
                                    <p:anim calcmode="lin" valueType="num">
                                      <p:cBhvr>
                                        <p:cTn id="17" dur="1000" fill="hold"/>
                                        <p:tgtEl>
                                          <p:spTgt spid="15368"/>
                                        </p:tgtEl>
                                        <p:attrNameLst>
                                          <p:attrName>ppt_w</p:attrName>
                                        </p:attrNameLst>
                                      </p:cBhvr>
                                      <p:tavLst>
                                        <p:tav tm="0">
                                          <p:val>
                                            <p:strVal val="#ppt_w*0.70"/>
                                          </p:val>
                                        </p:tav>
                                        <p:tav tm="100000">
                                          <p:val>
                                            <p:strVal val="#ppt_w"/>
                                          </p:val>
                                        </p:tav>
                                      </p:tavLst>
                                    </p:anim>
                                    <p:anim calcmode="lin" valueType="num">
                                      <p:cBhvr>
                                        <p:cTn id="18" dur="1000" fill="hold"/>
                                        <p:tgtEl>
                                          <p:spTgt spid="15368"/>
                                        </p:tgtEl>
                                        <p:attrNameLst>
                                          <p:attrName>ppt_h</p:attrName>
                                        </p:attrNameLst>
                                      </p:cBhvr>
                                      <p:tavLst>
                                        <p:tav tm="0">
                                          <p:val>
                                            <p:strVal val="#ppt_h"/>
                                          </p:val>
                                        </p:tav>
                                        <p:tav tm="100000">
                                          <p:val>
                                            <p:strVal val="#ppt_h"/>
                                          </p:val>
                                        </p:tav>
                                      </p:tavLst>
                                    </p:anim>
                                    <p:animEffect transition="in" filter="fade">
                                      <p:cBhvr>
                                        <p:cTn id="19" dur="1000"/>
                                        <p:tgtEl>
                                          <p:spTgt spid="15368"/>
                                        </p:tgtEl>
                                      </p:cBhvr>
                                    </p:animEffect>
                                  </p:childTnLst>
                                </p:cTn>
                              </p:par>
                            </p:childTnLst>
                          </p:cTn>
                        </p:par>
                        <p:par>
                          <p:cTn id="20" fill="hold" nodeType="afterGroup">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15367"/>
                                        </p:tgtEl>
                                        <p:attrNameLst>
                                          <p:attrName>style.visibility</p:attrName>
                                        </p:attrNameLst>
                                      </p:cBhvr>
                                      <p:to>
                                        <p:strVal val="visible"/>
                                      </p:to>
                                    </p:set>
                                    <p:anim calcmode="lin" valueType="num">
                                      <p:cBhvr>
                                        <p:cTn id="23" dur="1000" fill="hold"/>
                                        <p:tgtEl>
                                          <p:spTgt spid="15367"/>
                                        </p:tgtEl>
                                        <p:attrNameLst>
                                          <p:attrName>ppt_w</p:attrName>
                                        </p:attrNameLst>
                                      </p:cBhvr>
                                      <p:tavLst>
                                        <p:tav tm="0">
                                          <p:val>
                                            <p:strVal val="#ppt_w*0.70"/>
                                          </p:val>
                                        </p:tav>
                                        <p:tav tm="100000">
                                          <p:val>
                                            <p:strVal val="#ppt_w"/>
                                          </p:val>
                                        </p:tav>
                                      </p:tavLst>
                                    </p:anim>
                                    <p:anim calcmode="lin" valueType="num">
                                      <p:cBhvr>
                                        <p:cTn id="24" dur="1000" fill="hold"/>
                                        <p:tgtEl>
                                          <p:spTgt spid="15367"/>
                                        </p:tgtEl>
                                        <p:attrNameLst>
                                          <p:attrName>ppt_h</p:attrName>
                                        </p:attrNameLst>
                                      </p:cBhvr>
                                      <p:tavLst>
                                        <p:tav tm="0">
                                          <p:val>
                                            <p:strVal val="#ppt_h"/>
                                          </p:val>
                                        </p:tav>
                                        <p:tav tm="100000">
                                          <p:val>
                                            <p:strVal val="#ppt_h"/>
                                          </p:val>
                                        </p:tav>
                                      </p:tavLst>
                                    </p:anim>
                                    <p:animEffect transition="in" filter="fade">
                                      <p:cBhvr>
                                        <p:cTn id="25"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p:bldP spid="15367" grpId="0"/>
      <p:bldP spid="153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339" name="Text Box 3">
            <a:hlinkClick r:id="rId3"/>
          </p:cNvPr>
          <p:cNvSpPr txBox="1">
            <a:spLocks noChangeArrowheads="1"/>
          </p:cNvSpPr>
          <p:nvPr/>
        </p:nvSpPr>
        <p:spPr bwMode="auto">
          <a:xfrm>
            <a:off x="3779838" y="5373688"/>
            <a:ext cx="1949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b="1">
                <a:solidFill>
                  <a:schemeClr val="bg2"/>
                </a:solidFill>
              </a:rPr>
              <a:t>www.islamcg.com</a:t>
            </a:r>
          </a:p>
        </p:txBody>
      </p:sp>
      <p:sp>
        <p:nvSpPr>
          <p:cNvPr id="14340" name="Rectangle 4">
            <a:hlinkClick r:id="rId4"/>
          </p:cNvPr>
          <p:cNvSpPr>
            <a:spLocks noChangeArrowheads="1"/>
          </p:cNvSpPr>
          <p:nvPr/>
        </p:nvSpPr>
        <p:spPr bwMode="auto">
          <a:xfrm>
            <a:off x="3779838" y="5013325"/>
            <a:ext cx="18716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4341" name="AutoShape 5"/>
          <p:cNvSpPr>
            <a:spLocks noChangeArrowheads="1"/>
          </p:cNvSpPr>
          <p:nvPr/>
        </p:nvSpPr>
        <p:spPr bwMode="auto">
          <a:xfrm>
            <a:off x="1187450" y="1341438"/>
            <a:ext cx="6769100" cy="4751387"/>
          </a:xfrm>
          <a:prstGeom prst="roundRect">
            <a:avLst>
              <a:gd name="adj" fmla="val 16667"/>
            </a:avLst>
          </a:prstGeom>
          <a:solidFill>
            <a:srgbClr val="F2F2F2">
              <a:alpha val="83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p>
        </p:txBody>
      </p:sp>
      <p:sp>
        <p:nvSpPr>
          <p:cNvPr id="14342" name="Text Box 6"/>
          <p:cNvSpPr txBox="1">
            <a:spLocks noChangeArrowheads="1"/>
          </p:cNvSpPr>
          <p:nvPr/>
        </p:nvSpPr>
        <p:spPr bwMode="auto">
          <a:xfrm>
            <a:off x="1619250" y="1628775"/>
            <a:ext cx="5857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sz="2400" b="1">
                <a:solidFill>
                  <a:srgbClr val="CC0000"/>
                </a:solidFill>
              </a:rPr>
              <a:t>صور من رحمة النبي صلى الله عليه وسلم بغير المسلمين </a:t>
            </a:r>
            <a:endParaRPr lang="fr-FR" sz="2400" b="1">
              <a:solidFill>
                <a:srgbClr val="CC0000"/>
              </a:solidFill>
            </a:endParaRPr>
          </a:p>
        </p:txBody>
      </p:sp>
      <p:sp>
        <p:nvSpPr>
          <p:cNvPr id="14343" name="Text Box 7"/>
          <p:cNvSpPr txBox="1">
            <a:spLocks noChangeArrowheads="1"/>
          </p:cNvSpPr>
          <p:nvPr/>
        </p:nvSpPr>
        <p:spPr bwMode="auto">
          <a:xfrm>
            <a:off x="1835150" y="3213100"/>
            <a:ext cx="5688013"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ar-SA" b="1"/>
              <a:t>عن أبي هريرة رضي الله عنه قال :قدم طفيل بن عمرو الدوسي وأصحابه ، على النبي صلى الله عليه وسلم فقالوا : يا رسول الله ، إن دوسا عصت وأبت ، فادع الله عليها ، فقيل : هلكت دوس ، قال : ( اللهم اهد دوسا وأت بهم ) رواه البخاري .</a:t>
            </a:r>
            <a:r>
              <a:rPr lang="ar-SA"/>
              <a:t> </a:t>
            </a:r>
            <a:endParaRPr lang="fr-FR"/>
          </a:p>
        </p:txBody>
      </p:sp>
      <p:sp>
        <p:nvSpPr>
          <p:cNvPr id="14344" name="Text Box 8"/>
          <p:cNvSpPr txBox="1">
            <a:spLocks noChangeArrowheads="1"/>
          </p:cNvSpPr>
          <p:nvPr/>
        </p:nvSpPr>
        <p:spPr bwMode="auto">
          <a:xfrm>
            <a:off x="3846513" y="2492375"/>
            <a:ext cx="18208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b="1" u="sng">
                <a:solidFill>
                  <a:srgbClr val="CC0000"/>
                </a:solidFill>
              </a:rPr>
              <a:t>الصورة ال</a:t>
            </a:r>
            <a:r>
              <a:rPr lang="ar-EG" b="1" u="sng">
                <a:solidFill>
                  <a:srgbClr val="CC0000"/>
                </a:solidFill>
              </a:rPr>
              <a:t>حادية عشر</a:t>
            </a:r>
            <a:r>
              <a:rPr lang="ar-SA" b="1" u="sng">
                <a:solidFill>
                  <a:srgbClr val="CC0000"/>
                </a:solidFill>
              </a:rPr>
              <a:t>ة</a:t>
            </a:r>
            <a:endParaRPr lang="fr-FR" u="sng">
              <a:solidFill>
                <a:srgbClr val="CC0000"/>
              </a:solidFill>
            </a:endParaRPr>
          </a:p>
        </p:txBody>
      </p:sp>
      <p:sp>
        <p:nvSpPr>
          <p:cNvPr id="14346" name="Text Box 10">
            <a:hlinkClick r:id="" action="ppaction://hlinkshowjump?jump=previousslide"/>
          </p:cNvPr>
          <p:cNvSpPr txBox="1">
            <a:spLocks noChangeArrowheads="1"/>
          </p:cNvSpPr>
          <p:nvPr/>
        </p:nvSpPr>
        <p:spPr bwMode="auto">
          <a:xfrm>
            <a:off x="4543425" y="6237288"/>
            <a:ext cx="6826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السابق</a:t>
            </a:r>
            <a:endParaRPr lang="fr-FR" b="1"/>
          </a:p>
        </p:txBody>
      </p:sp>
      <p:sp>
        <p:nvSpPr>
          <p:cNvPr id="14347" name="Text Box 11">
            <a:hlinkClick r:id="" action="ppaction://hlinkshowjump?jump=nextslide"/>
          </p:cNvPr>
          <p:cNvSpPr txBox="1">
            <a:spLocks noChangeArrowheads="1"/>
          </p:cNvSpPr>
          <p:nvPr/>
        </p:nvSpPr>
        <p:spPr bwMode="auto">
          <a:xfrm>
            <a:off x="3810000" y="6237288"/>
            <a:ext cx="584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التالى</a:t>
            </a:r>
            <a:endParaRPr lang="fr-FR" b="1"/>
          </a:p>
        </p:txBody>
      </p:sp>
      <p:sp>
        <p:nvSpPr>
          <p:cNvPr id="14348" name="Text Box 12">
            <a:hlinkClick r:id="" action="ppaction://hlinkshowjump?jump=endshow"/>
          </p:cNvPr>
          <p:cNvSpPr txBox="1">
            <a:spLocks noChangeArrowheads="1"/>
          </p:cNvSpPr>
          <p:nvPr/>
        </p:nvSpPr>
        <p:spPr bwMode="auto">
          <a:xfrm>
            <a:off x="3103563" y="6237288"/>
            <a:ext cx="636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خروج</a:t>
            </a:r>
            <a:endParaRPr lang="fr-FR" b="1"/>
          </a:p>
        </p:txBody>
      </p:sp>
      <p:sp>
        <p:nvSpPr>
          <p:cNvPr id="14349" name="Text Box 13">
            <a:hlinkClick r:id="rId5" action="ppaction://hlinksldjump"/>
          </p:cNvPr>
          <p:cNvSpPr txBox="1">
            <a:spLocks noChangeArrowheads="1"/>
          </p:cNvSpPr>
          <p:nvPr/>
        </p:nvSpPr>
        <p:spPr bwMode="auto">
          <a:xfrm>
            <a:off x="5292725" y="6237288"/>
            <a:ext cx="806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الرئيسية</a:t>
            </a:r>
            <a:endParaRPr lang="fr-FR" b="1"/>
          </a:p>
        </p:txBody>
      </p:sp>
    </p:spTree>
    <p:extLst>
      <p:ext uri="{BB962C8B-B14F-4D97-AF65-F5344CB8AC3E}">
        <p14:creationId xmlns:p14="http://schemas.microsoft.com/office/powerpoint/2010/main" xmlns="" val="1413929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edge">
                                      <p:cBhvr>
                                        <p:cTn id="7" dur="1000"/>
                                        <p:tgtEl>
                                          <p:spTgt spid="14341"/>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4342"/>
                                        </p:tgtEl>
                                        <p:attrNameLst>
                                          <p:attrName>style.visibility</p:attrName>
                                        </p:attrNameLst>
                                      </p:cBhvr>
                                      <p:to>
                                        <p:strVal val="visible"/>
                                      </p:to>
                                    </p:set>
                                    <p:anim calcmode="lin" valueType="num">
                                      <p:cBhvr>
                                        <p:cTn id="11" dur="1000" fill="hold"/>
                                        <p:tgtEl>
                                          <p:spTgt spid="14342"/>
                                        </p:tgtEl>
                                        <p:attrNameLst>
                                          <p:attrName>ppt_w</p:attrName>
                                        </p:attrNameLst>
                                      </p:cBhvr>
                                      <p:tavLst>
                                        <p:tav tm="0">
                                          <p:val>
                                            <p:strVal val="#ppt_w*0.70"/>
                                          </p:val>
                                        </p:tav>
                                        <p:tav tm="100000">
                                          <p:val>
                                            <p:strVal val="#ppt_w"/>
                                          </p:val>
                                        </p:tav>
                                      </p:tavLst>
                                    </p:anim>
                                    <p:anim calcmode="lin" valueType="num">
                                      <p:cBhvr>
                                        <p:cTn id="12" dur="1000" fill="hold"/>
                                        <p:tgtEl>
                                          <p:spTgt spid="14342"/>
                                        </p:tgtEl>
                                        <p:attrNameLst>
                                          <p:attrName>ppt_h</p:attrName>
                                        </p:attrNameLst>
                                      </p:cBhvr>
                                      <p:tavLst>
                                        <p:tav tm="0">
                                          <p:val>
                                            <p:strVal val="#ppt_h"/>
                                          </p:val>
                                        </p:tav>
                                        <p:tav tm="100000">
                                          <p:val>
                                            <p:strVal val="#ppt_h"/>
                                          </p:val>
                                        </p:tav>
                                      </p:tavLst>
                                    </p:anim>
                                    <p:animEffect transition="in" filter="fade">
                                      <p:cBhvr>
                                        <p:cTn id="13" dur="1000"/>
                                        <p:tgtEl>
                                          <p:spTgt spid="14342"/>
                                        </p:tgtEl>
                                      </p:cBhvr>
                                    </p:animEffect>
                                  </p:childTnLst>
                                </p:cTn>
                              </p:par>
                            </p:childTnLst>
                          </p:cTn>
                        </p:par>
                        <p:par>
                          <p:cTn id="14" fill="hold" nodeType="afterGroup">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14344"/>
                                        </p:tgtEl>
                                        <p:attrNameLst>
                                          <p:attrName>style.visibility</p:attrName>
                                        </p:attrNameLst>
                                      </p:cBhvr>
                                      <p:to>
                                        <p:strVal val="visible"/>
                                      </p:to>
                                    </p:set>
                                    <p:anim calcmode="lin" valueType="num">
                                      <p:cBhvr>
                                        <p:cTn id="17" dur="1000" fill="hold"/>
                                        <p:tgtEl>
                                          <p:spTgt spid="14344"/>
                                        </p:tgtEl>
                                        <p:attrNameLst>
                                          <p:attrName>ppt_w</p:attrName>
                                        </p:attrNameLst>
                                      </p:cBhvr>
                                      <p:tavLst>
                                        <p:tav tm="0">
                                          <p:val>
                                            <p:strVal val="#ppt_w*0.70"/>
                                          </p:val>
                                        </p:tav>
                                        <p:tav tm="100000">
                                          <p:val>
                                            <p:strVal val="#ppt_w"/>
                                          </p:val>
                                        </p:tav>
                                      </p:tavLst>
                                    </p:anim>
                                    <p:anim calcmode="lin" valueType="num">
                                      <p:cBhvr>
                                        <p:cTn id="18" dur="1000" fill="hold"/>
                                        <p:tgtEl>
                                          <p:spTgt spid="14344"/>
                                        </p:tgtEl>
                                        <p:attrNameLst>
                                          <p:attrName>ppt_h</p:attrName>
                                        </p:attrNameLst>
                                      </p:cBhvr>
                                      <p:tavLst>
                                        <p:tav tm="0">
                                          <p:val>
                                            <p:strVal val="#ppt_h"/>
                                          </p:val>
                                        </p:tav>
                                        <p:tav tm="100000">
                                          <p:val>
                                            <p:strVal val="#ppt_h"/>
                                          </p:val>
                                        </p:tav>
                                      </p:tavLst>
                                    </p:anim>
                                    <p:animEffect transition="in" filter="fade">
                                      <p:cBhvr>
                                        <p:cTn id="19" dur="1000"/>
                                        <p:tgtEl>
                                          <p:spTgt spid="14344"/>
                                        </p:tgtEl>
                                      </p:cBhvr>
                                    </p:animEffect>
                                  </p:childTnLst>
                                </p:cTn>
                              </p:par>
                            </p:childTnLst>
                          </p:cTn>
                        </p:par>
                        <p:par>
                          <p:cTn id="20" fill="hold" nodeType="afterGroup">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14343"/>
                                        </p:tgtEl>
                                        <p:attrNameLst>
                                          <p:attrName>style.visibility</p:attrName>
                                        </p:attrNameLst>
                                      </p:cBhvr>
                                      <p:to>
                                        <p:strVal val="visible"/>
                                      </p:to>
                                    </p:set>
                                    <p:anim calcmode="lin" valueType="num">
                                      <p:cBhvr>
                                        <p:cTn id="23" dur="1000" fill="hold"/>
                                        <p:tgtEl>
                                          <p:spTgt spid="14343"/>
                                        </p:tgtEl>
                                        <p:attrNameLst>
                                          <p:attrName>ppt_w</p:attrName>
                                        </p:attrNameLst>
                                      </p:cBhvr>
                                      <p:tavLst>
                                        <p:tav tm="0">
                                          <p:val>
                                            <p:strVal val="#ppt_w*0.70"/>
                                          </p:val>
                                        </p:tav>
                                        <p:tav tm="100000">
                                          <p:val>
                                            <p:strVal val="#ppt_w"/>
                                          </p:val>
                                        </p:tav>
                                      </p:tavLst>
                                    </p:anim>
                                    <p:anim calcmode="lin" valueType="num">
                                      <p:cBhvr>
                                        <p:cTn id="24" dur="1000" fill="hold"/>
                                        <p:tgtEl>
                                          <p:spTgt spid="14343"/>
                                        </p:tgtEl>
                                        <p:attrNameLst>
                                          <p:attrName>ppt_h</p:attrName>
                                        </p:attrNameLst>
                                      </p:cBhvr>
                                      <p:tavLst>
                                        <p:tav tm="0">
                                          <p:val>
                                            <p:strVal val="#ppt_h"/>
                                          </p:val>
                                        </p:tav>
                                        <p:tav tm="100000">
                                          <p:val>
                                            <p:strVal val="#ppt_h"/>
                                          </p:val>
                                        </p:tav>
                                      </p:tavLst>
                                    </p:anim>
                                    <p:animEffect transition="in" filter="fade">
                                      <p:cBhvr>
                                        <p:cTn id="25" dur="1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p:bldP spid="14343" grpId="0"/>
      <p:bldP spid="143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D39EF-49B7-4BE7-A483-1CDA6DA026EF}" type="slidenum">
              <a:rPr lang="ar-SA" smtClean="0"/>
              <a:pPr>
                <a:defRPr/>
              </a:pPr>
              <a:t>2</a:t>
            </a:fld>
            <a:endParaRPr lang="en-US" dirty="0"/>
          </a:p>
        </p:txBody>
      </p:sp>
      <p:sp>
        <p:nvSpPr>
          <p:cNvPr id="2" name="Espace réservé de la date 1"/>
          <p:cNvSpPr>
            <a:spLocks noGrp="1"/>
          </p:cNvSpPr>
          <p:nvPr>
            <p:ph type="dt" sz="half" idx="10"/>
          </p:nvPr>
        </p:nvSpPr>
        <p:spPr/>
        <p:txBody>
          <a:bodyPr/>
          <a:lstStyle/>
          <a:p>
            <a:pPr>
              <a:defRPr/>
            </a:pPr>
            <a:fld id="{A497AED2-7D55-407D-8ED6-A6A6F26179E9}" type="datetime1">
              <a:rPr lang="fr-FR" smtClean="0"/>
              <a:pPr>
                <a:defRPr/>
              </a:pPr>
              <a:t>01/05/2017</a:t>
            </a:fld>
            <a:endParaRPr lang="en-US" dirty="0"/>
          </a:p>
        </p:txBody>
      </p:sp>
      <p:sp>
        <p:nvSpPr>
          <p:cNvPr id="5" name="ZoneTexte 4"/>
          <p:cNvSpPr txBox="1"/>
          <p:nvPr/>
        </p:nvSpPr>
        <p:spPr>
          <a:xfrm>
            <a:off x="1981200" y="762000"/>
            <a:ext cx="5562600" cy="1446550"/>
          </a:xfrm>
          <a:prstGeom prst="rect">
            <a:avLst/>
          </a:prstGeom>
          <a:noFill/>
        </p:spPr>
        <p:txBody>
          <a:bodyPr wrap="square" rtlCol="0">
            <a:spAutoFit/>
          </a:bodyPr>
          <a:lstStyle/>
          <a:p>
            <a:pPr algn="ctr"/>
            <a:r>
              <a:rPr lang="ar-MA" sz="4400" b="1" dirty="0">
                <a:ln>
                  <a:solidFill>
                    <a:srgbClr val="92D050"/>
                  </a:solidFill>
                </a:ln>
                <a:solidFill>
                  <a:srgbClr val="C00000"/>
                </a:solidFill>
                <a:effectLst>
                  <a:outerShdw blurRad="38100" dist="38100" dir="2700000" algn="tl">
                    <a:srgbClr val="000000">
                      <a:alpha val="43137"/>
                    </a:srgbClr>
                  </a:outerShdw>
                </a:effectLst>
              </a:rPr>
              <a:t>«محمد صلى الله عليه وسلم كأنك تراه</a:t>
            </a:r>
            <a:r>
              <a:rPr lang="ar-MA" sz="4400" b="1" dirty="0" smtClean="0">
                <a:ln>
                  <a:solidFill>
                    <a:srgbClr val="92D050"/>
                  </a:solidFill>
                </a:ln>
                <a:solidFill>
                  <a:srgbClr val="C00000"/>
                </a:solidFill>
                <a:effectLst>
                  <a:outerShdw blurRad="38100" dist="38100" dir="2700000" algn="tl">
                    <a:srgbClr val="000000">
                      <a:alpha val="43137"/>
                    </a:srgbClr>
                  </a:outerShdw>
                </a:effectLst>
              </a:rPr>
              <a:t>»</a:t>
            </a:r>
            <a:endParaRPr lang="ar-EG" sz="4000" b="1" dirty="0">
              <a:ln>
                <a:solidFill>
                  <a:srgbClr val="92D050"/>
                </a:solidFill>
              </a:ln>
              <a:solidFill>
                <a:srgbClr val="00B050"/>
              </a:solidFill>
              <a:effectLst>
                <a:outerShdw blurRad="38100" dist="38100" dir="2700000" algn="tl">
                  <a:srgbClr val="000000">
                    <a:alpha val="43137"/>
                  </a:srgbClr>
                </a:outerShdw>
              </a:effectLst>
            </a:endParaRPr>
          </a:p>
        </p:txBody>
      </p:sp>
      <p:sp>
        <p:nvSpPr>
          <p:cNvPr id="7" name="ZoneTexte 6"/>
          <p:cNvSpPr txBox="1"/>
          <p:nvPr/>
        </p:nvSpPr>
        <p:spPr>
          <a:xfrm>
            <a:off x="1066800" y="2057400"/>
            <a:ext cx="7086600" cy="1274195"/>
          </a:xfrm>
          <a:prstGeom prst="rect">
            <a:avLst/>
          </a:prstGeom>
          <a:noFill/>
        </p:spPr>
        <p:txBody>
          <a:bodyPr wrap="square" rtlCol="0">
            <a:spAutoFit/>
          </a:bodyPr>
          <a:lstStyle/>
          <a:p>
            <a:pPr algn="ctr">
              <a:lnSpc>
                <a:spcPct val="80000"/>
              </a:lnSpc>
            </a:pPr>
            <a:r>
              <a:rPr lang="ar-SA" sz="3200" b="1" dirty="0"/>
              <a:t>قال الله تعالى: {وَالنَّجْمِ إِذَا هَوَى * مَا ضَلَّ صَاحِبُكُمْ وَمَا غَوَى * وَمَا يَنطِقُ عَنِ الْهَوَى * إِنْ هُوَ إِلَّا وَحْيٌ يُوحَى} (النجم 1-4). </a:t>
            </a:r>
            <a:endParaRPr lang="en-US" sz="3200" b="1" dirty="0"/>
          </a:p>
        </p:txBody>
      </p:sp>
      <p:sp>
        <p:nvSpPr>
          <p:cNvPr id="9" name="Rectangle 8"/>
          <p:cNvSpPr/>
          <p:nvPr/>
        </p:nvSpPr>
        <p:spPr>
          <a:xfrm>
            <a:off x="1066800" y="3429000"/>
            <a:ext cx="6858000" cy="1274195"/>
          </a:xfrm>
          <a:prstGeom prst="rect">
            <a:avLst/>
          </a:prstGeom>
          <a:noFill/>
        </p:spPr>
        <p:txBody>
          <a:bodyPr wrap="square" rtlCol="0">
            <a:spAutoFit/>
          </a:bodyPr>
          <a:lstStyle/>
          <a:p>
            <a:pPr algn="ctr">
              <a:lnSpc>
                <a:spcPct val="80000"/>
              </a:lnSpc>
            </a:pPr>
            <a:r>
              <a:rPr lang="ar-MA" sz="3200" b="1" dirty="0" smtClean="0"/>
              <a:t>لَقَدْ </a:t>
            </a:r>
            <a:r>
              <a:rPr lang="ar-MA" sz="3200" b="1" dirty="0"/>
              <a:t>مَنَّ اللَّهُ عَلَى الْمُؤْمِنِينَ إِذْ بَعَثَ فِيهِمْ رَسُولًا مِنْ أَنْفُسِهِمْ يَتْلُو عَلَيْهِمْ آيَاتِهِ وَيُزَكِّيهِمْ وَيُعَلِّمُهُمُ الْكِتَابَ وَالْحِكْمَةَ وَإِنْ كَانُوا مِنْ قَبْلُ لَفِي ضَلَالٍ مُبِينٍ</a:t>
            </a:r>
            <a:endParaRPr lang="fr-FR" sz="3200" b="1" dirty="0"/>
          </a:p>
        </p:txBody>
      </p:sp>
      <p:sp>
        <p:nvSpPr>
          <p:cNvPr id="10" name="Rectangle 9"/>
          <p:cNvSpPr/>
          <p:nvPr/>
        </p:nvSpPr>
        <p:spPr>
          <a:xfrm>
            <a:off x="1219200" y="4800600"/>
            <a:ext cx="6477000" cy="954107"/>
          </a:xfrm>
          <a:prstGeom prst="rect">
            <a:avLst/>
          </a:prstGeom>
        </p:spPr>
        <p:txBody>
          <a:bodyPr wrap="square">
            <a:spAutoFit/>
          </a:bodyPr>
          <a:lstStyle/>
          <a:p>
            <a:pPr algn="ctr"/>
            <a:r>
              <a:rPr lang="ar-MA" sz="2800" b="1" dirty="0"/>
              <a:t>لَقَدْ جَاءَكُمْ رَسُولٌ مِّنْ أَنفُسِكُمْ عَزِيزٌ عَلَيْهِ مَا عَنِتُّمْ حَرِيصٌ عَلَيْكُم بِالْمُؤْمِنِينَ رَءُوفٌ رَّحِيمٌ (128)</a:t>
            </a:r>
            <a:endParaRPr lang="fr-FR" sz="2800" dirty="0"/>
          </a:p>
        </p:txBody>
      </p:sp>
    </p:spTree>
    <p:extLst>
      <p:ext uri="{BB962C8B-B14F-4D97-AF65-F5344CB8AC3E}">
        <p14:creationId xmlns:p14="http://schemas.microsoft.com/office/powerpoint/2010/main" xmlns="" val="2914918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387" name="Text Box 3">
            <a:hlinkClick r:id="rId3"/>
          </p:cNvPr>
          <p:cNvSpPr txBox="1">
            <a:spLocks noChangeArrowheads="1"/>
          </p:cNvSpPr>
          <p:nvPr/>
        </p:nvSpPr>
        <p:spPr bwMode="auto">
          <a:xfrm>
            <a:off x="3779838" y="5373688"/>
            <a:ext cx="1949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b="1">
                <a:solidFill>
                  <a:schemeClr val="bg2"/>
                </a:solidFill>
              </a:rPr>
              <a:t>www.islamcg.com</a:t>
            </a:r>
          </a:p>
        </p:txBody>
      </p:sp>
      <p:sp>
        <p:nvSpPr>
          <p:cNvPr id="16388" name="Rectangle 4">
            <a:hlinkClick r:id="rId4"/>
          </p:cNvPr>
          <p:cNvSpPr>
            <a:spLocks noChangeArrowheads="1"/>
          </p:cNvSpPr>
          <p:nvPr/>
        </p:nvSpPr>
        <p:spPr bwMode="auto">
          <a:xfrm>
            <a:off x="3779838" y="5013325"/>
            <a:ext cx="18716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6389" name="AutoShape 5"/>
          <p:cNvSpPr>
            <a:spLocks noChangeArrowheads="1"/>
          </p:cNvSpPr>
          <p:nvPr/>
        </p:nvSpPr>
        <p:spPr bwMode="auto">
          <a:xfrm>
            <a:off x="1187450" y="1341438"/>
            <a:ext cx="6769100" cy="4751387"/>
          </a:xfrm>
          <a:prstGeom prst="roundRect">
            <a:avLst>
              <a:gd name="adj" fmla="val 16667"/>
            </a:avLst>
          </a:prstGeom>
          <a:solidFill>
            <a:srgbClr val="F2F2F2">
              <a:alpha val="83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p>
        </p:txBody>
      </p:sp>
      <p:sp>
        <p:nvSpPr>
          <p:cNvPr id="16390" name="Text Box 6"/>
          <p:cNvSpPr txBox="1">
            <a:spLocks noChangeArrowheads="1"/>
          </p:cNvSpPr>
          <p:nvPr/>
        </p:nvSpPr>
        <p:spPr bwMode="auto">
          <a:xfrm>
            <a:off x="1619250" y="1628775"/>
            <a:ext cx="5857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sz="2400" b="1">
                <a:solidFill>
                  <a:srgbClr val="CC0000"/>
                </a:solidFill>
              </a:rPr>
              <a:t>صور من رحمة النبي صلى الله عليه وسلم بغير المسلمين </a:t>
            </a:r>
            <a:endParaRPr lang="fr-FR" sz="2400" b="1">
              <a:solidFill>
                <a:srgbClr val="CC0000"/>
              </a:solidFill>
            </a:endParaRPr>
          </a:p>
        </p:txBody>
      </p:sp>
      <p:sp>
        <p:nvSpPr>
          <p:cNvPr id="16391" name="Text Box 7"/>
          <p:cNvSpPr txBox="1">
            <a:spLocks noChangeArrowheads="1"/>
          </p:cNvSpPr>
          <p:nvPr/>
        </p:nvSpPr>
        <p:spPr bwMode="auto">
          <a:xfrm>
            <a:off x="1835150" y="3213100"/>
            <a:ext cx="5688013"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ar-SA" b="1"/>
              <a:t>عن جابر بن عبد الله رضي الله عنهما أنهم قالوا : يا رسول الله ! أحرقتنا نبال ثقيف ، فادع الله عليهم . فقال : اللهم اهد ثقيفا ) رواه الترمذي بسند صحيح . </a:t>
            </a:r>
            <a:endParaRPr lang="fr-FR" b="1"/>
          </a:p>
        </p:txBody>
      </p:sp>
      <p:sp>
        <p:nvSpPr>
          <p:cNvPr id="16392" name="Text Box 8"/>
          <p:cNvSpPr txBox="1">
            <a:spLocks noChangeArrowheads="1"/>
          </p:cNvSpPr>
          <p:nvPr/>
        </p:nvSpPr>
        <p:spPr bwMode="auto">
          <a:xfrm>
            <a:off x="3989388" y="2492375"/>
            <a:ext cx="17478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b="1" u="sng">
                <a:solidFill>
                  <a:srgbClr val="CC0000"/>
                </a:solidFill>
              </a:rPr>
              <a:t>الصورة ال</a:t>
            </a:r>
            <a:r>
              <a:rPr lang="ar-EG" b="1" u="sng">
                <a:solidFill>
                  <a:srgbClr val="CC0000"/>
                </a:solidFill>
              </a:rPr>
              <a:t>ثانية عشر</a:t>
            </a:r>
            <a:r>
              <a:rPr lang="ar-SA" b="1" u="sng">
                <a:solidFill>
                  <a:srgbClr val="CC0000"/>
                </a:solidFill>
              </a:rPr>
              <a:t>ة</a:t>
            </a:r>
            <a:endParaRPr lang="fr-FR" u="sng">
              <a:solidFill>
                <a:srgbClr val="CC0000"/>
              </a:solidFill>
            </a:endParaRPr>
          </a:p>
        </p:txBody>
      </p:sp>
      <p:sp>
        <p:nvSpPr>
          <p:cNvPr id="16394" name="Text Box 10">
            <a:hlinkClick r:id="" action="ppaction://hlinkshowjump?jump=previousslide"/>
          </p:cNvPr>
          <p:cNvSpPr txBox="1">
            <a:spLocks noChangeArrowheads="1"/>
          </p:cNvSpPr>
          <p:nvPr/>
        </p:nvSpPr>
        <p:spPr bwMode="auto">
          <a:xfrm>
            <a:off x="4183063" y="6237288"/>
            <a:ext cx="6826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السابق</a:t>
            </a:r>
            <a:endParaRPr lang="fr-FR" b="1"/>
          </a:p>
        </p:txBody>
      </p:sp>
      <p:sp>
        <p:nvSpPr>
          <p:cNvPr id="16396" name="Text Box 12">
            <a:hlinkClick r:id="" action="ppaction://hlinkshowjump?jump=endshow"/>
          </p:cNvPr>
          <p:cNvSpPr txBox="1">
            <a:spLocks noChangeArrowheads="1"/>
          </p:cNvSpPr>
          <p:nvPr/>
        </p:nvSpPr>
        <p:spPr bwMode="auto">
          <a:xfrm>
            <a:off x="3419475" y="6237288"/>
            <a:ext cx="636588"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خروج</a:t>
            </a:r>
            <a:endParaRPr lang="fr-FR" b="1"/>
          </a:p>
        </p:txBody>
      </p:sp>
      <p:sp>
        <p:nvSpPr>
          <p:cNvPr id="16397" name="Text Box 13">
            <a:hlinkClick r:id="rId5" action="ppaction://hlinksldjump"/>
          </p:cNvPr>
          <p:cNvSpPr txBox="1">
            <a:spLocks noChangeArrowheads="1"/>
          </p:cNvSpPr>
          <p:nvPr/>
        </p:nvSpPr>
        <p:spPr bwMode="auto">
          <a:xfrm>
            <a:off x="4859338" y="6237288"/>
            <a:ext cx="806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الرئيسية</a:t>
            </a:r>
            <a:endParaRPr lang="fr-FR" b="1"/>
          </a:p>
        </p:txBody>
      </p:sp>
    </p:spTree>
    <p:extLst>
      <p:ext uri="{BB962C8B-B14F-4D97-AF65-F5344CB8AC3E}">
        <p14:creationId xmlns:p14="http://schemas.microsoft.com/office/powerpoint/2010/main" xmlns="" val="2252556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wedge">
                                      <p:cBhvr>
                                        <p:cTn id="7" dur="1000"/>
                                        <p:tgtEl>
                                          <p:spTgt spid="16389"/>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6390"/>
                                        </p:tgtEl>
                                        <p:attrNameLst>
                                          <p:attrName>style.visibility</p:attrName>
                                        </p:attrNameLst>
                                      </p:cBhvr>
                                      <p:to>
                                        <p:strVal val="visible"/>
                                      </p:to>
                                    </p:set>
                                    <p:anim calcmode="lin" valueType="num">
                                      <p:cBhvr>
                                        <p:cTn id="11" dur="1000" fill="hold"/>
                                        <p:tgtEl>
                                          <p:spTgt spid="16390"/>
                                        </p:tgtEl>
                                        <p:attrNameLst>
                                          <p:attrName>ppt_w</p:attrName>
                                        </p:attrNameLst>
                                      </p:cBhvr>
                                      <p:tavLst>
                                        <p:tav tm="0">
                                          <p:val>
                                            <p:strVal val="#ppt_w*0.70"/>
                                          </p:val>
                                        </p:tav>
                                        <p:tav tm="100000">
                                          <p:val>
                                            <p:strVal val="#ppt_w"/>
                                          </p:val>
                                        </p:tav>
                                      </p:tavLst>
                                    </p:anim>
                                    <p:anim calcmode="lin" valueType="num">
                                      <p:cBhvr>
                                        <p:cTn id="12" dur="1000" fill="hold"/>
                                        <p:tgtEl>
                                          <p:spTgt spid="16390"/>
                                        </p:tgtEl>
                                        <p:attrNameLst>
                                          <p:attrName>ppt_h</p:attrName>
                                        </p:attrNameLst>
                                      </p:cBhvr>
                                      <p:tavLst>
                                        <p:tav tm="0">
                                          <p:val>
                                            <p:strVal val="#ppt_h"/>
                                          </p:val>
                                        </p:tav>
                                        <p:tav tm="100000">
                                          <p:val>
                                            <p:strVal val="#ppt_h"/>
                                          </p:val>
                                        </p:tav>
                                      </p:tavLst>
                                    </p:anim>
                                    <p:animEffect transition="in" filter="fade">
                                      <p:cBhvr>
                                        <p:cTn id="13" dur="1000"/>
                                        <p:tgtEl>
                                          <p:spTgt spid="16390"/>
                                        </p:tgtEl>
                                      </p:cBhvr>
                                    </p:animEffect>
                                  </p:childTnLst>
                                </p:cTn>
                              </p:par>
                            </p:childTnLst>
                          </p:cTn>
                        </p:par>
                        <p:par>
                          <p:cTn id="14" fill="hold" nodeType="afterGroup">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16392"/>
                                        </p:tgtEl>
                                        <p:attrNameLst>
                                          <p:attrName>style.visibility</p:attrName>
                                        </p:attrNameLst>
                                      </p:cBhvr>
                                      <p:to>
                                        <p:strVal val="visible"/>
                                      </p:to>
                                    </p:set>
                                    <p:anim calcmode="lin" valueType="num">
                                      <p:cBhvr>
                                        <p:cTn id="17" dur="1000" fill="hold"/>
                                        <p:tgtEl>
                                          <p:spTgt spid="16392"/>
                                        </p:tgtEl>
                                        <p:attrNameLst>
                                          <p:attrName>ppt_w</p:attrName>
                                        </p:attrNameLst>
                                      </p:cBhvr>
                                      <p:tavLst>
                                        <p:tav tm="0">
                                          <p:val>
                                            <p:strVal val="#ppt_w*0.70"/>
                                          </p:val>
                                        </p:tav>
                                        <p:tav tm="100000">
                                          <p:val>
                                            <p:strVal val="#ppt_w"/>
                                          </p:val>
                                        </p:tav>
                                      </p:tavLst>
                                    </p:anim>
                                    <p:anim calcmode="lin" valueType="num">
                                      <p:cBhvr>
                                        <p:cTn id="18" dur="1000" fill="hold"/>
                                        <p:tgtEl>
                                          <p:spTgt spid="16392"/>
                                        </p:tgtEl>
                                        <p:attrNameLst>
                                          <p:attrName>ppt_h</p:attrName>
                                        </p:attrNameLst>
                                      </p:cBhvr>
                                      <p:tavLst>
                                        <p:tav tm="0">
                                          <p:val>
                                            <p:strVal val="#ppt_h"/>
                                          </p:val>
                                        </p:tav>
                                        <p:tav tm="100000">
                                          <p:val>
                                            <p:strVal val="#ppt_h"/>
                                          </p:val>
                                        </p:tav>
                                      </p:tavLst>
                                    </p:anim>
                                    <p:animEffect transition="in" filter="fade">
                                      <p:cBhvr>
                                        <p:cTn id="19" dur="1000"/>
                                        <p:tgtEl>
                                          <p:spTgt spid="16392"/>
                                        </p:tgtEl>
                                      </p:cBhvr>
                                    </p:animEffect>
                                  </p:childTnLst>
                                </p:cTn>
                              </p:par>
                            </p:childTnLst>
                          </p:cTn>
                        </p:par>
                        <p:par>
                          <p:cTn id="20" fill="hold" nodeType="afterGroup">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16391"/>
                                        </p:tgtEl>
                                        <p:attrNameLst>
                                          <p:attrName>style.visibility</p:attrName>
                                        </p:attrNameLst>
                                      </p:cBhvr>
                                      <p:to>
                                        <p:strVal val="visible"/>
                                      </p:to>
                                    </p:set>
                                    <p:anim calcmode="lin" valueType="num">
                                      <p:cBhvr>
                                        <p:cTn id="23" dur="1000" fill="hold"/>
                                        <p:tgtEl>
                                          <p:spTgt spid="16391"/>
                                        </p:tgtEl>
                                        <p:attrNameLst>
                                          <p:attrName>ppt_w</p:attrName>
                                        </p:attrNameLst>
                                      </p:cBhvr>
                                      <p:tavLst>
                                        <p:tav tm="0">
                                          <p:val>
                                            <p:strVal val="#ppt_w*0.70"/>
                                          </p:val>
                                        </p:tav>
                                        <p:tav tm="100000">
                                          <p:val>
                                            <p:strVal val="#ppt_w"/>
                                          </p:val>
                                        </p:tav>
                                      </p:tavLst>
                                    </p:anim>
                                    <p:anim calcmode="lin" valueType="num">
                                      <p:cBhvr>
                                        <p:cTn id="24" dur="1000" fill="hold"/>
                                        <p:tgtEl>
                                          <p:spTgt spid="16391"/>
                                        </p:tgtEl>
                                        <p:attrNameLst>
                                          <p:attrName>ppt_h</p:attrName>
                                        </p:attrNameLst>
                                      </p:cBhvr>
                                      <p:tavLst>
                                        <p:tav tm="0">
                                          <p:val>
                                            <p:strVal val="#ppt_h"/>
                                          </p:val>
                                        </p:tav>
                                        <p:tav tm="100000">
                                          <p:val>
                                            <p:strVal val="#ppt_h"/>
                                          </p:val>
                                        </p:tav>
                                      </p:tavLst>
                                    </p:anim>
                                    <p:animEffect transition="in" filter="fade">
                                      <p:cBhvr>
                                        <p:cTn id="25" dur="1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p:bldP spid="16391" grpId="0"/>
      <p:bldP spid="163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C6B934-5DFB-4150-B93C-0F56B891A1F8}" type="slidenum">
              <a:rPr lang="ar-SA" smtClean="0"/>
              <a:pPr/>
              <a:t>21</a:t>
            </a:fld>
            <a:endParaRPr lang="fr-FR"/>
          </a:p>
        </p:txBody>
      </p:sp>
      <p:sp>
        <p:nvSpPr>
          <p:cNvPr id="6" name="Rectangle 2"/>
          <p:cNvSpPr>
            <a:spLocks noChangeArrowheads="1"/>
          </p:cNvSpPr>
          <p:nvPr/>
        </p:nvSpPr>
        <p:spPr bwMode="auto">
          <a:xfrm>
            <a:off x="431800" y="357812"/>
            <a:ext cx="8280400" cy="637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r>
              <a:rPr lang="ar-SA" sz="2400" dirty="0"/>
              <a:t>جاء في صحيح البخاري في حديث الشفاعة العظمى عن أنس رضي الله عنه وفي الحديث قول النبي صلى الله عليه وسلم (فيأتوني ، فأستأذن على ربي في داره فيؤذن لي عليه ، فإذا رأيته وقعت ساجدا ، فيدعني ما شاء الله أن يدعني ، فيقول : ارفع محمد ، وقل يسمع ، واشفع تشفع ، وسل تعط ، قال : فأرفع رأسي فأثني على ربي بثناء وتحميد </a:t>
            </a:r>
            <a:r>
              <a:rPr lang="ar-SA" sz="2400" dirty="0" err="1"/>
              <a:t>يعلمنيه</a:t>
            </a:r>
            <a:r>
              <a:rPr lang="ar-SA" sz="2400" dirty="0"/>
              <a:t> ، فيحد لي حدا ، فأخرج فأدخلهم الجنة - قال قتادة : وسمعته أيضا يقول : فأخرج فأخرجهم من النار وأدخلهم الجنة - ثم أعود فأستأذن على ربي في داره ، فيؤذن لي عليه ، فإذا رأيته وقعت ساجدا ، فيدعني ما شاء الله أن يدعني ، ثم يقول : ارفع محمد ، وقل يسمع ، واشفع تشفع ، وسل تعط ، قال : فأرفع رأسي فأثني على ربي بثناء وتحميد </a:t>
            </a:r>
            <a:r>
              <a:rPr lang="ar-SA" sz="2400" dirty="0" err="1"/>
              <a:t>يعلمنيه</a:t>
            </a:r>
            <a:r>
              <a:rPr lang="ar-SA" sz="2400" dirty="0"/>
              <a:t> ، قال : ثم أشفع فيحد لي حدا ، فأخرج فأدخلهم الجنة - قال قتادة : وسمعته يقول : فأخرج فأخرجهم من النار وأدخلهم الجنة - ثم أعود الثالثة ، فأستأذن </a:t>
            </a:r>
            <a:r>
              <a:rPr lang="ar-SA" sz="2400" dirty="0" smtClean="0"/>
              <a:t>على </a:t>
            </a:r>
            <a:r>
              <a:rPr lang="ar-SA" sz="2400" dirty="0"/>
              <a:t>ربي في داره فيؤذن لي عليه ، فإذا رأيته وقعت له ساجدا ، فيدعني ما شاء الله أن يدعني ، ثم يقول : ارفع محمد ، وقل يسمع ، واشفع تشفع ، وسل تعطه ، قال : فأرفع رأسي ، فأثني على ربي بثناء وتحميد </a:t>
            </a:r>
            <a:r>
              <a:rPr lang="ar-SA" sz="2400" dirty="0" err="1"/>
              <a:t>يعلمنيه</a:t>
            </a:r>
            <a:r>
              <a:rPr lang="ar-SA" sz="2400" dirty="0"/>
              <a:t> ، قال : ثم أشفع فيحد لي حدا ، فأخرج فأدخلهم الجنة - قال قتادة : وقد سمعته يقول : فأخرج فأخرجهم من النار وأدخلهم الجنة - حتى ما يبقى في النار إلا من حبسه القرآن) . أي وجب عليه الخلود . قال : ثم تلا هذه الآية : {عسى أن يبعثك ربك مقاما محمودا} . قال : وهذا المقام المحمود الذي وعده نبيكم صلى الله عليه وسلم . </a:t>
            </a:r>
          </a:p>
        </p:txBody>
      </p:sp>
    </p:spTree>
    <p:extLst>
      <p:ext uri="{BB962C8B-B14F-4D97-AF65-F5344CB8AC3E}">
        <p14:creationId xmlns:p14="http://schemas.microsoft.com/office/powerpoint/2010/main" xmlns="" val="1463310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D39EF-49B7-4BE7-A483-1CDA6DA026EF}" type="slidenum">
              <a:rPr lang="ar-SA" smtClean="0"/>
              <a:pPr>
                <a:defRPr/>
              </a:pPr>
              <a:t>22</a:t>
            </a:fld>
            <a:endParaRPr lang="en-US" dirty="0"/>
          </a:p>
        </p:txBody>
      </p:sp>
      <p:sp>
        <p:nvSpPr>
          <p:cNvPr id="2" name="Espace réservé de la date 1"/>
          <p:cNvSpPr>
            <a:spLocks noGrp="1"/>
          </p:cNvSpPr>
          <p:nvPr>
            <p:ph type="dt" sz="half" idx="10"/>
          </p:nvPr>
        </p:nvSpPr>
        <p:spPr/>
        <p:txBody>
          <a:bodyPr/>
          <a:lstStyle/>
          <a:p>
            <a:pPr>
              <a:defRPr/>
            </a:pPr>
            <a:fld id="{5E272D4C-DEFC-46F8-957F-5C1AC27CEB86}" type="datetime1">
              <a:rPr lang="fr-FR" smtClean="0"/>
              <a:pPr>
                <a:defRPr/>
              </a:pPr>
              <a:t>01/05/2017</a:t>
            </a:fld>
            <a:endParaRPr lang="en-US" dirty="0"/>
          </a:p>
        </p:txBody>
      </p:sp>
      <p:sp>
        <p:nvSpPr>
          <p:cNvPr id="7" name="Rectangle 2"/>
          <p:cNvSpPr>
            <a:spLocks noGrp="1" noChangeArrowheads="1"/>
          </p:cNvSpPr>
          <p:nvPr>
            <p:ph idx="1"/>
          </p:nvPr>
        </p:nvSpPr>
        <p:spPr/>
        <p:txBody>
          <a:bodyPr/>
          <a:lstStyle/>
          <a:p>
            <a:pPr algn="ctr" eaLnBrk="1" hangingPunct="1">
              <a:lnSpc>
                <a:spcPct val="80000"/>
              </a:lnSpc>
              <a:buFontTx/>
              <a:buNone/>
            </a:pPr>
            <a:r>
              <a:rPr lang="ar-SA" sz="2400" b="1" dirty="0" smtClean="0"/>
              <a:t>يقول المستشرق الروماني جيورجيو:</a:t>
            </a:r>
          </a:p>
          <a:p>
            <a:pPr algn="ctr" eaLnBrk="1" hangingPunct="1">
              <a:lnSpc>
                <a:spcPct val="80000"/>
              </a:lnSpc>
              <a:buFontTx/>
              <a:buNone/>
            </a:pPr>
            <a:r>
              <a:rPr lang="ar-SA" sz="2400" b="1" dirty="0" smtClean="0"/>
              <a:t>"حوى هذا الدستور اثنين وخمسين </a:t>
            </a:r>
            <a:r>
              <a:rPr lang="ar-SA" sz="2400" b="1" dirty="0" err="1" smtClean="0"/>
              <a:t>بندا،خمسة</a:t>
            </a:r>
            <a:r>
              <a:rPr lang="ar-SA" sz="2400" b="1" dirty="0" smtClean="0"/>
              <a:t> وعشرون منها </a:t>
            </a:r>
            <a:endParaRPr lang="ar-EG" sz="2400" b="1" dirty="0" smtClean="0"/>
          </a:p>
          <a:p>
            <a:pPr algn="ctr" eaLnBrk="1" hangingPunct="1">
              <a:lnSpc>
                <a:spcPct val="80000"/>
              </a:lnSpc>
              <a:buFontTx/>
              <a:buNone/>
            </a:pPr>
            <a:r>
              <a:rPr lang="ar-SA" sz="2400" b="1" dirty="0" smtClean="0"/>
              <a:t>خاصة بأمور المسلمين، وسبعة وعشرون مرتبطة بالعلاقة بين </a:t>
            </a:r>
            <a:endParaRPr lang="ar-EG" sz="2400" b="1" dirty="0" smtClean="0"/>
          </a:p>
          <a:p>
            <a:pPr algn="ctr" eaLnBrk="1" hangingPunct="1">
              <a:lnSpc>
                <a:spcPct val="80000"/>
              </a:lnSpc>
              <a:buFontTx/>
              <a:buNone/>
            </a:pPr>
            <a:r>
              <a:rPr lang="ar-SA" sz="2400" b="1" dirty="0" smtClean="0"/>
              <a:t>المسلمين وأصحاب الأديان الأخرى، ولاسيما اليهود وعبدة </a:t>
            </a:r>
            <a:endParaRPr lang="ar-EG" sz="2400" b="1" dirty="0" smtClean="0"/>
          </a:p>
          <a:p>
            <a:pPr algn="ctr" eaLnBrk="1" hangingPunct="1">
              <a:lnSpc>
                <a:spcPct val="80000"/>
              </a:lnSpc>
              <a:buFontTx/>
              <a:buNone/>
            </a:pPr>
            <a:r>
              <a:rPr lang="ar-SA" sz="2400" b="1" dirty="0" smtClean="0"/>
              <a:t>الأوثان. وقد دُو</a:t>
            </a:r>
            <a:r>
              <a:rPr lang="ar-EG" sz="2400" b="1" dirty="0" smtClean="0"/>
              <a:t>ّ</a:t>
            </a:r>
            <a:r>
              <a:rPr lang="ar-SA" sz="2400" b="1" dirty="0" smtClean="0"/>
              <a:t>ن</a:t>
            </a:r>
            <a:r>
              <a:rPr lang="ar-EG" sz="2400" b="1" dirty="0" smtClean="0"/>
              <a:t> </a:t>
            </a:r>
            <a:r>
              <a:rPr lang="ar-SA" sz="2400" b="1" dirty="0" smtClean="0"/>
              <a:t>هذا الدستور بشكل يسمح</a:t>
            </a:r>
            <a:r>
              <a:rPr lang="ar-EG" sz="2400" b="1" dirty="0" smtClean="0"/>
              <a:t> </a:t>
            </a:r>
            <a:r>
              <a:rPr lang="ar-SA" sz="2400" b="1" dirty="0" smtClean="0"/>
              <a:t>لأصحاب الأديان </a:t>
            </a:r>
            <a:endParaRPr lang="ar-EG" sz="2400" b="1" dirty="0" smtClean="0"/>
          </a:p>
          <a:p>
            <a:pPr algn="ctr" eaLnBrk="1" hangingPunct="1">
              <a:lnSpc>
                <a:spcPct val="80000"/>
              </a:lnSpc>
              <a:buFontTx/>
              <a:buNone/>
            </a:pPr>
            <a:r>
              <a:rPr lang="ar-SA" sz="2400" b="1" dirty="0" smtClean="0"/>
              <a:t>الأخرى بالعيش مع المسلمين بحرية، ولهم أن يقيموا شعائرهم </a:t>
            </a:r>
            <a:endParaRPr lang="ar-EG" sz="2400" b="1" dirty="0" smtClean="0"/>
          </a:p>
          <a:p>
            <a:pPr algn="ctr" eaLnBrk="1" hangingPunct="1">
              <a:lnSpc>
                <a:spcPct val="80000"/>
              </a:lnSpc>
              <a:buFontTx/>
              <a:buNone/>
            </a:pPr>
            <a:r>
              <a:rPr lang="ar-SA" sz="2400" b="1" dirty="0" smtClean="0"/>
              <a:t>حسب رغبتهم، ومن غير أن يتضايق أحد الفرقاء.</a:t>
            </a:r>
            <a:endParaRPr lang="ar-EG" sz="2400" b="1" dirty="0" smtClean="0"/>
          </a:p>
          <a:p>
            <a:pPr algn="ctr" eaLnBrk="1" hangingPunct="1">
              <a:lnSpc>
                <a:spcPct val="80000"/>
              </a:lnSpc>
              <a:buFontTx/>
              <a:buNone/>
            </a:pPr>
            <a:r>
              <a:rPr lang="ar-SA" sz="2400" b="1" dirty="0" smtClean="0"/>
              <a:t>وضع هذا الدستور في السنة الأولى للهجرة</a:t>
            </a:r>
            <a:r>
              <a:rPr lang="ar-EG" sz="2400" b="1" dirty="0" smtClean="0"/>
              <a:t> ؛ </a:t>
            </a:r>
            <a:r>
              <a:rPr lang="ar-SA" sz="2400" b="1" dirty="0" err="1" smtClean="0"/>
              <a:t>أى</a:t>
            </a:r>
            <a:r>
              <a:rPr lang="ar-SA" sz="2400" b="1" dirty="0" smtClean="0"/>
              <a:t> عام 623م. </a:t>
            </a:r>
            <a:endParaRPr lang="ar-EG" sz="2400" b="1" dirty="0" smtClean="0"/>
          </a:p>
          <a:p>
            <a:pPr algn="ctr" eaLnBrk="1" hangingPunct="1">
              <a:lnSpc>
                <a:spcPct val="80000"/>
              </a:lnSpc>
              <a:buFontTx/>
              <a:buNone/>
            </a:pPr>
            <a:r>
              <a:rPr lang="ar-SA" sz="2400" b="1" dirty="0" smtClean="0"/>
              <a:t>ولكن في حال مهاجمة المدينة </a:t>
            </a:r>
            <a:r>
              <a:rPr lang="ar-EG" sz="2400" b="1" dirty="0" smtClean="0"/>
              <a:t>- </a:t>
            </a:r>
            <a:r>
              <a:rPr lang="ar-SA" sz="2400" b="1" dirty="0" smtClean="0"/>
              <a:t>من قبل عدو </a:t>
            </a:r>
            <a:r>
              <a:rPr lang="ar-EG" sz="2400" b="1" dirty="0" smtClean="0"/>
              <a:t>-</a:t>
            </a:r>
            <a:r>
              <a:rPr lang="ar-SA" sz="2400" b="1" dirty="0" smtClean="0"/>
              <a:t>عليهم أن يتحدوا </a:t>
            </a:r>
            <a:endParaRPr lang="ar-EG" sz="2400" b="1" dirty="0" smtClean="0"/>
          </a:p>
          <a:p>
            <a:pPr algn="ctr" eaLnBrk="1" hangingPunct="1">
              <a:lnSpc>
                <a:spcPct val="80000"/>
              </a:lnSpc>
              <a:buFontTx/>
              <a:buNone/>
            </a:pPr>
            <a:r>
              <a:rPr lang="ar-SA" sz="2400" b="1" dirty="0" smtClean="0"/>
              <a:t>لمجابهته وطرده”</a:t>
            </a:r>
            <a:r>
              <a:rPr lang="ar-EG" sz="2400" b="1" dirty="0" smtClean="0"/>
              <a:t>( </a:t>
            </a:r>
            <a:r>
              <a:rPr lang="ar-SA" sz="2400" b="1" dirty="0" smtClean="0"/>
              <a:t>ك. جيورجيو : نظرة جديدة في سيرة رسول</a:t>
            </a:r>
            <a:endParaRPr lang="ar-EG" sz="2400" b="1" dirty="0" smtClean="0"/>
          </a:p>
          <a:p>
            <a:pPr algn="ctr" eaLnBrk="1" hangingPunct="1">
              <a:lnSpc>
                <a:spcPct val="80000"/>
              </a:lnSpc>
              <a:buFontTx/>
              <a:buNone/>
            </a:pPr>
            <a:r>
              <a:rPr lang="ar-SA" sz="2400" b="1" dirty="0" smtClean="0"/>
              <a:t> الله ، ص 192</a:t>
            </a:r>
            <a:r>
              <a:rPr lang="ar-EG" sz="2400" b="1" dirty="0" smtClean="0"/>
              <a:t>)</a:t>
            </a:r>
            <a:r>
              <a:rPr lang="ar-SA" sz="2400" b="1" dirty="0" smtClean="0"/>
              <a:t>. </a:t>
            </a:r>
            <a:endParaRPr lang="ar-EG" sz="2400" b="1" dirty="0" smtClean="0"/>
          </a:p>
        </p:txBody>
      </p:sp>
    </p:spTree>
    <p:extLst>
      <p:ext uri="{BB962C8B-B14F-4D97-AF65-F5344CB8AC3E}">
        <p14:creationId xmlns:p14="http://schemas.microsoft.com/office/powerpoint/2010/main" xmlns="" val="358178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3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7">
                                            <p:txEl>
                                              <p:pRg st="0" end="0"/>
                                            </p:txEl>
                                          </p:spTgt>
                                        </p:tgtEl>
                                      </p:cBhvr>
                                    </p:animEffect>
                                  </p:childTnLst>
                                </p:cTn>
                              </p:par>
                            </p:childTnLst>
                          </p:cTn>
                        </p:par>
                        <p:par>
                          <p:cTn id="10" fill="hold">
                            <p:stCondLst>
                              <p:cond delay="3000"/>
                            </p:stCondLst>
                            <p:childTnLst>
                              <p:par>
                                <p:cTn id="11" presetID="55" presetClass="entr" presetSubtype="0"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3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4" dur="3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5" dur="3000"/>
                                        <p:tgtEl>
                                          <p:spTgt spid="7">
                                            <p:txEl>
                                              <p:pRg st="1" end="1"/>
                                            </p:txEl>
                                          </p:spTgt>
                                        </p:tgtEl>
                                      </p:cBhvr>
                                    </p:animEffect>
                                  </p:childTnLst>
                                </p:cTn>
                              </p:par>
                            </p:childTnLst>
                          </p:cTn>
                        </p:par>
                        <p:par>
                          <p:cTn id="16" fill="hold">
                            <p:stCondLst>
                              <p:cond delay="6000"/>
                            </p:stCondLst>
                            <p:childTnLst>
                              <p:par>
                                <p:cTn id="17" presetID="55"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3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0" dur="3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1" dur="3000"/>
                                        <p:tgtEl>
                                          <p:spTgt spid="7">
                                            <p:txEl>
                                              <p:pRg st="2" end="2"/>
                                            </p:txEl>
                                          </p:spTgt>
                                        </p:tgtEl>
                                      </p:cBhvr>
                                    </p:animEffect>
                                  </p:childTnLst>
                                </p:cTn>
                              </p:par>
                            </p:childTnLst>
                          </p:cTn>
                        </p:par>
                        <p:par>
                          <p:cTn id="22" fill="hold">
                            <p:stCondLst>
                              <p:cond delay="9000"/>
                            </p:stCondLst>
                            <p:childTnLst>
                              <p:par>
                                <p:cTn id="23" presetID="55" presetClass="entr" presetSubtype="0" fill="hold"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3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26" dur="3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27" dur="3000"/>
                                        <p:tgtEl>
                                          <p:spTgt spid="7">
                                            <p:txEl>
                                              <p:pRg st="3" end="3"/>
                                            </p:txEl>
                                          </p:spTgt>
                                        </p:tgtEl>
                                      </p:cBhvr>
                                    </p:animEffect>
                                  </p:childTnLst>
                                </p:cTn>
                              </p:par>
                            </p:childTnLst>
                          </p:cTn>
                        </p:par>
                        <p:par>
                          <p:cTn id="28" fill="hold">
                            <p:stCondLst>
                              <p:cond delay="12000"/>
                            </p:stCondLst>
                            <p:childTnLst>
                              <p:par>
                                <p:cTn id="29" presetID="55" presetClass="entr" presetSubtype="0" fill="hold"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p:cTn id="31" dur="3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32" dur="3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33" dur="3000"/>
                                        <p:tgtEl>
                                          <p:spTgt spid="7">
                                            <p:txEl>
                                              <p:pRg st="4" end="4"/>
                                            </p:txEl>
                                          </p:spTgt>
                                        </p:tgtEl>
                                      </p:cBhvr>
                                    </p:animEffect>
                                  </p:childTnLst>
                                </p:cTn>
                              </p:par>
                            </p:childTnLst>
                          </p:cTn>
                        </p:par>
                        <p:par>
                          <p:cTn id="34" fill="hold">
                            <p:stCondLst>
                              <p:cond delay="15000"/>
                            </p:stCondLst>
                            <p:childTnLst>
                              <p:par>
                                <p:cTn id="35" presetID="55" presetClass="entr" presetSubtype="0" fill="hold" nodeType="after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p:cTn id="37" dur="3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38" dur="3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39" dur="3000"/>
                                        <p:tgtEl>
                                          <p:spTgt spid="7">
                                            <p:txEl>
                                              <p:pRg st="5" end="5"/>
                                            </p:txEl>
                                          </p:spTgt>
                                        </p:tgtEl>
                                      </p:cBhvr>
                                    </p:animEffect>
                                  </p:childTnLst>
                                </p:cTn>
                              </p:par>
                            </p:childTnLst>
                          </p:cTn>
                        </p:par>
                        <p:par>
                          <p:cTn id="40" fill="hold">
                            <p:stCondLst>
                              <p:cond delay="18000"/>
                            </p:stCondLst>
                            <p:childTnLst>
                              <p:par>
                                <p:cTn id="41" presetID="55" presetClass="entr" presetSubtype="0" fill="hold"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p:cTn id="43" dur="3000" fill="hold"/>
                                        <p:tgtEl>
                                          <p:spTgt spid="7">
                                            <p:txEl>
                                              <p:pRg st="6" end="6"/>
                                            </p:txEl>
                                          </p:spTgt>
                                        </p:tgtEl>
                                        <p:attrNameLst>
                                          <p:attrName>ppt_w</p:attrName>
                                        </p:attrNameLst>
                                      </p:cBhvr>
                                      <p:tavLst>
                                        <p:tav tm="0">
                                          <p:val>
                                            <p:strVal val="#ppt_w*0.70"/>
                                          </p:val>
                                        </p:tav>
                                        <p:tav tm="100000">
                                          <p:val>
                                            <p:strVal val="#ppt_w"/>
                                          </p:val>
                                        </p:tav>
                                      </p:tavLst>
                                    </p:anim>
                                    <p:anim calcmode="lin" valueType="num">
                                      <p:cBhvr>
                                        <p:cTn id="44" dur="3000" fill="hold"/>
                                        <p:tgtEl>
                                          <p:spTgt spid="7">
                                            <p:txEl>
                                              <p:pRg st="6" end="6"/>
                                            </p:txEl>
                                          </p:spTgt>
                                        </p:tgtEl>
                                        <p:attrNameLst>
                                          <p:attrName>ppt_h</p:attrName>
                                        </p:attrNameLst>
                                      </p:cBhvr>
                                      <p:tavLst>
                                        <p:tav tm="0">
                                          <p:val>
                                            <p:strVal val="#ppt_h"/>
                                          </p:val>
                                        </p:tav>
                                        <p:tav tm="100000">
                                          <p:val>
                                            <p:strVal val="#ppt_h"/>
                                          </p:val>
                                        </p:tav>
                                      </p:tavLst>
                                    </p:anim>
                                    <p:animEffect transition="in" filter="fade">
                                      <p:cBhvr>
                                        <p:cTn id="45" dur="3000"/>
                                        <p:tgtEl>
                                          <p:spTgt spid="7">
                                            <p:txEl>
                                              <p:pRg st="6" end="6"/>
                                            </p:txEl>
                                          </p:spTgt>
                                        </p:tgtEl>
                                      </p:cBhvr>
                                    </p:animEffect>
                                  </p:childTnLst>
                                </p:cTn>
                              </p:par>
                            </p:childTnLst>
                          </p:cTn>
                        </p:par>
                        <p:par>
                          <p:cTn id="46" fill="hold">
                            <p:stCondLst>
                              <p:cond delay="21000"/>
                            </p:stCondLst>
                            <p:childTnLst>
                              <p:par>
                                <p:cTn id="47" presetID="55" presetClass="entr" presetSubtype="0" fill="hold" nodeType="after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p:cTn id="49" dur="3000" fill="hold"/>
                                        <p:tgtEl>
                                          <p:spTgt spid="7">
                                            <p:txEl>
                                              <p:pRg st="7" end="7"/>
                                            </p:txEl>
                                          </p:spTgt>
                                        </p:tgtEl>
                                        <p:attrNameLst>
                                          <p:attrName>ppt_w</p:attrName>
                                        </p:attrNameLst>
                                      </p:cBhvr>
                                      <p:tavLst>
                                        <p:tav tm="0">
                                          <p:val>
                                            <p:strVal val="#ppt_w*0.70"/>
                                          </p:val>
                                        </p:tav>
                                        <p:tav tm="100000">
                                          <p:val>
                                            <p:strVal val="#ppt_w"/>
                                          </p:val>
                                        </p:tav>
                                      </p:tavLst>
                                    </p:anim>
                                    <p:anim calcmode="lin" valueType="num">
                                      <p:cBhvr>
                                        <p:cTn id="50" dur="3000" fill="hold"/>
                                        <p:tgtEl>
                                          <p:spTgt spid="7">
                                            <p:txEl>
                                              <p:pRg st="7" end="7"/>
                                            </p:txEl>
                                          </p:spTgt>
                                        </p:tgtEl>
                                        <p:attrNameLst>
                                          <p:attrName>ppt_h</p:attrName>
                                        </p:attrNameLst>
                                      </p:cBhvr>
                                      <p:tavLst>
                                        <p:tav tm="0">
                                          <p:val>
                                            <p:strVal val="#ppt_h"/>
                                          </p:val>
                                        </p:tav>
                                        <p:tav tm="100000">
                                          <p:val>
                                            <p:strVal val="#ppt_h"/>
                                          </p:val>
                                        </p:tav>
                                      </p:tavLst>
                                    </p:anim>
                                    <p:animEffect transition="in" filter="fade">
                                      <p:cBhvr>
                                        <p:cTn id="51" dur="3000"/>
                                        <p:tgtEl>
                                          <p:spTgt spid="7">
                                            <p:txEl>
                                              <p:pRg st="7" end="7"/>
                                            </p:txEl>
                                          </p:spTgt>
                                        </p:tgtEl>
                                      </p:cBhvr>
                                    </p:animEffect>
                                  </p:childTnLst>
                                </p:cTn>
                              </p:par>
                            </p:childTnLst>
                          </p:cTn>
                        </p:par>
                        <p:par>
                          <p:cTn id="52" fill="hold">
                            <p:stCondLst>
                              <p:cond delay="24000"/>
                            </p:stCondLst>
                            <p:childTnLst>
                              <p:par>
                                <p:cTn id="53" presetID="55" presetClass="entr" presetSubtype="0" fill="hold" nodeType="after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p:cTn id="55" dur="3000" fill="hold"/>
                                        <p:tgtEl>
                                          <p:spTgt spid="7">
                                            <p:txEl>
                                              <p:pRg st="8" end="8"/>
                                            </p:txEl>
                                          </p:spTgt>
                                        </p:tgtEl>
                                        <p:attrNameLst>
                                          <p:attrName>ppt_w</p:attrName>
                                        </p:attrNameLst>
                                      </p:cBhvr>
                                      <p:tavLst>
                                        <p:tav tm="0">
                                          <p:val>
                                            <p:strVal val="#ppt_w*0.70"/>
                                          </p:val>
                                        </p:tav>
                                        <p:tav tm="100000">
                                          <p:val>
                                            <p:strVal val="#ppt_w"/>
                                          </p:val>
                                        </p:tav>
                                      </p:tavLst>
                                    </p:anim>
                                    <p:anim calcmode="lin" valueType="num">
                                      <p:cBhvr>
                                        <p:cTn id="56" dur="3000" fill="hold"/>
                                        <p:tgtEl>
                                          <p:spTgt spid="7">
                                            <p:txEl>
                                              <p:pRg st="8" end="8"/>
                                            </p:txEl>
                                          </p:spTgt>
                                        </p:tgtEl>
                                        <p:attrNameLst>
                                          <p:attrName>ppt_h</p:attrName>
                                        </p:attrNameLst>
                                      </p:cBhvr>
                                      <p:tavLst>
                                        <p:tav tm="0">
                                          <p:val>
                                            <p:strVal val="#ppt_h"/>
                                          </p:val>
                                        </p:tav>
                                        <p:tav tm="100000">
                                          <p:val>
                                            <p:strVal val="#ppt_h"/>
                                          </p:val>
                                        </p:tav>
                                      </p:tavLst>
                                    </p:anim>
                                    <p:animEffect transition="in" filter="fade">
                                      <p:cBhvr>
                                        <p:cTn id="57" dur="3000"/>
                                        <p:tgtEl>
                                          <p:spTgt spid="7">
                                            <p:txEl>
                                              <p:pRg st="8" end="8"/>
                                            </p:txEl>
                                          </p:spTgt>
                                        </p:tgtEl>
                                      </p:cBhvr>
                                    </p:animEffect>
                                  </p:childTnLst>
                                </p:cTn>
                              </p:par>
                            </p:childTnLst>
                          </p:cTn>
                        </p:par>
                        <p:par>
                          <p:cTn id="58" fill="hold">
                            <p:stCondLst>
                              <p:cond delay="27000"/>
                            </p:stCondLst>
                            <p:childTnLst>
                              <p:par>
                                <p:cTn id="59" presetID="55" presetClass="entr" presetSubtype="0" fill="hold" nodeType="after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p:cTn id="61" dur="3000" fill="hold"/>
                                        <p:tgtEl>
                                          <p:spTgt spid="7">
                                            <p:txEl>
                                              <p:pRg st="9" end="9"/>
                                            </p:txEl>
                                          </p:spTgt>
                                        </p:tgtEl>
                                        <p:attrNameLst>
                                          <p:attrName>ppt_w</p:attrName>
                                        </p:attrNameLst>
                                      </p:cBhvr>
                                      <p:tavLst>
                                        <p:tav tm="0">
                                          <p:val>
                                            <p:strVal val="#ppt_w*0.70"/>
                                          </p:val>
                                        </p:tav>
                                        <p:tav tm="100000">
                                          <p:val>
                                            <p:strVal val="#ppt_w"/>
                                          </p:val>
                                        </p:tav>
                                      </p:tavLst>
                                    </p:anim>
                                    <p:anim calcmode="lin" valueType="num">
                                      <p:cBhvr>
                                        <p:cTn id="62" dur="3000" fill="hold"/>
                                        <p:tgtEl>
                                          <p:spTgt spid="7">
                                            <p:txEl>
                                              <p:pRg st="9" end="9"/>
                                            </p:txEl>
                                          </p:spTgt>
                                        </p:tgtEl>
                                        <p:attrNameLst>
                                          <p:attrName>ppt_h</p:attrName>
                                        </p:attrNameLst>
                                      </p:cBhvr>
                                      <p:tavLst>
                                        <p:tav tm="0">
                                          <p:val>
                                            <p:strVal val="#ppt_h"/>
                                          </p:val>
                                        </p:tav>
                                        <p:tav tm="100000">
                                          <p:val>
                                            <p:strVal val="#ppt_h"/>
                                          </p:val>
                                        </p:tav>
                                      </p:tavLst>
                                    </p:anim>
                                    <p:animEffect transition="in" filter="fade">
                                      <p:cBhvr>
                                        <p:cTn id="63" dur="3000"/>
                                        <p:tgtEl>
                                          <p:spTgt spid="7">
                                            <p:txEl>
                                              <p:pRg st="9" end="9"/>
                                            </p:txEl>
                                          </p:spTgt>
                                        </p:tgtEl>
                                      </p:cBhvr>
                                    </p:animEffect>
                                  </p:childTnLst>
                                </p:cTn>
                              </p:par>
                            </p:childTnLst>
                          </p:cTn>
                        </p:par>
                        <p:par>
                          <p:cTn id="64" fill="hold">
                            <p:stCondLst>
                              <p:cond delay="30000"/>
                            </p:stCondLst>
                            <p:childTnLst>
                              <p:par>
                                <p:cTn id="65" presetID="55" presetClass="entr" presetSubtype="0" fill="hold" nodeType="after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p:cTn id="67" dur="3000" fill="hold"/>
                                        <p:tgtEl>
                                          <p:spTgt spid="7">
                                            <p:txEl>
                                              <p:pRg st="10" end="10"/>
                                            </p:txEl>
                                          </p:spTgt>
                                        </p:tgtEl>
                                        <p:attrNameLst>
                                          <p:attrName>ppt_w</p:attrName>
                                        </p:attrNameLst>
                                      </p:cBhvr>
                                      <p:tavLst>
                                        <p:tav tm="0">
                                          <p:val>
                                            <p:strVal val="#ppt_w*0.70"/>
                                          </p:val>
                                        </p:tav>
                                        <p:tav tm="100000">
                                          <p:val>
                                            <p:strVal val="#ppt_w"/>
                                          </p:val>
                                        </p:tav>
                                      </p:tavLst>
                                    </p:anim>
                                    <p:anim calcmode="lin" valueType="num">
                                      <p:cBhvr>
                                        <p:cTn id="68" dur="3000" fill="hold"/>
                                        <p:tgtEl>
                                          <p:spTgt spid="7">
                                            <p:txEl>
                                              <p:pRg st="10" end="10"/>
                                            </p:txEl>
                                          </p:spTgt>
                                        </p:tgtEl>
                                        <p:attrNameLst>
                                          <p:attrName>ppt_h</p:attrName>
                                        </p:attrNameLst>
                                      </p:cBhvr>
                                      <p:tavLst>
                                        <p:tav tm="0">
                                          <p:val>
                                            <p:strVal val="#ppt_h"/>
                                          </p:val>
                                        </p:tav>
                                        <p:tav tm="100000">
                                          <p:val>
                                            <p:strVal val="#ppt_h"/>
                                          </p:val>
                                        </p:tav>
                                      </p:tavLst>
                                    </p:anim>
                                    <p:animEffect transition="in" filter="fade">
                                      <p:cBhvr>
                                        <p:cTn id="69" dur="3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D39EF-49B7-4BE7-A483-1CDA6DA026EF}" type="slidenum">
              <a:rPr lang="ar-SA" smtClean="0"/>
              <a:pPr>
                <a:defRPr/>
              </a:pPr>
              <a:t>23</a:t>
            </a:fld>
            <a:endParaRPr lang="en-US"/>
          </a:p>
        </p:txBody>
      </p:sp>
      <p:sp>
        <p:nvSpPr>
          <p:cNvPr id="2" name="Espace réservé de la date 1"/>
          <p:cNvSpPr>
            <a:spLocks noGrp="1"/>
          </p:cNvSpPr>
          <p:nvPr>
            <p:ph type="dt" sz="half" idx="10"/>
          </p:nvPr>
        </p:nvSpPr>
        <p:spPr/>
        <p:txBody>
          <a:bodyPr/>
          <a:lstStyle/>
          <a:p>
            <a:pPr>
              <a:defRPr/>
            </a:pPr>
            <a:fld id="{2DB32CC6-2322-4381-BE53-20900C64153E}" type="datetime1">
              <a:rPr lang="fr-FR" smtClean="0"/>
              <a:pPr>
                <a:defRPr/>
              </a:pPr>
              <a:t>01/05/2017</a:t>
            </a:fld>
            <a:endParaRPr lang="en-US"/>
          </a:p>
        </p:txBody>
      </p:sp>
      <p:sp>
        <p:nvSpPr>
          <p:cNvPr id="7" name="Rectangle 6"/>
          <p:cNvSpPr/>
          <p:nvPr/>
        </p:nvSpPr>
        <p:spPr>
          <a:xfrm>
            <a:off x="1066800" y="1622514"/>
            <a:ext cx="7086600" cy="3884140"/>
          </a:xfrm>
          <a:prstGeom prst="rect">
            <a:avLst/>
          </a:prstGeom>
        </p:spPr>
        <p:txBody>
          <a:bodyPr wrap="square">
            <a:spAutoFit/>
          </a:bodyPr>
          <a:lstStyle/>
          <a:p>
            <a:pPr algn="ctr">
              <a:lnSpc>
                <a:spcPct val="80000"/>
              </a:lnSpc>
            </a:pPr>
            <a:r>
              <a:rPr lang="ar-SA" sz="2800" b="1" dirty="0"/>
              <a:t>كان دائم البشر، سهل الخلق، لين الجانب، ليس بفظ، ولا غليظ، ولا صخاب، ولا فحاش، ولا عتاب، ولا مداح، يتغافل عما لا يشتهي، ولا يقنط منه قد ترك نفسه من ثلاث الرياء، والإكثار، وما لا يعنيه، وترك الناس من ثلاث لا يذم أحداً، ولا يعيره، ولا يطلب عورته، ولا يتكلم إلا فيما يرجو ثوابه، إذا تكلم أطرق جلساؤه، كأنما على رؤوسهم الطير، وإذا سكت تكلموا. لا يتنازعون عنده الحديث. من تكلم عنده أنصتوا له حتى يفرغ، حديثهم حديث أولهم، يضحك مما يضحكون منه، ويعجب مما يعجبون منه، ويصبر للغريب على الجفوة في المنطق، ويقول إذا رأيتم صاحب الحاجة يطلبها فأرفدوه، ولا يطلب الثناء إلا من مكافئ.</a:t>
            </a:r>
            <a:r>
              <a:rPr lang="ar-SA" sz="2800" dirty="0"/>
              <a:t> </a:t>
            </a:r>
            <a:endParaRPr lang="fr-FR"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D39EF-49B7-4BE7-A483-1CDA6DA026EF}" type="slidenum">
              <a:rPr lang="ar-SA" smtClean="0"/>
              <a:pPr>
                <a:defRPr/>
              </a:pPr>
              <a:t>24</a:t>
            </a:fld>
            <a:endParaRPr lang="en-US"/>
          </a:p>
        </p:txBody>
      </p:sp>
      <p:sp>
        <p:nvSpPr>
          <p:cNvPr id="2" name="Espace réservé de la date 1"/>
          <p:cNvSpPr>
            <a:spLocks noGrp="1"/>
          </p:cNvSpPr>
          <p:nvPr>
            <p:ph type="dt" sz="half" idx="10"/>
          </p:nvPr>
        </p:nvSpPr>
        <p:spPr/>
        <p:txBody>
          <a:bodyPr/>
          <a:lstStyle/>
          <a:p>
            <a:pPr>
              <a:defRPr/>
            </a:pPr>
            <a:fld id="{2DB32CC6-2322-4381-BE53-20900C64153E}" type="datetime1">
              <a:rPr lang="fr-FR" smtClean="0"/>
              <a:pPr>
                <a:defRPr/>
              </a:pPr>
              <a:t>01/05/2017</a:t>
            </a:fld>
            <a:endParaRPr lang="en-US"/>
          </a:p>
        </p:txBody>
      </p:sp>
      <p:sp>
        <p:nvSpPr>
          <p:cNvPr id="5" name="ZoneTexte 4"/>
          <p:cNvSpPr txBox="1"/>
          <p:nvPr/>
        </p:nvSpPr>
        <p:spPr>
          <a:xfrm>
            <a:off x="1989667" y="304800"/>
            <a:ext cx="5562600" cy="1446550"/>
          </a:xfrm>
          <a:prstGeom prst="rect">
            <a:avLst/>
          </a:prstGeom>
          <a:noFill/>
        </p:spPr>
        <p:txBody>
          <a:bodyPr wrap="square" rtlCol="0">
            <a:spAutoFit/>
          </a:bodyPr>
          <a:lstStyle/>
          <a:p>
            <a:pPr algn="ctr"/>
            <a:r>
              <a:rPr lang="ar-MA" sz="4400" b="1" dirty="0">
                <a:ln>
                  <a:solidFill>
                    <a:srgbClr val="92D050"/>
                  </a:solidFill>
                </a:ln>
                <a:solidFill>
                  <a:srgbClr val="C00000"/>
                </a:solidFill>
                <a:effectLst>
                  <a:outerShdw blurRad="38100" dist="38100" dir="2700000" algn="tl">
                    <a:srgbClr val="000000">
                      <a:alpha val="43137"/>
                    </a:srgbClr>
                  </a:outerShdw>
                </a:effectLst>
              </a:rPr>
              <a:t>«محمد صلى الله عليه وسلم كأنك </a:t>
            </a:r>
            <a:r>
              <a:rPr lang="ar-MA" sz="4400" b="1" dirty="0" smtClean="0">
                <a:ln>
                  <a:solidFill>
                    <a:srgbClr val="92D050"/>
                  </a:solidFill>
                </a:ln>
                <a:solidFill>
                  <a:srgbClr val="C00000"/>
                </a:solidFill>
                <a:effectLst>
                  <a:outerShdw blurRad="38100" dist="38100" dir="2700000" algn="tl">
                    <a:srgbClr val="000000">
                      <a:alpha val="43137"/>
                    </a:srgbClr>
                  </a:outerShdw>
                </a:effectLst>
              </a:rPr>
              <a:t>تراه»ـ صحبةً</a:t>
            </a:r>
            <a:endParaRPr lang="ar-EG" sz="4000" b="1" dirty="0">
              <a:ln>
                <a:solidFill>
                  <a:srgbClr val="92D050"/>
                </a:solidFill>
              </a:ln>
              <a:solidFill>
                <a:srgbClr val="00B050"/>
              </a:solidFill>
              <a:effectLst>
                <a:outerShdw blurRad="38100" dist="38100" dir="2700000" algn="tl">
                  <a:srgbClr val="000000">
                    <a:alpha val="43137"/>
                  </a:srgbClr>
                </a:outerShdw>
              </a:effectLst>
            </a:endParaRPr>
          </a:p>
        </p:txBody>
      </p:sp>
      <p:sp>
        <p:nvSpPr>
          <p:cNvPr id="6" name="Rectangle 3"/>
          <p:cNvSpPr>
            <a:spLocks noChangeArrowheads="1"/>
          </p:cNvSpPr>
          <p:nvPr/>
        </p:nvSpPr>
        <p:spPr bwMode="auto">
          <a:xfrm>
            <a:off x="1170517" y="1752600"/>
            <a:ext cx="7200900" cy="341471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ar-SA" sz="2000" b="1" dirty="0">
                <a:solidFill>
                  <a:srgbClr val="FF6600"/>
                </a:solidFill>
                <a:latin typeface="Verdana" pitchFamily="34" charset="0"/>
                <a:cs typeface="Times New Roman" pitchFamily="18" charset="0"/>
              </a:rPr>
              <a:t>تقول عائشة رضي الله عنه: ((ما ضرب رسول الله صلى الله عليه وسلم شيئاً قط بيده، ولا امرأة ولا خادماً إلا أن يجاهد في سبيل الله))</a:t>
            </a:r>
          </a:p>
          <a:p>
            <a:pPr algn="ctr"/>
            <a:r>
              <a:rPr lang="ar-SA" sz="2000" b="1" dirty="0">
                <a:solidFill>
                  <a:srgbClr val="FF6600"/>
                </a:solidFill>
                <a:latin typeface="Verdana" pitchFamily="34" charset="0"/>
                <a:cs typeface="Times New Roman" pitchFamily="18" charset="0"/>
              </a:rPr>
              <a:t>وغضب مرة مع عائشة فقال لها: هل ترضين أن يحكم بيننا أبو عبيدة بن الجراح ؟ فقالت: لا .. هذا رجل لن يحكم عليك لي ، قال: هل ترضين بعمر؟ قالت: لا.. </a:t>
            </a:r>
          </a:p>
          <a:p>
            <a:pPr algn="ctr"/>
            <a:r>
              <a:rPr lang="ar-SA" sz="2000" b="1" dirty="0">
                <a:solidFill>
                  <a:srgbClr val="FF6600"/>
                </a:solidFill>
                <a:latin typeface="Verdana" pitchFamily="34" charset="0"/>
                <a:cs typeface="Times New Roman" pitchFamily="18" charset="0"/>
              </a:rPr>
              <a:t>أنا أخاف من عمر .. قال : هل ترضين بأبي بكر ( أبيها )؟ قالت : نعم .. </a:t>
            </a:r>
          </a:p>
          <a:p>
            <a:pPr algn="ctr"/>
            <a:r>
              <a:rPr lang="ar-SA" sz="2000" b="1" dirty="0">
                <a:solidFill>
                  <a:srgbClr val="FF6600"/>
                </a:solidFill>
                <a:latin typeface="Verdana" pitchFamily="34" charset="0"/>
                <a:cs typeface="Times New Roman" pitchFamily="18" charset="0"/>
              </a:rPr>
              <a:t>فجاء أبو بكر ، فطلب منه رسول الله أن يحكم بينهما.. ودهش أبو بكر وقال : </a:t>
            </a:r>
          </a:p>
          <a:p>
            <a:pPr algn="ctr"/>
            <a:r>
              <a:rPr lang="ar-SA" sz="2000" b="1" dirty="0">
                <a:solidFill>
                  <a:srgbClr val="FF6600"/>
                </a:solidFill>
                <a:latin typeface="Verdana" pitchFamily="34" charset="0"/>
                <a:cs typeface="Times New Roman" pitchFamily="18" charset="0"/>
              </a:rPr>
              <a:t>أنا يا رسول الله ؟ ثم بدأ رسول الله يحكي أصل الخلاف .. فقاطعته عائشة قائلة : </a:t>
            </a:r>
          </a:p>
          <a:p>
            <a:pPr algn="ctr"/>
            <a:r>
              <a:rPr lang="ar-SA" sz="2000" b="1" dirty="0">
                <a:solidFill>
                  <a:srgbClr val="FF6600"/>
                </a:solidFill>
                <a:latin typeface="Verdana" pitchFamily="34" charset="0"/>
                <a:cs typeface="Times New Roman" pitchFamily="18" charset="0"/>
              </a:rPr>
              <a:t>( اقصد يا رسول الله ) أي قل الحق .. فضربها أبو بكر على وجهها فنزل الدم من أنفها ، وقال : فمن يقصد إذا لم يقصد رسول الله ، فاستاء الرسول وقال : ما هذا أردنا .. وقام فغسل لها الدم من وجهها وثوبها بيده .</a:t>
            </a:r>
            <a:r>
              <a:rPr lang="ar-SA" b="1" dirty="0">
                <a:solidFill>
                  <a:srgbClr val="FF6600"/>
                </a:solidFill>
                <a:latin typeface="Verdana" pitchFamily="34" charset="0"/>
              </a:rPr>
              <a:t> </a:t>
            </a:r>
          </a:p>
          <a:p>
            <a:pPr algn="ctr"/>
            <a:endParaRPr lang="ar-SA" b="1" dirty="0">
              <a:solidFill>
                <a:srgbClr val="FF6600"/>
              </a:solidFill>
              <a:latin typeface="Verdana" pitchFamily="34" charset="0"/>
            </a:endParaRPr>
          </a:p>
        </p:txBody>
      </p:sp>
    </p:spTree>
    <p:extLst>
      <p:ext uri="{BB962C8B-B14F-4D97-AF65-F5344CB8AC3E}">
        <p14:creationId xmlns:p14="http://schemas.microsoft.com/office/powerpoint/2010/main" xmlns="" val="124226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wd">
                                    <p:tmPct val="19000"/>
                                  </p:iterate>
                                  <p:childTnLst>
                                    <p:set>
                                      <p:cBhvr>
                                        <p:cTn id="6" dur="1" fill="hold">
                                          <p:stCondLst>
                                            <p:cond delay="0"/>
                                          </p:stCondLst>
                                        </p:cTn>
                                        <p:tgtEl>
                                          <p:spTgt spid="6">
                                            <p:txEl>
                                              <p:pRg st="0" end="0"/>
                                            </p:txEl>
                                          </p:spTgt>
                                        </p:tgtEl>
                                        <p:attrNameLst>
                                          <p:attrName>style.visibility</p:attrName>
                                        </p:attrNameLst>
                                      </p:cBhvr>
                                      <p:to>
                                        <p:strVal val="visible"/>
                                      </p:to>
                                    </p:set>
                                    <p:anim by="(-#ppt_w*2)" calcmode="lin" valueType="num">
                                      <p:cBhvr rctx="PPT">
                                        <p:cTn id="7" dur="1000" autoRev="1" fill="hold">
                                          <p:stCondLst>
                                            <p:cond delay="0"/>
                                          </p:stCondLst>
                                        </p:cTn>
                                        <p:tgtEl>
                                          <p:spTgt spid="6">
                                            <p:txEl>
                                              <p:pRg st="0" end="0"/>
                                            </p:txEl>
                                          </p:spTgt>
                                        </p:tgtEl>
                                        <p:attrNameLst>
                                          <p:attrName>ppt_w</p:attrName>
                                        </p:attrNameLst>
                                      </p:cBhvr>
                                    </p:anim>
                                    <p:anim by="(#ppt_w*0.50)" calcmode="lin" valueType="num">
                                      <p:cBhvr>
                                        <p:cTn id="8" dur="1000" decel="50000" autoRev="1" fill="hold">
                                          <p:stCondLst>
                                            <p:cond delay="0"/>
                                          </p:stCondLst>
                                        </p:cTn>
                                        <p:tgtEl>
                                          <p:spTgt spid="6">
                                            <p:txEl>
                                              <p:pRg st="0" end="0"/>
                                            </p:txEl>
                                          </p:spTgt>
                                        </p:tgtEl>
                                        <p:attrNameLst>
                                          <p:attrName>ppt_x</p:attrName>
                                        </p:attrNameLst>
                                      </p:cBhvr>
                                    </p:anim>
                                    <p:anim from="(-#ppt_h/2)" to="(#ppt_y)" calcmode="lin" valueType="num">
                                      <p:cBhvr>
                                        <p:cTn id="9" dur="2000" fill="hold">
                                          <p:stCondLst>
                                            <p:cond delay="0"/>
                                          </p:stCondLst>
                                        </p:cTn>
                                        <p:tgtEl>
                                          <p:spTgt spid="6">
                                            <p:txEl>
                                              <p:pRg st="0" end="0"/>
                                            </p:txEl>
                                          </p:spTgt>
                                        </p:tgtEl>
                                        <p:attrNameLst>
                                          <p:attrName>ppt_y</p:attrName>
                                        </p:attrNameLst>
                                      </p:cBhvr>
                                    </p:anim>
                                    <p:animRot by="21600000">
                                      <p:cBhvr>
                                        <p:cTn id="10" dur="2000" fill="hold">
                                          <p:stCondLst>
                                            <p:cond delay="0"/>
                                          </p:stCondLst>
                                        </p:cTn>
                                        <p:tgtEl>
                                          <p:spTgt spid="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wd">
                                    <p:tmPct val="19000"/>
                                  </p:iterate>
                                  <p:childTnLst>
                                    <p:set>
                                      <p:cBhvr>
                                        <p:cTn id="14" dur="1" fill="hold">
                                          <p:stCondLst>
                                            <p:cond delay="0"/>
                                          </p:stCondLst>
                                        </p:cTn>
                                        <p:tgtEl>
                                          <p:spTgt spid="6">
                                            <p:txEl>
                                              <p:pRg st="1" end="1"/>
                                            </p:txEl>
                                          </p:spTgt>
                                        </p:tgtEl>
                                        <p:attrNameLst>
                                          <p:attrName>style.visibility</p:attrName>
                                        </p:attrNameLst>
                                      </p:cBhvr>
                                      <p:to>
                                        <p:strVal val="visible"/>
                                      </p:to>
                                    </p:set>
                                    <p:anim by="(-#ppt_w*2)" calcmode="lin" valueType="num">
                                      <p:cBhvr rctx="PPT">
                                        <p:cTn id="15" dur="1000" autoRev="1" fill="hold">
                                          <p:stCondLst>
                                            <p:cond delay="0"/>
                                          </p:stCondLst>
                                        </p:cTn>
                                        <p:tgtEl>
                                          <p:spTgt spid="6">
                                            <p:txEl>
                                              <p:pRg st="1" end="1"/>
                                            </p:txEl>
                                          </p:spTgt>
                                        </p:tgtEl>
                                        <p:attrNameLst>
                                          <p:attrName>ppt_w</p:attrName>
                                        </p:attrNameLst>
                                      </p:cBhvr>
                                    </p:anim>
                                    <p:anim by="(#ppt_w*0.50)" calcmode="lin" valueType="num">
                                      <p:cBhvr>
                                        <p:cTn id="16" dur="1000" decel="50000" autoRev="1" fill="hold">
                                          <p:stCondLst>
                                            <p:cond delay="0"/>
                                          </p:stCondLst>
                                        </p:cTn>
                                        <p:tgtEl>
                                          <p:spTgt spid="6">
                                            <p:txEl>
                                              <p:pRg st="1" end="1"/>
                                            </p:txEl>
                                          </p:spTgt>
                                        </p:tgtEl>
                                        <p:attrNameLst>
                                          <p:attrName>ppt_x</p:attrName>
                                        </p:attrNameLst>
                                      </p:cBhvr>
                                    </p:anim>
                                    <p:anim from="(-#ppt_h/2)" to="(#ppt_y)" calcmode="lin" valueType="num">
                                      <p:cBhvr>
                                        <p:cTn id="17" dur="2000" fill="hold">
                                          <p:stCondLst>
                                            <p:cond delay="0"/>
                                          </p:stCondLst>
                                        </p:cTn>
                                        <p:tgtEl>
                                          <p:spTgt spid="6">
                                            <p:txEl>
                                              <p:pRg st="1" end="1"/>
                                            </p:txEl>
                                          </p:spTgt>
                                        </p:tgtEl>
                                        <p:attrNameLst>
                                          <p:attrName>ppt_y</p:attrName>
                                        </p:attrNameLst>
                                      </p:cBhvr>
                                    </p:anim>
                                    <p:animRot by="21600000">
                                      <p:cBhvr>
                                        <p:cTn id="18" dur="2000" fill="hold">
                                          <p:stCondLst>
                                            <p:cond delay="0"/>
                                          </p:stCondLst>
                                        </p:cTn>
                                        <p:tgtEl>
                                          <p:spTgt spid="6">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wd">
                                    <p:tmPct val="19000"/>
                                  </p:iterate>
                                  <p:childTnLst>
                                    <p:set>
                                      <p:cBhvr>
                                        <p:cTn id="22" dur="1" fill="hold">
                                          <p:stCondLst>
                                            <p:cond delay="0"/>
                                          </p:stCondLst>
                                        </p:cTn>
                                        <p:tgtEl>
                                          <p:spTgt spid="6">
                                            <p:txEl>
                                              <p:pRg st="2" end="2"/>
                                            </p:txEl>
                                          </p:spTgt>
                                        </p:tgtEl>
                                        <p:attrNameLst>
                                          <p:attrName>style.visibility</p:attrName>
                                        </p:attrNameLst>
                                      </p:cBhvr>
                                      <p:to>
                                        <p:strVal val="visible"/>
                                      </p:to>
                                    </p:set>
                                    <p:anim by="(-#ppt_w*2)" calcmode="lin" valueType="num">
                                      <p:cBhvr rctx="PPT">
                                        <p:cTn id="23" dur="1000" autoRev="1" fill="hold">
                                          <p:stCondLst>
                                            <p:cond delay="0"/>
                                          </p:stCondLst>
                                        </p:cTn>
                                        <p:tgtEl>
                                          <p:spTgt spid="6">
                                            <p:txEl>
                                              <p:pRg st="2" end="2"/>
                                            </p:txEl>
                                          </p:spTgt>
                                        </p:tgtEl>
                                        <p:attrNameLst>
                                          <p:attrName>ppt_w</p:attrName>
                                        </p:attrNameLst>
                                      </p:cBhvr>
                                    </p:anim>
                                    <p:anim by="(#ppt_w*0.50)" calcmode="lin" valueType="num">
                                      <p:cBhvr>
                                        <p:cTn id="24" dur="1000" decel="50000" autoRev="1" fill="hold">
                                          <p:stCondLst>
                                            <p:cond delay="0"/>
                                          </p:stCondLst>
                                        </p:cTn>
                                        <p:tgtEl>
                                          <p:spTgt spid="6">
                                            <p:txEl>
                                              <p:pRg st="2" end="2"/>
                                            </p:txEl>
                                          </p:spTgt>
                                        </p:tgtEl>
                                        <p:attrNameLst>
                                          <p:attrName>ppt_x</p:attrName>
                                        </p:attrNameLst>
                                      </p:cBhvr>
                                    </p:anim>
                                    <p:anim from="(-#ppt_h/2)" to="(#ppt_y)" calcmode="lin" valueType="num">
                                      <p:cBhvr>
                                        <p:cTn id="25" dur="2000" fill="hold">
                                          <p:stCondLst>
                                            <p:cond delay="0"/>
                                          </p:stCondLst>
                                        </p:cTn>
                                        <p:tgtEl>
                                          <p:spTgt spid="6">
                                            <p:txEl>
                                              <p:pRg st="2" end="2"/>
                                            </p:txEl>
                                          </p:spTgt>
                                        </p:tgtEl>
                                        <p:attrNameLst>
                                          <p:attrName>ppt_y</p:attrName>
                                        </p:attrNameLst>
                                      </p:cBhvr>
                                    </p:anim>
                                    <p:animRot by="21600000">
                                      <p:cBhvr>
                                        <p:cTn id="26" dur="2000" fill="hold">
                                          <p:stCondLst>
                                            <p:cond delay="0"/>
                                          </p:stCondLst>
                                        </p:cTn>
                                        <p:tgtEl>
                                          <p:spTgt spid="6">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wd">
                                    <p:tmPct val="19000"/>
                                  </p:iterate>
                                  <p:childTnLst>
                                    <p:set>
                                      <p:cBhvr>
                                        <p:cTn id="30" dur="1" fill="hold">
                                          <p:stCondLst>
                                            <p:cond delay="0"/>
                                          </p:stCondLst>
                                        </p:cTn>
                                        <p:tgtEl>
                                          <p:spTgt spid="6">
                                            <p:txEl>
                                              <p:pRg st="3" end="3"/>
                                            </p:txEl>
                                          </p:spTgt>
                                        </p:tgtEl>
                                        <p:attrNameLst>
                                          <p:attrName>style.visibility</p:attrName>
                                        </p:attrNameLst>
                                      </p:cBhvr>
                                      <p:to>
                                        <p:strVal val="visible"/>
                                      </p:to>
                                    </p:set>
                                    <p:anim by="(-#ppt_w*2)" calcmode="lin" valueType="num">
                                      <p:cBhvr rctx="PPT">
                                        <p:cTn id="31" dur="1000" autoRev="1" fill="hold">
                                          <p:stCondLst>
                                            <p:cond delay="0"/>
                                          </p:stCondLst>
                                        </p:cTn>
                                        <p:tgtEl>
                                          <p:spTgt spid="6">
                                            <p:txEl>
                                              <p:pRg st="3" end="3"/>
                                            </p:txEl>
                                          </p:spTgt>
                                        </p:tgtEl>
                                        <p:attrNameLst>
                                          <p:attrName>ppt_w</p:attrName>
                                        </p:attrNameLst>
                                      </p:cBhvr>
                                    </p:anim>
                                    <p:anim by="(#ppt_w*0.50)" calcmode="lin" valueType="num">
                                      <p:cBhvr>
                                        <p:cTn id="32" dur="1000" decel="50000" autoRev="1" fill="hold">
                                          <p:stCondLst>
                                            <p:cond delay="0"/>
                                          </p:stCondLst>
                                        </p:cTn>
                                        <p:tgtEl>
                                          <p:spTgt spid="6">
                                            <p:txEl>
                                              <p:pRg st="3" end="3"/>
                                            </p:txEl>
                                          </p:spTgt>
                                        </p:tgtEl>
                                        <p:attrNameLst>
                                          <p:attrName>ppt_x</p:attrName>
                                        </p:attrNameLst>
                                      </p:cBhvr>
                                    </p:anim>
                                    <p:anim from="(-#ppt_h/2)" to="(#ppt_y)" calcmode="lin" valueType="num">
                                      <p:cBhvr>
                                        <p:cTn id="33" dur="2000" fill="hold">
                                          <p:stCondLst>
                                            <p:cond delay="0"/>
                                          </p:stCondLst>
                                        </p:cTn>
                                        <p:tgtEl>
                                          <p:spTgt spid="6">
                                            <p:txEl>
                                              <p:pRg st="3" end="3"/>
                                            </p:txEl>
                                          </p:spTgt>
                                        </p:tgtEl>
                                        <p:attrNameLst>
                                          <p:attrName>ppt_y</p:attrName>
                                        </p:attrNameLst>
                                      </p:cBhvr>
                                    </p:anim>
                                    <p:animRot by="21600000">
                                      <p:cBhvr>
                                        <p:cTn id="34" dur="2000" fill="hold">
                                          <p:stCondLst>
                                            <p:cond delay="0"/>
                                          </p:stCondLst>
                                        </p:cTn>
                                        <p:tgtEl>
                                          <p:spTgt spid="6">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nodeType="clickEffect">
                                  <p:stCondLst>
                                    <p:cond delay="0"/>
                                  </p:stCondLst>
                                  <p:iterate type="wd">
                                    <p:tmPct val="19000"/>
                                  </p:iterate>
                                  <p:childTnLst>
                                    <p:set>
                                      <p:cBhvr>
                                        <p:cTn id="38" dur="1" fill="hold">
                                          <p:stCondLst>
                                            <p:cond delay="0"/>
                                          </p:stCondLst>
                                        </p:cTn>
                                        <p:tgtEl>
                                          <p:spTgt spid="6">
                                            <p:txEl>
                                              <p:pRg st="4" end="4"/>
                                            </p:txEl>
                                          </p:spTgt>
                                        </p:tgtEl>
                                        <p:attrNameLst>
                                          <p:attrName>style.visibility</p:attrName>
                                        </p:attrNameLst>
                                      </p:cBhvr>
                                      <p:to>
                                        <p:strVal val="visible"/>
                                      </p:to>
                                    </p:set>
                                    <p:anim by="(-#ppt_w*2)" calcmode="lin" valueType="num">
                                      <p:cBhvr rctx="PPT">
                                        <p:cTn id="39" dur="1000" autoRev="1" fill="hold">
                                          <p:stCondLst>
                                            <p:cond delay="0"/>
                                          </p:stCondLst>
                                        </p:cTn>
                                        <p:tgtEl>
                                          <p:spTgt spid="6">
                                            <p:txEl>
                                              <p:pRg st="4" end="4"/>
                                            </p:txEl>
                                          </p:spTgt>
                                        </p:tgtEl>
                                        <p:attrNameLst>
                                          <p:attrName>ppt_w</p:attrName>
                                        </p:attrNameLst>
                                      </p:cBhvr>
                                    </p:anim>
                                    <p:anim by="(#ppt_w*0.50)" calcmode="lin" valueType="num">
                                      <p:cBhvr>
                                        <p:cTn id="40" dur="1000" decel="50000" autoRev="1" fill="hold">
                                          <p:stCondLst>
                                            <p:cond delay="0"/>
                                          </p:stCondLst>
                                        </p:cTn>
                                        <p:tgtEl>
                                          <p:spTgt spid="6">
                                            <p:txEl>
                                              <p:pRg st="4" end="4"/>
                                            </p:txEl>
                                          </p:spTgt>
                                        </p:tgtEl>
                                        <p:attrNameLst>
                                          <p:attrName>ppt_x</p:attrName>
                                        </p:attrNameLst>
                                      </p:cBhvr>
                                    </p:anim>
                                    <p:anim from="(-#ppt_h/2)" to="(#ppt_y)" calcmode="lin" valueType="num">
                                      <p:cBhvr>
                                        <p:cTn id="41" dur="2000" fill="hold">
                                          <p:stCondLst>
                                            <p:cond delay="0"/>
                                          </p:stCondLst>
                                        </p:cTn>
                                        <p:tgtEl>
                                          <p:spTgt spid="6">
                                            <p:txEl>
                                              <p:pRg st="4" end="4"/>
                                            </p:txEl>
                                          </p:spTgt>
                                        </p:tgtEl>
                                        <p:attrNameLst>
                                          <p:attrName>ppt_y</p:attrName>
                                        </p:attrNameLst>
                                      </p:cBhvr>
                                    </p:anim>
                                    <p:animRot by="21600000">
                                      <p:cBhvr>
                                        <p:cTn id="42" dur="2000" fill="hold">
                                          <p:stCondLst>
                                            <p:cond delay="0"/>
                                          </p:stCondLst>
                                        </p:cTn>
                                        <p:tgtEl>
                                          <p:spTgt spid="6">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nodeType="clickEffect">
                                  <p:stCondLst>
                                    <p:cond delay="0"/>
                                  </p:stCondLst>
                                  <p:iterate type="wd">
                                    <p:tmPct val="19000"/>
                                  </p:iterate>
                                  <p:childTnLst>
                                    <p:set>
                                      <p:cBhvr>
                                        <p:cTn id="46" dur="1" fill="hold">
                                          <p:stCondLst>
                                            <p:cond delay="0"/>
                                          </p:stCondLst>
                                        </p:cTn>
                                        <p:tgtEl>
                                          <p:spTgt spid="6">
                                            <p:txEl>
                                              <p:pRg st="5" end="5"/>
                                            </p:txEl>
                                          </p:spTgt>
                                        </p:tgtEl>
                                        <p:attrNameLst>
                                          <p:attrName>style.visibility</p:attrName>
                                        </p:attrNameLst>
                                      </p:cBhvr>
                                      <p:to>
                                        <p:strVal val="visible"/>
                                      </p:to>
                                    </p:set>
                                    <p:anim by="(-#ppt_w*2)" calcmode="lin" valueType="num">
                                      <p:cBhvr rctx="PPT">
                                        <p:cTn id="47" dur="1000" autoRev="1" fill="hold">
                                          <p:stCondLst>
                                            <p:cond delay="0"/>
                                          </p:stCondLst>
                                        </p:cTn>
                                        <p:tgtEl>
                                          <p:spTgt spid="6">
                                            <p:txEl>
                                              <p:pRg st="5" end="5"/>
                                            </p:txEl>
                                          </p:spTgt>
                                        </p:tgtEl>
                                        <p:attrNameLst>
                                          <p:attrName>ppt_w</p:attrName>
                                        </p:attrNameLst>
                                      </p:cBhvr>
                                    </p:anim>
                                    <p:anim by="(#ppt_w*0.50)" calcmode="lin" valueType="num">
                                      <p:cBhvr>
                                        <p:cTn id="48" dur="1000" decel="50000" autoRev="1" fill="hold">
                                          <p:stCondLst>
                                            <p:cond delay="0"/>
                                          </p:stCondLst>
                                        </p:cTn>
                                        <p:tgtEl>
                                          <p:spTgt spid="6">
                                            <p:txEl>
                                              <p:pRg st="5" end="5"/>
                                            </p:txEl>
                                          </p:spTgt>
                                        </p:tgtEl>
                                        <p:attrNameLst>
                                          <p:attrName>ppt_x</p:attrName>
                                        </p:attrNameLst>
                                      </p:cBhvr>
                                    </p:anim>
                                    <p:anim from="(-#ppt_h/2)" to="(#ppt_y)" calcmode="lin" valueType="num">
                                      <p:cBhvr>
                                        <p:cTn id="49" dur="2000" fill="hold">
                                          <p:stCondLst>
                                            <p:cond delay="0"/>
                                          </p:stCondLst>
                                        </p:cTn>
                                        <p:tgtEl>
                                          <p:spTgt spid="6">
                                            <p:txEl>
                                              <p:pRg st="5" end="5"/>
                                            </p:txEl>
                                          </p:spTgt>
                                        </p:tgtEl>
                                        <p:attrNameLst>
                                          <p:attrName>ppt_y</p:attrName>
                                        </p:attrNameLst>
                                      </p:cBhvr>
                                    </p:anim>
                                    <p:animRot by="21600000">
                                      <p:cBhvr>
                                        <p:cTn id="50" dur="2000" fill="hold">
                                          <p:stCondLst>
                                            <p:cond delay="0"/>
                                          </p:stCondLst>
                                        </p:cTn>
                                        <p:tgtEl>
                                          <p:spTgt spid="6">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D39EF-49B7-4BE7-A483-1CDA6DA026EF}" type="slidenum">
              <a:rPr lang="ar-SA" smtClean="0"/>
              <a:pPr>
                <a:defRPr/>
              </a:pPr>
              <a:t>25</a:t>
            </a:fld>
            <a:endParaRPr lang="en-US" dirty="0"/>
          </a:p>
        </p:txBody>
      </p:sp>
      <p:sp>
        <p:nvSpPr>
          <p:cNvPr id="2" name="Espace réservé de la date 1"/>
          <p:cNvSpPr>
            <a:spLocks noGrp="1"/>
          </p:cNvSpPr>
          <p:nvPr>
            <p:ph type="dt" sz="half" idx="10"/>
          </p:nvPr>
        </p:nvSpPr>
        <p:spPr/>
        <p:txBody>
          <a:bodyPr/>
          <a:lstStyle/>
          <a:p>
            <a:pPr>
              <a:defRPr/>
            </a:pPr>
            <a:fld id="{EBF89372-5ECC-4BC3-A23E-3A13E3E68E25}" type="datetime1">
              <a:rPr lang="fr-FR" smtClean="0"/>
              <a:pPr>
                <a:defRPr/>
              </a:pPr>
              <a:t>01/05/2017</a:t>
            </a:fld>
            <a:endParaRPr lang="en-US" dirty="0"/>
          </a:p>
        </p:txBody>
      </p:sp>
      <p:sp>
        <p:nvSpPr>
          <p:cNvPr id="5" name="ZoneTexte 4"/>
          <p:cNvSpPr txBox="1"/>
          <p:nvPr/>
        </p:nvSpPr>
        <p:spPr>
          <a:xfrm>
            <a:off x="1989667" y="533400"/>
            <a:ext cx="5562600" cy="1323439"/>
          </a:xfrm>
          <a:prstGeom prst="rect">
            <a:avLst/>
          </a:prstGeom>
          <a:noFill/>
        </p:spPr>
        <p:txBody>
          <a:bodyPr wrap="square" rtlCol="0">
            <a:spAutoFit/>
          </a:bodyPr>
          <a:lstStyle/>
          <a:p>
            <a:pPr algn="ctr"/>
            <a:r>
              <a:rPr lang="ar-MA" sz="4000" b="1" dirty="0">
                <a:ln>
                  <a:solidFill>
                    <a:srgbClr val="92D050"/>
                  </a:solidFill>
                </a:ln>
                <a:solidFill>
                  <a:srgbClr val="C00000"/>
                </a:solidFill>
                <a:effectLst>
                  <a:outerShdw blurRad="38100" dist="38100" dir="2700000" algn="tl">
                    <a:srgbClr val="000000">
                      <a:alpha val="43137"/>
                    </a:srgbClr>
                  </a:outerShdw>
                </a:effectLst>
              </a:rPr>
              <a:t>«محمد صلى الله عليه وسلم كأنك تراه</a:t>
            </a:r>
            <a:r>
              <a:rPr lang="ar-MA" sz="4000" b="1" dirty="0" smtClean="0">
                <a:ln>
                  <a:solidFill>
                    <a:srgbClr val="92D050"/>
                  </a:solidFill>
                </a:ln>
                <a:solidFill>
                  <a:srgbClr val="C00000"/>
                </a:solidFill>
                <a:effectLst>
                  <a:outerShdw blurRad="38100" dist="38100" dir="2700000" algn="tl">
                    <a:srgbClr val="000000">
                      <a:alpha val="43137"/>
                    </a:srgbClr>
                  </a:outerShdw>
                </a:effectLst>
              </a:rPr>
              <a:t>»- صحبةً</a:t>
            </a:r>
            <a:endParaRPr lang="ar-EG" sz="3600" b="1" dirty="0">
              <a:ln>
                <a:solidFill>
                  <a:srgbClr val="92D050"/>
                </a:solidFill>
              </a:ln>
              <a:solidFill>
                <a:srgbClr val="00B050"/>
              </a:solidFill>
              <a:effectLst>
                <a:outerShdw blurRad="38100" dist="38100" dir="2700000" algn="tl">
                  <a:srgbClr val="000000">
                    <a:alpha val="43137"/>
                  </a:srgbClr>
                </a:outerShdw>
              </a:effectLst>
            </a:endParaRPr>
          </a:p>
        </p:txBody>
      </p:sp>
      <p:sp>
        <p:nvSpPr>
          <p:cNvPr id="6" name="Rectangle 5"/>
          <p:cNvSpPr/>
          <p:nvPr/>
        </p:nvSpPr>
        <p:spPr>
          <a:xfrm>
            <a:off x="1143000" y="1905000"/>
            <a:ext cx="7086600" cy="3539430"/>
          </a:xfrm>
          <a:prstGeom prst="rect">
            <a:avLst/>
          </a:prstGeom>
        </p:spPr>
        <p:txBody>
          <a:bodyPr wrap="square">
            <a:spAutoFit/>
          </a:bodyPr>
          <a:lstStyle/>
          <a:p>
            <a:pPr algn="ctr">
              <a:lnSpc>
                <a:spcPct val="80000"/>
              </a:lnSpc>
            </a:pPr>
            <a:r>
              <a:rPr lang="ar-SA" sz="2000" b="1" dirty="0"/>
              <a:t>وكان يخزن لسانه إلا عما يعنيه. يؤلف أصحابه ولا يفرقهم، يكرم كريم كل قوم، ويوليه عليهم، ويحذر الناس، ويحترس منهم من غير أن يطوى عن أحد منهم بشره. </a:t>
            </a:r>
            <a:endParaRPr lang="en-US" sz="2000" b="1" dirty="0"/>
          </a:p>
          <a:p>
            <a:pPr algn="ctr">
              <a:lnSpc>
                <a:spcPct val="80000"/>
              </a:lnSpc>
            </a:pPr>
            <a:r>
              <a:rPr lang="ar-SA" sz="2000" b="1" dirty="0"/>
              <a:t>يتفقد أصحابه - ويسأل الناس عما في الناس، ويحسن الحسن ويصوبه، ويقبح القبيح ويوهنه، معتدل الأمر، غير مختلف، لا يغفل مخافة أن يغفلوا أو يملوا لكل حال عنده عتاد، لا يقصر عن الحق، ولا يجاوزه إلى غيره الذي يلونه من الناس خيارهم، وأفضلهم عنده أعمهم نصيحة، وأعظمهم عنده منزلة أحسنهم مواساة ومؤازرة. </a:t>
            </a:r>
            <a:endParaRPr lang="en-US" sz="2000" b="1" dirty="0"/>
          </a:p>
          <a:p>
            <a:pPr algn="ctr">
              <a:lnSpc>
                <a:spcPct val="80000"/>
              </a:lnSpc>
            </a:pPr>
            <a:r>
              <a:rPr lang="ar-SA" sz="2000" b="1" dirty="0"/>
              <a:t>كان لا يجلس ولا يقوم إلا على ذكر، ولا يوطن الأماكن - لا يميز لنفسه مكاناً - إذا انتهى إلى القوم جلس حيث ينتهي به المجلس، ويأمر بذلك، ويعطي كل جلسائه نصيبه حتى لا يحسب جليسه أن أحداً أكرم عليه منه، من جالسه أو قاومه لحاجة صابره حتى يكون هو المنصرف عنه، ومن سأله حاجة لم يرده إلا بها أو بميسور من القول، وقد وسع الناس بسطه وخلقه، فصار لهم أبا، وصاروا عنده في الحق متقاربين. يتفاضلون عنده بالتقوى، مجلسه مجلس حلم وحياء وصبر وأمانة، لا ترفع فيه الأصوات، ولا تؤبن فيه الحرم -لا تخشى فلتاته- يتعاطفون بالتقوى، يوقرون الكبير، ويرحمون الصغير، ويرفدون ذا الحاجة، ويؤنسون الغريب. </a:t>
            </a:r>
            <a:endParaRPr lang="en-US" sz="2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D39EF-49B7-4BE7-A483-1CDA6DA026EF}" type="slidenum">
              <a:rPr lang="ar-SA" smtClean="0"/>
              <a:pPr>
                <a:defRPr/>
              </a:pPr>
              <a:t>26</a:t>
            </a:fld>
            <a:endParaRPr lang="en-US" dirty="0"/>
          </a:p>
        </p:txBody>
      </p:sp>
      <p:sp>
        <p:nvSpPr>
          <p:cNvPr id="2" name="Espace réservé de la date 1"/>
          <p:cNvSpPr>
            <a:spLocks noGrp="1"/>
          </p:cNvSpPr>
          <p:nvPr>
            <p:ph type="dt" sz="half" idx="10"/>
          </p:nvPr>
        </p:nvSpPr>
        <p:spPr/>
        <p:txBody>
          <a:bodyPr/>
          <a:lstStyle/>
          <a:p>
            <a:pPr>
              <a:defRPr/>
            </a:pPr>
            <a:fld id="{AF1ACF64-4124-4CF8-897C-83220C0532DC}" type="datetime1">
              <a:rPr lang="fr-FR" smtClean="0"/>
              <a:pPr>
                <a:defRPr/>
              </a:pPr>
              <a:t>01/05/2017</a:t>
            </a:fld>
            <a:endParaRPr lang="en-US" dirty="0"/>
          </a:p>
        </p:txBody>
      </p:sp>
      <p:sp>
        <p:nvSpPr>
          <p:cNvPr id="5" name="ZoneTexte 4"/>
          <p:cNvSpPr txBox="1"/>
          <p:nvPr/>
        </p:nvSpPr>
        <p:spPr>
          <a:xfrm>
            <a:off x="1989667" y="304800"/>
            <a:ext cx="5562600" cy="1446550"/>
          </a:xfrm>
          <a:prstGeom prst="rect">
            <a:avLst/>
          </a:prstGeom>
          <a:noFill/>
        </p:spPr>
        <p:txBody>
          <a:bodyPr wrap="square" rtlCol="0">
            <a:spAutoFit/>
          </a:bodyPr>
          <a:lstStyle/>
          <a:p>
            <a:pPr algn="ctr"/>
            <a:r>
              <a:rPr lang="ar-MA" sz="4400" b="1" dirty="0">
                <a:ln>
                  <a:solidFill>
                    <a:srgbClr val="92D050"/>
                  </a:solidFill>
                </a:ln>
                <a:solidFill>
                  <a:srgbClr val="C00000"/>
                </a:solidFill>
                <a:effectLst>
                  <a:outerShdw blurRad="38100" dist="38100" dir="2700000" algn="tl">
                    <a:srgbClr val="000000">
                      <a:alpha val="43137"/>
                    </a:srgbClr>
                  </a:outerShdw>
                </a:effectLst>
              </a:rPr>
              <a:t>«محمد صلى الله عليه وسلم كأنك تراه</a:t>
            </a:r>
            <a:r>
              <a:rPr lang="ar-MA" sz="4400" b="1" dirty="0" smtClean="0">
                <a:ln>
                  <a:solidFill>
                    <a:srgbClr val="92D050"/>
                  </a:solidFill>
                </a:ln>
                <a:solidFill>
                  <a:srgbClr val="C00000"/>
                </a:solidFill>
                <a:effectLst>
                  <a:outerShdw blurRad="38100" dist="38100" dir="2700000" algn="tl">
                    <a:srgbClr val="000000">
                      <a:alpha val="43137"/>
                    </a:srgbClr>
                  </a:outerShdw>
                </a:effectLst>
              </a:rPr>
              <a:t>» ـ عالماً</a:t>
            </a:r>
            <a:endParaRPr lang="ar-EG" sz="4000" b="1" dirty="0">
              <a:ln>
                <a:solidFill>
                  <a:srgbClr val="92D050"/>
                </a:solidFill>
              </a:ln>
              <a:solidFill>
                <a:srgbClr val="00B050"/>
              </a:solidFill>
              <a:effectLst>
                <a:outerShdw blurRad="38100" dist="38100" dir="2700000" algn="tl">
                  <a:srgbClr val="000000">
                    <a:alpha val="43137"/>
                  </a:srgbClr>
                </a:outerShdw>
              </a:effectLst>
            </a:endParaRPr>
          </a:p>
        </p:txBody>
      </p:sp>
      <p:sp>
        <p:nvSpPr>
          <p:cNvPr id="7" name="Rectangle 2"/>
          <p:cNvSpPr txBox="1">
            <a:spLocks noChangeArrowheads="1"/>
          </p:cNvSpPr>
          <p:nvPr/>
        </p:nvSpPr>
        <p:spPr bwMode="auto">
          <a:xfrm>
            <a:off x="1219200" y="1752600"/>
            <a:ext cx="6858000" cy="4114800"/>
          </a:xfrm>
          <a:prstGeom prst="rect">
            <a:avLst/>
          </a:prstGeom>
          <a:noFill/>
          <a:ln w="9525">
            <a:noFill/>
            <a:miter lim="800000"/>
            <a:headEnd/>
            <a:tailEnd/>
          </a:ln>
          <a:extLs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
            <a:r>
              <a:rPr lang="ar-LB" sz="2800" dirty="0" smtClean="0">
                <a:cs typeface="Arial" charset="0"/>
              </a:rPr>
              <a:t>القرءان الكريم وهو المعجزة الظاهرة والدلالة الباهرة لا يأتيه الباطل من بين يديه ولا من خلفه، الذي أعجز البلغاء والفصحاء.</a:t>
            </a:r>
            <a:endParaRPr lang="ar-SA" sz="2800" dirty="0" smtClean="0">
              <a:cs typeface="Arial" charset="0"/>
            </a:endParaRPr>
          </a:p>
          <a:p>
            <a:pPr algn="just"/>
            <a:r>
              <a:rPr lang="ar-LB" sz="2800" dirty="0" smtClean="0">
                <a:cs typeface="Arial" charset="0"/>
              </a:rPr>
              <a:t>انشقاق القمر، ونبع الماء من بين أصابعه، وتكثير الماء والطعام، وتسبيح الطعام، وحنين الجذع، وتسليم الحجر، وتكليم الذراع المسمومة، ومشي الشجرة إليه، درور الشاة الحائل، وشهد الذئب بنبوته.</a:t>
            </a: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5500"/>
                            </p:stCondLst>
                            <p:childTnLst>
                              <p:par>
                                <p:cTn id="11" presetID="25" presetClass="entr" presetSubtype="0"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16"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D39EF-49B7-4BE7-A483-1CDA6DA026EF}" type="slidenum">
              <a:rPr lang="ar-SA" smtClean="0"/>
              <a:pPr>
                <a:defRPr/>
              </a:pPr>
              <a:t>27</a:t>
            </a:fld>
            <a:endParaRPr lang="en-US" dirty="0"/>
          </a:p>
        </p:txBody>
      </p:sp>
      <p:sp>
        <p:nvSpPr>
          <p:cNvPr id="2" name="Espace réservé de la date 1"/>
          <p:cNvSpPr>
            <a:spLocks noGrp="1"/>
          </p:cNvSpPr>
          <p:nvPr>
            <p:ph type="dt" sz="half" idx="10"/>
          </p:nvPr>
        </p:nvSpPr>
        <p:spPr/>
        <p:txBody>
          <a:bodyPr/>
          <a:lstStyle/>
          <a:p>
            <a:pPr>
              <a:defRPr/>
            </a:pPr>
            <a:fld id="{1A573BF2-83D4-463A-8D5D-53E03725B910}" type="datetime1">
              <a:rPr lang="fr-FR" smtClean="0"/>
              <a:pPr>
                <a:defRPr/>
              </a:pPr>
              <a:t>01/05/2017</a:t>
            </a:fld>
            <a:endParaRPr lang="en-US" dirty="0"/>
          </a:p>
        </p:txBody>
      </p:sp>
      <p:sp>
        <p:nvSpPr>
          <p:cNvPr id="5" name="ZoneTexte 4"/>
          <p:cNvSpPr txBox="1"/>
          <p:nvPr/>
        </p:nvSpPr>
        <p:spPr>
          <a:xfrm>
            <a:off x="1989667" y="0"/>
            <a:ext cx="5562600" cy="769441"/>
          </a:xfrm>
          <a:prstGeom prst="rect">
            <a:avLst/>
          </a:prstGeom>
          <a:noFill/>
        </p:spPr>
        <p:txBody>
          <a:bodyPr wrap="square" rtlCol="0">
            <a:spAutoFit/>
          </a:bodyPr>
          <a:lstStyle/>
          <a:p>
            <a:pPr algn="ctr"/>
            <a:r>
              <a:rPr lang="ar-MA" sz="4400" b="1" dirty="0">
                <a:ln>
                  <a:solidFill>
                    <a:srgbClr val="92D050"/>
                  </a:solidFill>
                </a:ln>
                <a:solidFill>
                  <a:srgbClr val="C00000"/>
                </a:solidFill>
                <a:effectLst>
                  <a:outerShdw blurRad="38100" dist="38100" dir="2700000" algn="tl">
                    <a:srgbClr val="000000">
                      <a:alpha val="43137"/>
                    </a:srgbClr>
                  </a:outerShdw>
                </a:effectLst>
              </a:rPr>
              <a:t>«محمد صلى الله عليه وسلم كأنك تراه</a:t>
            </a:r>
            <a:r>
              <a:rPr lang="ar-MA" sz="4400" b="1" dirty="0" smtClean="0">
                <a:ln>
                  <a:solidFill>
                    <a:srgbClr val="92D050"/>
                  </a:solidFill>
                </a:ln>
                <a:solidFill>
                  <a:srgbClr val="C00000"/>
                </a:solidFill>
                <a:effectLst>
                  <a:outerShdw blurRad="38100" dist="38100" dir="2700000" algn="tl">
                    <a:srgbClr val="000000">
                      <a:alpha val="43137"/>
                    </a:srgbClr>
                  </a:outerShdw>
                </a:effectLst>
              </a:rPr>
              <a:t>»-عالماً</a:t>
            </a:r>
            <a:endParaRPr lang="ar-EG" sz="4000" b="1" dirty="0">
              <a:ln>
                <a:solidFill>
                  <a:srgbClr val="92D050"/>
                </a:solidFill>
              </a:ln>
              <a:solidFill>
                <a:srgbClr val="00B050"/>
              </a:solidFill>
              <a:effectLst>
                <a:outerShdw blurRad="38100" dist="38100" dir="2700000" algn="tl">
                  <a:srgbClr val="000000">
                    <a:alpha val="43137"/>
                  </a:srgbClr>
                </a:outerShdw>
              </a:effectLst>
            </a:endParaRPr>
          </a:p>
        </p:txBody>
      </p:sp>
      <p:pic>
        <p:nvPicPr>
          <p:cNvPr id="8" name="Picture 2" descr="Résultat de recherche d'images pour &quot;‫عظمة محمد رسول الله‬‎&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850" y="609600"/>
            <a:ext cx="9144000" cy="605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D39EF-49B7-4BE7-A483-1CDA6DA026EF}" type="slidenum">
              <a:rPr lang="ar-SA" smtClean="0"/>
              <a:pPr>
                <a:defRPr/>
              </a:pPr>
              <a:t>28</a:t>
            </a:fld>
            <a:endParaRPr lang="en-US" dirty="0"/>
          </a:p>
        </p:txBody>
      </p:sp>
      <p:sp>
        <p:nvSpPr>
          <p:cNvPr id="2" name="Espace réservé de la date 1"/>
          <p:cNvSpPr>
            <a:spLocks noGrp="1"/>
          </p:cNvSpPr>
          <p:nvPr>
            <p:ph type="dt" sz="half" idx="10"/>
          </p:nvPr>
        </p:nvSpPr>
        <p:spPr/>
        <p:txBody>
          <a:bodyPr/>
          <a:lstStyle/>
          <a:p>
            <a:pPr>
              <a:defRPr/>
            </a:pPr>
            <a:fld id="{C9A06FCB-5E3B-46C3-824A-59FB2AB348D6}" type="datetime1">
              <a:rPr lang="fr-FR" smtClean="0"/>
              <a:pPr>
                <a:defRPr/>
              </a:pPr>
              <a:t>01/05/2017</a:t>
            </a:fld>
            <a:endParaRPr lang="en-US" dirty="0"/>
          </a:p>
        </p:txBody>
      </p:sp>
      <p:sp>
        <p:nvSpPr>
          <p:cNvPr id="5" name="ZoneTexte 4"/>
          <p:cNvSpPr txBox="1"/>
          <p:nvPr/>
        </p:nvSpPr>
        <p:spPr>
          <a:xfrm>
            <a:off x="1989667" y="838200"/>
            <a:ext cx="5562600" cy="769441"/>
          </a:xfrm>
          <a:prstGeom prst="rect">
            <a:avLst/>
          </a:prstGeom>
          <a:noFill/>
        </p:spPr>
        <p:txBody>
          <a:bodyPr wrap="square" rtlCol="0">
            <a:spAutoFit/>
          </a:bodyPr>
          <a:lstStyle/>
          <a:p>
            <a:pPr algn="ctr"/>
            <a:r>
              <a:rPr lang="ar-MA" sz="4400" b="1" dirty="0">
                <a:ln>
                  <a:solidFill>
                    <a:srgbClr val="92D050"/>
                  </a:solidFill>
                </a:ln>
                <a:solidFill>
                  <a:srgbClr val="C00000"/>
                </a:solidFill>
                <a:effectLst>
                  <a:outerShdw blurRad="38100" dist="38100" dir="2700000" algn="tl">
                    <a:srgbClr val="000000">
                      <a:alpha val="43137"/>
                    </a:srgbClr>
                  </a:outerShdw>
                </a:effectLst>
              </a:rPr>
              <a:t>«محمد صلى الله عليه وسلم كأنك </a:t>
            </a:r>
            <a:r>
              <a:rPr lang="ar-MA" sz="4400" b="1" dirty="0" smtClean="0">
                <a:ln>
                  <a:solidFill>
                    <a:srgbClr val="92D050"/>
                  </a:solidFill>
                </a:ln>
                <a:solidFill>
                  <a:srgbClr val="C00000"/>
                </a:solidFill>
                <a:effectLst>
                  <a:outerShdw blurRad="38100" dist="38100" dir="2700000" algn="tl">
                    <a:srgbClr val="000000">
                      <a:alpha val="43137"/>
                    </a:srgbClr>
                  </a:outerShdw>
                </a:effectLst>
              </a:rPr>
              <a:t>تراه»ـ عابداً</a:t>
            </a:r>
            <a:endParaRPr lang="ar-EG" sz="4000" b="1" dirty="0">
              <a:ln>
                <a:solidFill>
                  <a:srgbClr val="92D050"/>
                </a:solidFill>
              </a:ln>
              <a:solidFill>
                <a:srgbClr val="00B050"/>
              </a:solidFill>
              <a:effectLst>
                <a:outerShdw blurRad="38100" dist="38100" dir="2700000" algn="tl">
                  <a:srgbClr val="000000">
                    <a:alpha val="43137"/>
                  </a:srgbClr>
                </a:outerShdw>
              </a:effectLst>
            </a:endParaRPr>
          </a:p>
        </p:txBody>
      </p:sp>
      <p:sp>
        <p:nvSpPr>
          <p:cNvPr id="3" name="ZoneTexte 2"/>
          <p:cNvSpPr txBox="1"/>
          <p:nvPr/>
        </p:nvSpPr>
        <p:spPr>
          <a:xfrm>
            <a:off x="1752600" y="2362200"/>
            <a:ext cx="6096000" cy="646331"/>
          </a:xfrm>
          <a:prstGeom prst="rect">
            <a:avLst/>
          </a:prstGeom>
          <a:noFill/>
        </p:spPr>
        <p:txBody>
          <a:bodyPr wrap="square" rtlCol="0">
            <a:spAutoFit/>
          </a:bodyPr>
          <a:lstStyle/>
          <a:p>
            <a:pPr algn="ctr"/>
            <a:r>
              <a:rPr lang="ar-M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اما والله اني اخشاكم لله واتقاكم له</a:t>
            </a:r>
            <a:endParaRPr lang="fr-F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5FD39EF-49B7-4BE7-A483-1CDA6DA026EF}" type="slidenum">
              <a:rPr lang="ar-SA" smtClean="0"/>
              <a:pPr>
                <a:defRPr/>
              </a:pPr>
              <a:t>29</a:t>
            </a:fld>
            <a:endParaRPr lang="en-US" dirty="0"/>
          </a:p>
        </p:txBody>
      </p:sp>
      <p:sp>
        <p:nvSpPr>
          <p:cNvPr id="6" name="ZoneTexte 5"/>
          <p:cNvSpPr txBox="1"/>
          <p:nvPr/>
        </p:nvSpPr>
        <p:spPr>
          <a:xfrm>
            <a:off x="1989667" y="304800"/>
            <a:ext cx="5562600" cy="1446550"/>
          </a:xfrm>
          <a:prstGeom prst="rect">
            <a:avLst/>
          </a:prstGeom>
          <a:noFill/>
        </p:spPr>
        <p:txBody>
          <a:bodyPr wrap="square" rtlCol="0">
            <a:spAutoFit/>
          </a:bodyPr>
          <a:lstStyle/>
          <a:p>
            <a:pPr algn="ctr"/>
            <a:r>
              <a:rPr lang="ar-MA" sz="4400" b="1" dirty="0">
                <a:ln>
                  <a:solidFill>
                    <a:srgbClr val="92D050"/>
                  </a:solidFill>
                </a:ln>
                <a:solidFill>
                  <a:srgbClr val="C00000"/>
                </a:solidFill>
                <a:effectLst>
                  <a:outerShdw blurRad="38100" dist="38100" dir="2700000" algn="tl">
                    <a:srgbClr val="000000">
                      <a:alpha val="43137"/>
                    </a:srgbClr>
                  </a:outerShdw>
                </a:effectLst>
              </a:rPr>
              <a:t>«محمد صلى الله عليه وسلم كأنك </a:t>
            </a:r>
            <a:r>
              <a:rPr lang="ar-MA" sz="4400" b="1" dirty="0" smtClean="0">
                <a:ln>
                  <a:solidFill>
                    <a:srgbClr val="92D050"/>
                  </a:solidFill>
                </a:ln>
                <a:solidFill>
                  <a:srgbClr val="C00000"/>
                </a:solidFill>
                <a:effectLst>
                  <a:outerShdw blurRad="38100" dist="38100" dir="2700000" algn="tl">
                    <a:srgbClr val="000000">
                      <a:alpha val="43137"/>
                    </a:srgbClr>
                  </a:outerShdw>
                </a:effectLst>
              </a:rPr>
              <a:t>تراه»ـ شخصاً</a:t>
            </a:r>
            <a:endParaRPr lang="ar-EG" sz="4000" b="1" dirty="0">
              <a:ln>
                <a:solidFill>
                  <a:srgbClr val="92D050"/>
                </a:solidFill>
              </a:ln>
              <a:solidFill>
                <a:srgbClr val="00B050"/>
              </a:solidFill>
              <a:effectLst>
                <a:outerShdw blurRad="38100" dist="38100" dir="2700000" algn="tl">
                  <a:srgbClr val="000000">
                    <a:alpha val="43137"/>
                  </a:srgbClr>
                </a:outerShdw>
              </a:effectLst>
            </a:endParaRPr>
          </a:p>
        </p:txBody>
      </p:sp>
      <p:sp>
        <p:nvSpPr>
          <p:cNvPr id="8" name="Espace réservé de la date 7"/>
          <p:cNvSpPr>
            <a:spLocks noGrp="1"/>
          </p:cNvSpPr>
          <p:nvPr>
            <p:ph type="dt" sz="half" idx="10"/>
          </p:nvPr>
        </p:nvSpPr>
        <p:spPr/>
        <p:txBody>
          <a:bodyPr/>
          <a:lstStyle/>
          <a:p>
            <a:pPr>
              <a:defRPr/>
            </a:pPr>
            <a:fld id="{2724BE50-FD74-452F-8E94-A8124F0EBF4E}" type="datetime1">
              <a:rPr lang="fr-FR" smtClean="0"/>
              <a:pPr>
                <a:defRPr/>
              </a:pPr>
              <a:t>01/05/2017</a:t>
            </a:fld>
            <a:endParaRPr lang="en-US" dirty="0"/>
          </a:p>
        </p:txBody>
      </p:sp>
      <p:sp>
        <p:nvSpPr>
          <p:cNvPr id="9" name="Rectangle 8"/>
          <p:cNvSpPr/>
          <p:nvPr/>
        </p:nvSpPr>
        <p:spPr>
          <a:xfrm>
            <a:off x="1524000" y="1942439"/>
            <a:ext cx="6096000" cy="1200329"/>
          </a:xfrm>
          <a:prstGeom prst="rect">
            <a:avLst/>
          </a:prstGeom>
        </p:spPr>
        <p:txBody>
          <a:bodyPr wrap="square">
            <a:spAutoFit/>
          </a:bodyPr>
          <a:lstStyle/>
          <a:p>
            <a:pPr algn="r">
              <a:lnSpc>
                <a:spcPct val="80000"/>
              </a:lnSpc>
            </a:pPr>
            <a:r>
              <a:rPr lang="ar-MA" b="1" dirty="0" smtClean="0"/>
              <a:t>وصف</a:t>
            </a:r>
            <a:r>
              <a:rPr lang="ar-SA" b="1" dirty="0" smtClean="0"/>
              <a:t> </a:t>
            </a:r>
            <a:r>
              <a:rPr lang="ar-SA" b="1" dirty="0"/>
              <a:t>أم معبد الخزاعية في وصف رسول اللَّه صلى الله عليه وسلم لزوجها، حين مر بخيمتها مهاجرًا: </a:t>
            </a:r>
            <a:endParaRPr lang="en-US" b="1" dirty="0"/>
          </a:p>
          <a:p>
            <a:pPr algn="r">
              <a:lnSpc>
                <a:spcPct val="80000"/>
              </a:lnSpc>
            </a:pPr>
            <a:r>
              <a:rPr lang="ar-SA" b="1" dirty="0"/>
              <a:t>رجل ظاهر الوضاءة، أبلج الوجه، حسن الخلق لم تعبه تجلة، ولم تزر به صعلة، وسيم قسيم، في عينيه دعج، وفي أشعاره وطف، وفي صوته صحل، وفي عنقه سطح</a:t>
            </a:r>
            <a:r>
              <a:rPr lang="ar-SA" b="1" dirty="0" smtClean="0"/>
              <a:t>،</a:t>
            </a:r>
            <a:r>
              <a:rPr lang="ar-MA" b="1" dirty="0" smtClean="0"/>
              <a:t>...»</a:t>
            </a:r>
            <a:r>
              <a:rPr lang="ar-SA" b="1" dirty="0" smtClean="0"/>
              <a:t>.</a:t>
            </a:r>
            <a:endParaRPr lang="fr-FR" b="1" dirty="0"/>
          </a:p>
        </p:txBody>
      </p:sp>
      <p:sp>
        <p:nvSpPr>
          <p:cNvPr id="11" name="Rectangle 10"/>
          <p:cNvSpPr/>
          <p:nvPr/>
        </p:nvSpPr>
        <p:spPr>
          <a:xfrm>
            <a:off x="1371601" y="3352800"/>
            <a:ext cx="6180666" cy="1865126"/>
          </a:xfrm>
          <a:prstGeom prst="rect">
            <a:avLst/>
          </a:prstGeom>
        </p:spPr>
        <p:txBody>
          <a:bodyPr wrap="square">
            <a:spAutoFit/>
          </a:bodyPr>
          <a:lstStyle/>
          <a:p>
            <a:pPr algn="r">
              <a:lnSpc>
                <a:spcPct val="80000"/>
              </a:lnSpc>
            </a:pPr>
            <a:r>
              <a:rPr lang="ar-MA" b="1" dirty="0" smtClean="0"/>
              <a:t>وصف هند بن ابي هالة : </a:t>
            </a:r>
            <a:r>
              <a:rPr lang="ar-SA" b="1" dirty="0" smtClean="0"/>
              <a:t>كان </a:t>
            </a:r>
            <a:r>
              <a:rPr lang="ar-SA" b="1" dirty="0"/>
              <a:t>رسول اللَّه صلى الله عليه وسلم متواصل الأحزان، دائم الفكرة، ليست له راحة، ولا يتكلم في غير حاجة، طويل السكوت، يفتتح الكلام ويختمه بأشداقه -لا بأطراف فمه- ويتكلم بجوامع الكلم، فصلاً لا فضول فيه ولا تقصير دمثاً ليس بالجافي ولا بالمهين، يعظم النعمة وإن دقت، لا يذم شيئاً، ولم يكن يذم ذواقاً -ما يطعم- ولا يمدحه، ولا يقام لغضبه إذا تعرض للحق بشيء حتى ينتصر له لا يغضب لنفسه، ولا ينتصر لها - سماح - وإذا أشار </a:t>
            </a:r>
            <a:r>
              <a:rPr lang="ar-SA" b="1" dirty="0" err="1"/>
              <a:t>أشار</a:t>
            </a:r>
            <a:r>
              <a:rPr lang="ar-SA" b="1" dirty="0"/>
              <a:t> بكفه كلها، وإذا تعجب قلبها، وإذا غضب أعرض وأشاح، وإذا فرح غض طرفه، جل ضحكه التبسم، ويفتر عن مثل حب الغمام. </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D39EF-49B7-4BE7-A483-1CDA6DA026EF}" type="slidenum">
              <a:rPr lang="ar-SA" smtClean="0"/>
              <a:pPr>
                <a:defRPr/>
              </a:pPr>
              <a:t>3</a:t>
            </a:fld>
            <a:endParaRPr lang="en-US" dirty="0"/>
          </a:p>
        </p:txBody>
      </p:sp>
      <p:sp>
        <p:nvSpPr>
          <p:cNvPr id="2" name="Espace réservé de la date 1"/>
          <p:cNvSpPr>
            <a:spLocks noGrp="1"/>
          </p:cNvSpPr>
          <p:nvPr>
            <p:ph type="dt" sz="half" idx="10"/>
          </p:nvPr>
        </p:nvSpPr>
        <p:spPr/>
        <p:txBody>
          <a:bodyPr/>
          <a:lstStyle/>
          <a:p>
            <a:pPr>
              <a:defRPr/>
            </a:pPr>
            <a:fld id="{A497AED2-7D55-407D-8ED6-A6A6F26179E9}" type="datetime1">
              <a:rPr lang="fr-FR" smtClean="0"/>
              <a:pPr>
                <a:defRPr/>
              </a:pPr>
              <a:t>01/05/2017</a:t>
            </a:fld>
            <a:endParaRPr lang="en-US" dirty="0"/>
          </a:p>
        </p:txBody>
      </p:sp>
      <p:sp>
        <p:nvSpPr>
          <p:cNvPr id="5" name="ZoneTexte 4"/>
          <p:cNvSpPr txBox="1"/>
          <p:nvPr/>
        </p:nvSpPr>
        <p:spPr>
          <a:xfrm>
            <a:off x="1981200" y="762000"/>
            <a:ext cx="5562600" cy="1446550"/>
          </a:xfrm>
          <a:prstGeom prst="rect">
            <a:avLst/>
          </a:prstGeom>
          <a:noFill/>
        </p:spPr>
        <p:txBody>
          <a:bodyPr wrap="square" rtlCol="0">
            <a:spAutoFit/>
          </a:bodyPr>
          <a:lstStyle/>
          <a:p>
            <a:pPr algn="ctr"/>
            <a:r>
              <a:rPr lang="ar-MA" sz="4400" b="1" dirty="0">
                <a:ln>
                  <a:solidFill>
                    <a:srgbClr val="92D050"/>
                  </a:solidFill>
                </a:ln>
                <a:solidFill>
                  <a:srgbClr val="C00000"/>
                </a:solidFill>
                <a:effectLst>
                  <a:outerShdw blurRad="38100" dist="38100" dir="2700000" algn="tl">
                    <a:srgbClr val="000000">
                      <a:alpha val="43137"/>
                    </a:srgbClr>
                  </a:outerShdw>
                </a:effectLst>
              </a:rPr>
              <a:t>«محمد صلى الله عليه وسلم كأنك تراه</a:t>
            </a:r>
            <a:r>
              <a:rPr lang="ar-MA" sz="4400" b="1" dirty="0" smtClean="0">
                <a:ln>
                  <a:solidFill>
                    <a:srgbClr val="92D050"/>
                  </a:solidFill>
                </a:ln>
                <a:solidFill>
                  <a:srgbClr val="C00000"/>
                </a:solidFill>
                <a:effectLst>
                  <a:outerShdw blurRad="38100" dist="38100" dir="2700000" algn="tl">
                    <a:srgbClr val="000000">
                      <a:alpha val="43137"/>
                    </a:srgbClr>
                  </a:outerShdw>
                </a:effectLst>
              </a:rPr>
              <a:t>»</a:t>
            </a:r>
            <a:endParaRPr lang="ar-EG" sz="4000" b="1" dirty="0">
              <a:ln>
                <a:solidFill>
                  <a:srgbClr val="92D050"/>
                </a:solidFill>
              </a:ln>
              <a:solidFill>
                <a:srgbClr val="00B050"/>
              </a:solidFill>
              <a:effectLst>
                <a:outerShdw blurRad="38100" dist="38100" dir="2700000" algn="tl">
                  <a:srgbClr val="000000">
                    <a:alpha val="43137"/>
                  </a:srgbClr>
                </a:outerShdw>
              </a:effectLst>
            </a:endParaRPr>
          </a:p>
        </p:txBody>
      </p:sp>
      <p:sp>
        <p:nvSpPr>
          <p:cNvPr id="8" name="Rectangle 3"/>
          <p:cNvSpPr>
            <a:spLocks noChangeArrowheads="1"/>
          </p:cNvSpPr>
          <p:nvPr/>
        </p:nvSpPr>
        <p:spPr bwMode="auto">
          <a:xfrm>
            <a:off x="609600" y="1905000"/>
            <a:ext cx="8207375"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ar-SA" sz="2400" dirty="0"/>
              <a:t>( قرأ صلى الله عليه وسلم يوماً قول اللـه </a:t>
            </a:r>
            <a:r>
              <a:rPr lang="ar-SA" sz="2400" dirty="0" err="1"/>
              <a:t>فى</a:t>
            </a:r>
            <a:r>
              <a:rPr lang="ar-SA" sz="2400" dirty="0"/>
              <a:t> إبراهيم: ( رَبِّ إِنَّهُنَّ أَضْلَلْنَ كَثِيرًا مِنَ النَّاسِ فَمَنْ تَبِعَنِي فَإِنَّهُ مِنِّي وَمَنْ عَصَانِي فَإِنَّكَ غَفُورٌ رَحِيمٌ ) [ ابراهيم: 36 ] </a:t>
            </a:r>
            <a:br>
              <a:rPr lang="ar-SA" sz="2400" dirty="0"/>
            </a:br>
            <a:r>
              <a:rPr lang="ar-SA" sz="2400" dirty="0"/>
              <a:t>وقرأ قول اللـه </a:t>
            </a:r>
            <a:r>
              <a:rPr lang="ar-SA" sz="2400" dirty="0" err="1"/>
              <a:t>فى</a:t>
            </a:r>
            <a:r>
              <a:rPr lang="ar-SA" sz="2400" dirty="0"/>
              <a:t> عيسى:( إِنْ تُعَذِّبْهُمْ فَإِنَّهُمْ عِبَادُكَ وَإِنْ تَغْفِرْ لَهُمْ فَإِنَّكَ أَنْتَ الْعَزِيزُ الْحَكِيمُ )[ المائدة: 118 ].</a:t>
            </a:r>
            <a:endParaRPr lang="fr-FR" sz="2400" dirty="0"/>
          </a:p>
        </p:txBody>
      </p:sp>
      <p:sp>
        <p:nvSpPr>
          <p:cNvPr id="11" name="Rectangle 4"/>
          <p:cNvSpPr>
            <a:spLocks noChangeArrowheads="1"/>
          </p:cNvSpPr>
          <p:nvPr/>
        </p:nvSpPr>
        <p:spPr bwMode="auto">
          <a:xfrm>
            <a:off x="466725" y="3417888"/>
            <a:ext cx="8491537"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ar-SA" sz="2400" dirty="0"/>
              <a:t>فبكى صلى الله عليه وسلم فأنزل اللـه إليه جبريل عليه السلام وقال: </a:t>
            </a:r>
            <a:r>
              <a:rPr lang="ar-SA" sz="2400" dirty="0" err="1"/>
              <a:t>باجبريل</a:t>
            </a:r>
            <a:r>
              <a:rPr lang="ar-SA" sz="2400" dirty="0"/>
              <a:t> سل محمد ما الذى يبكيك؟ - وهو أعلم-، فنزل جبريل وقال: ما يبكيك يا رسول اللـه؟ قال أمتي.. أمتي يا جبريل، فصعد جبريل إلى الملك الجليل. وقال: يبكى على أمته واللـه أعلم، فقال لجبريل: انزل إلى محمد وقل له إنا سنرضيك </a:t>
            </a:r>
            <a:r>
              <a:rPr lang="ar-SA" sz="2400" dirty="0" err="1"/>
              <a:t>فى</a:t>
            </a:r>
            <a:r>
              <a:rPr lang="ar-SA" sz="2400" dirty="0"/>
              <a:t> أمتك ) رواه مسلم .</a:t>
            </a:r>
            <a:endParaRPr lang="fr-FR" sz="2400" dirty="0"/>
          </a:p>
        </p:txBody>
      </p:sp>
    </p:spTree>
    <p:extLst>
      <p:ext uri="{BB962C8B-B14F-4D97-AF65-F5344CB8AC3E}">
        <p14:creationId xmlns:p14="http://schemas.microsoft.com/office/powerpoint/2010/main" xmlns="" val="1910764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D39EF-49B7-4BE7-A483-1CDA6DA026EF}" type="slidenum">
              <a:rPr lang="ar-SA" smtClean="0"/>
              <a:pPr>
                <a:defRPr/>
              </a:pPr>
              <a:t>4</a:t>
            </a:fld>
            <a:endParaRPr lang="en-US" dirty="0"/>
          </a:p>
        </p:txBody>
      </p:sp>
      <p:sp>
        <p:nvSpPr>
          <p:cNvPr id="2" name="Espace réservé de la date 1"/>
          <p:cNvSpPr>
            <a:spLocks noGrp="1"/>
          </p:cNvSpPr>
          <p:nvPr>
            <p:ph type="dt" sz="half" idx="10"/>
          </p:nvPr>
        </p:nvSpPr>
        <p:spPr/>
        <p:txBody>
          <a:bodyPr/>
          <a:lstStyle/>
          <a:p>
            <a:pPr>
              <a:defRPr/>
            </a:pPr>
            <a:fld id="{A497AED2-7D55-407D-8ED6-A6A6F26179E9}" type="datetime1">
              <a:rPr lang="fr-FR" smtClean="0"/>
              <a:pPr>
                <a:defRPr/>
              </a:pPr>
              <a:t>01/05/2017</a:t>
            </a:fld>
            <a:endParaRPr lang="en-US" dirty="0"/>
          </a:p>
        </p:txBody>
      </p:sp>
      <p:sp>
        <p:nvSpPr>
          <p:cNvPr id="8" name="Rectangle 3"/>
          <p:cNvSpPr txBox="1">
            <a:spLocks noChangeArrowheads="1"/>
          </p:cNvSpPr>
          <p:nvPr/>
        </p:nvSpPr>
        <p:spPr bwMode="auto">
          <a:xfrm>
            <a:off x="558800" y="1600200"/>
            <a:ext cx="7924800" cy="3641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nSpc>
                <a:spcPct val="80000"/>
              </a:lnSpc>
            </a:pPr>
            <a:r>
              <a:rPr lang="ar-SA" sz="1800" b="1" dirty="0" smtClean="0"/>
              <a:t>1- قال الله تعالى: {يَا أَيُّهَا النَّبِيُّ إِنَّا أَرْسَلْنَاكَ شَاهِدًا وَمُبَشِّرًا وَنَذِيرًا * وَدَاعِيًا إِلَى اللهِ بِإِذْنِهِ وَسِرَاجًا مُّنِيرًا * وَبَشِّرِ الْمُؤْمِنِينَ بِأَنَّ لَهُم مِّنَ اللهِ فَضْلًا كَبِيرًا} (الأحزاب 45، 46). </a:t>
            </a:r>
            <a:endParaRPr lang="en-US" sz="1800" b="1" dirty="0" smtClean="0"/>
          </a:p>
          <a:p>
            <a:pPr>
              <a:lnSpc>
                <a:spcPct val="80000"/>
              </a:lnSpc>
            </a:pPr>
            <a:r>
              <a:rPr lang="ar-SA" sz="1800" b="1" dirty="0" smtClean="0"/>
              <a:t>4- وقال صلى الله عيه وسلم: "أنا أكثر الأنبياء تبعًا يوم القيامة، وأنا أول من يقرع باب الجنة" صحيح مسلم. </a:t>
            </a:r>
            <a:endParaRPr lang="en-US" sz="1800" b="1" dirty="0" smtClean="0"/>
          </a:p>
          <a:p>
            <a:pPr>
              <a:lnSpc>
                <a:spcPct val="80000"/>
              </a:lnSpc>
            </a:pPr>
            <a:r>
              <a:rPr lang="ar-SA" sz="1800" b="1" dirty="0" smtClean="0"/>
              <a:t>5- وقال صلى الله عليه وسلم: "أنا أول شفيع في الجنة، لم يُصدق نبي من الأنبياء ما صدقت، وإن نبيًا من الأنبياء ما صدقه من أمته إلا رجل واحد" صحيح مسلم. </a:t>
            </a:r>
            <a:endParaRPr lang="en-US" sz="1800" b="1" dirty="0" smtClean="0"/>
          </a:p>
          <a:p>
            <a:pPr>
              <a:lnSpc>
                <a:spcPct val="80000"/>
              </a:lnSpc>
            </a:pPr>
            <a:r>
              <a:rPr lang="ar-SA" sz="1800" b="1" dirty="0" smtClean="0"/>
              <a:t>6- وقال رسول الله صلى الله عليه وسلم: "أنا سيد ولد آدم يوم القيام</a:t>
            </a:r>
            <a:r>
              <a:rPr lang="ar-MA" sz="1800" b="1" dirty="0" smtClean="0"/>
              <a:t>ة</a:t>
            </a:r>
            <a:r>
              <a:rPr lang="ar-SA" sz="1800" b="1" dirty="0" smtClean="0"/>
              <a:t>، وأول من تنشق عنه الأرض، وأول شافع ومشفع" صحيح مسلم. </a:t>
            </a:r>
            <a:endParaRPr lang="en-US" sz="1800" b="1" dirty="0" smtClean="0"/>
          </a:p>
          <a:p>
            <a:pPr>
              <a:lnSpc>
                <a:spcPct val="80000"/>
              </a:lnSpc>
            </a:pPr>
            <a:r>
              <a:rPr lang="ar-SA" sz="1800" b="1" dirty="0" smtClean="0"/>
              <a:t>7- وقال رسول الله صلى الله عليه وسلم: "فضلت على الأنبياء بست: أعطيت جوامع الكلم، ونصرت بالرعب، وأحلت لي الغنائم، وجعلت لي الأرض مسجدًا وطهورًا، وأرسلت إلى الخلق كافة، وختم بي النبيون" رواه الترمذي وابن ماجه وهو حديث حسن صحيح. </a:t>
            </a:r>
            <a:endParaRPr lang="en-US" sz="1800" b="1" dirty="0" smtClean="0"/>
          </a:p>
          <a:p>
            <a:pPr>
              <a:lnSpc>
                <a:spcPct val="80000"/>
              </a:lnSpc>
            </a:pPr>
            <a:r>
              <a:rPr lang="ar-SA" sz="1800" b="1" dirty="0" smtClean="0"/>
              <a:t>8- وقال رسول الله صلى الله عليه وسلم: "إن مثلي ومثل الأنبياء قبلي، كمثل رجل بنى بنيانًا فأحسنه وأجمله، إلا موضع لبنة من زاوية من زواياه، فجعل الناس يطوفون به ويعجبون لـه، ويقولون: هلا وضعت هذه اللبنة؟ قال: فأنا اللبنة، وأنا خاتم النبيين" رواه البخاري ومسلم. </a:t>
            </a:r>
            <a:endParaRPr lang="en-US" sz="1800" b="1" dirty="0" smtClean="0"/>
          </a:p>
          <a:p>
            <a:pPr>
              <a:lnSpc>
                <a:spcPct val="80000"/>
              </a:lnSpc>
            </a:pPr>
            <a:r>
              <a:rPr lang="ar-SA" sz="1800" b="1" dirty="0" smtClean="0"/>
              <a:t>9- وقال رسول الله صلى الله عليه وسلم: "إني عند الله مكتوب خاتم النبيين، وإن آدم </a:t>
            </a:r>
            <a:r>
              <a:rPr lang="ar-SA" sz="1800" b="1" dirty="0" err="1" smtClean="0"/>
              <a:t>لمنجدل</a:t>
            </a:r>
            <a:r>
              <a:rPr lang="ar-SA" sz="1800" b="1" dirty="0" smtClean="0"/>
              <a:t> في طينته، وسأخبركم بأول أمري: دعوة إبراهيم، وبشارة عيسى، ورؤيا أمي التي رأت حين وضعتني، وقد خرج لها نور أضاءت لها منه قصور الشام". رواه أحمد والطبراني والبيهقي وصححه ابن حبان (</a:t>
            </a:r>
            <a:r>
              <a:rPr lang="ar-SA" sz="1800" b="1" dirty="0" err="1" smtClean="0"/>
              <a:t>لمنجدل</a:t>
            </a:r>
            <a:r>
              <a:rPr lang="ar-SA" sz="1800" b="1" dirty="0" smtClean="0"/>
              <a:t>: ملقى على الأرض).  </a:t>
            </a:r>
            <a:r>
              <a:rPr lang="ar-SA" sz="1800" dirty="0" smtClean="0"/>
              <a:t> </a:t>
            </a:r>
            <a:endParaRPr lang="fr-FR" sz="1800" dirty="0"/>
          </a:p>
        </p:txBody>
      </p:sp>
    </p:spTree>
    <p:extLst>
      <p:ext uri="{BB962C8B-B14F-4D97-AF65-F5344CB8AC3E}">
        <p14:creationId xmlns:p14="http://schemas.microsoft.com/office/powerpoint/2010/main" xmlns="" val="4136111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D39EF-49B7-4BE7-A483-1CDA6DA026EF}" type="slidenum">
              <a:rPr lang="ar-SA" smtClean="0"/>
              <a:pPr>
                <a:defRPr/>
              </a:pPr>
              <a:t>5</a:t>
            </a:fld>
            <a:endParaRPr lang="en-US"/>
          </a:p>
        </p:txBody>
      </p:sp>
      <p:sp>
        <p:nvSpPr>
          <p:cNvPr id="2" name="Espace réservé de la date 1"/>
          <p:cNvSpPr>
            <a:spLocks noGrp="1"/>
          </p:cNvSpPr>
          <p:nvPr>
            <p:ph type="dt" sz="half" idx="10"/>
          </p:nvPr>
        </p:nvSpPr>
        <p:spPr/>
        <p:txBody>
          <a:bodyPr/>
          <a:lstStyle/>
          <a:p>
            <a:pPr>
              <a:defRPr/>
            </a:pPr>
            <a:fld id="{A497AED2-7D55-407D-8ED6-A6A6F26179E9}" type="datetime1">
              <a:rPr lang="fr-FR" smtClean="0"/>
              <a:pPr>
                <a:defRPr/>
              </a:pPr>
              <a:t>01/05/2017</a:t>
            </a:fld>
            <a:endParaRPr lang="en-US"/>
          </a:p>
        </p:txBody>
      </p:sp>
      <p:sp>
        <p:nvSpPr>
          <p:cNvPr id="5" name="ZoneTexte 4"/>
          <p:cNvSpPr txBox="1"/>
          <p:nvPr/>
        </p:nvSpPr>
        <p:spPr>
          <a:xfrm>
            <a:off x="1981200" y="1066800"/>
            <a:ext cx="5562600" cy="769441"/>
          </a:xfrm>
          <a:prstGeom prst="rect">
            <a:avLst/>
          </a:prstGeom>
          <a:noFill/>
        </p:spPr>
        <p:txBody>
          <a:bodyPr wrap="square" rtlCol="0">
            <a:spAutoFit/>
          </a:bodyPr>
          <a:lstStyle/>
          <a:p>
            <a:pPr algn="ctr"/>
            <a:r>
              <a:rPr lang="ar-MA" sz="4400" b="1" dirty="0">
                <a:ln>
                  <a:solidFill>
                    <a:srgbClr val="92D050"/>
                  </a:solidFill>
                </a:ln>
                <a:solidFill>
                  <a:srgbClr val="C00000"/>
                </a:solidFill>
                <a:effectLst>
                  <a:outerShdw blurRad="38100" dist="38100" dir="2700000" algn="tl">
                    <a:srgbClr val="000000">
                      <a:alpha val="43137"/>
                    </a:srgbClr>
                  </a:outerShdw>
                </a:effectLst>
              </a:rPr>
              <a:t>«محمد صلى الله عليه وسلم كأنك تراه</a:t>
            </a:r>
            <a:r>
              <a:rPr lang="ar-MA" sz="4400" b="1" dirty="0" smtClean="0">
                <a:ln>
                  <a:solidFill>
                    <a:srgbClr val="92D050"/>
                  </a:solidFill>
                </a:ln>
                <a:solidFill>
                  <a:srgbClr val="C00000"/>
                </a:solidFill>
                <a:effectLst>
                  <a:outerShdw blurRad="38100" dist="38100" dir="2700000" algn="tl">
                    <a:srgbClr val="000000">
                      <a:alpha val="43137"/>
                    </a:srgbClr>
                  </a:outerShdw>
                </a:effectLst>
              </a:rPr>
              <a:t>»</a:t>
            </a:r>
            <a:endParaRPr lang="ar-EG" sz="4000" b="1" dirty="0">
              <a:ln>
                <a:solidFill>
                  <a:srgbClr val="92D050"/>
                </a:solidFill>
              </a:ln>
              <a:solidFill>
                <a:srgbClr val="00B050"/>
              </a:solidFill>
              <a:effectLst>
                <a:outerShdw blurRad="38100" dist="38100" dir="2700000" algn="tl">
                  <a:srgbClr val="000000">
                    <a:alpha val="43137"/>
                  </a:srgbClr>
                </a:outerShdw>
              </a:effectLst>
            </a:endParaRPr>
          </a:p>
        </p:txBody>
      </p:sp>
      <p:sp>
        <p:nvSpPr>
          <p:cNvPr id="8" name="Content Placeholder 2"/>
          <p:cNvSpPr txBox="1">
            <a:spLocks/>
          </p:cNvSpPr>
          <p:nvPr/>
        </p:nvSpPr>
        <p:spPr bwMode="auto">
          <a:xfrm>
            <a:off x="1676400" y="2209800"/>
            <a:ext cx="6019800" cy="2713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buFontTx/>
              <a:buNone/>
            </a:pPr>
            <a:r>
              <a:rPr lang="ar-EG" sz="2000" b="1" dirty="0" smtClean="0"/>
              <a:t>قصدوك </a:t>
            </a:r>
            <a:r>
              <a:rPr lang="ar-EG" sz="2000" b="1" dirty="0"/>
              <a:t>وامتدحوا ودونـي أغلقـت </a:t>
            </a:r>
            <a:r>
              <a:rPr lang="ar-MA" sz="2000" b="1" dirty="0" smtClean="0"/>
              <a:t>     </a:t>
            </a:r>
            <a:r>
              <a:rPr lang="ar-EG" sz="2000" b="1" dirty="0" smtClean="0"/>
              <a:t>أبواب </a:t>
            </a:r>
            <a:r>
              <a:rPr lang="ar-EG" sz="2000" b="1" dirty="0"/>
              <a:t>مدحـك فالحـروف </a:t>
            </a:r>
            <a:r>
              <a:rPr lang="ar-EG" sz="2000" b="1" dirty="0" smtClean="0"/>
              <a:t>عقـام</a:t>
            </a:r>
            <a:endParaRPr lang="ar-EG" sz="2000" dirty="0" smtClean="0"/>
          </a:p>
          <a:p>
            <a:pPr algn="ctr">
              <a:buNone/>
            </a:pPr>
            <a:r>
              <a:rPr lang="ar-MA" sz="2000" b="1" dirty="0" smtClean="0"/>
              <a:t>                            </a:t>
            </a:r>
            <a:r>
              <a:rPr lang="ar-EG" sz="2000" b="1" dirty="0" smtClean="0"/>
              <a:t> </a:t>
            </a:r>
            <a:endParaRPr lang="en-US" sz="2000" dirty="0" smtClean="0"/>
          </a:p>
          <a:p>
            <a:pPr>
              <a:buFontTx/>
              <a:buNone/>
            </a:pPr>
            <a:r>
              <a:rPr lang="ar-EG" sz="2000" b="1" dirty="0" smtClean="0"/>
              <a:t>ماذا أقـول وألـف ألـف قصيـدة </a:t>
            </a:r>
            <a:r>
              <a:rPr lang="ar-MA" sz="2000" b="1" dirty="0" smtClean="0"/>
              <a:t>         </a:t>
            </a:r>
            <a:r>
              <a:rPr lang="ar-EG" sz="2000" b="1" dirty="0" smtClean="0"/>
              <a:t>عصمـاء قبلـي سطـرت أقـلام </a:t>
            </a:r>
            <a:endParaRPr lang="en-US" sz="2000" dirty="0" smtClean="0"/>
          </a:p>
          <a:p>
            <a:pPr algn="ctr">
              <a:buFontTx/>
              <a:buNone/>
            </a:pPr>
            <a:r>
              <a:rPr lang="ar-MA" sz="2000" b="1" dirty="0" smtClean="0"/>
              <a:t>                          </a:t>
            </a:r>
            <a:endParaRPr lang="en-US" sz="2000" dirty="0" smtClean="0"/>
          </a:p>
          <a:p>
            <a:pPr>
              <a:buFontTx/>
              <a:buNone/>
            </a:pPr>
            <a:r>
              <a:rPr lang="ar-EG" sz="2000" b="1" dirty="0" smtClean="0"/>
              <a:t>مدحوك ما بلغـوا برغـم ولائهـم </a:t>
            </a:r>
            <a:r>
              <a:rPr lang="ar-MA" sz="2000" b="1" dirty="0" smtClean="0"/>
              <a:t>          </a:t>
            </a:r>
            <a:r>
              <a:rPr lang="ar-EG" sz="2000" b="1" dirty="0" smtClean="0"/>
              <a:t>أسـوار </a:t>
            </a:r>
            <a:r>
              <a:rPr lang="ar-EG" sz="2000" b="1" dirty="0"/>
              <a:t>مجـدك فالدنـو لـمـام</a:t>
            </a:r>
            <a:endParaRPr lang="en-US" sz="2000" dirty="0" smtClean="0"/>
          </a:p>
          <a:p>
            <a:pPr algn="ctr">
              <a:buFontTx/>
              <a:buNone/>
            </a:pPr>
            <a:r>
              <a:rPr lang="ar-MA" sz="2000" b="1" dirty="0" smtClean="0"/>
              <a:t>                           </a:t>
            </a:r>
            <a:r>
              <a:rPr lang="ar-EG" sz="2000" b="1" dirty="0" smtClean="0"/>
              <a:t> </a:t>
            </a:r>
            <a:endParaRPr lang="en-US" sz="2000" dirty="0" smtClean="0"/>
          </a:p>
          <a:p>
            <a:pPr>
              <a:buNone/>
            </a:pPr>
            <a:r>
              <a:rPr lang="ar-EG" sz="2000" b="1" dirty="0" smtClean="0"/>
              <a:t>ودنـوت مذهـولا أسيـرا لا أرى </a:t>
            </a:r>
            <a:r>
              <a:rPr lang="ar-MA" sz="2000" b="1" dirty="0" smtClean="0"/>
              <a:t>            </a:t>
            </a:r>
            <a:r>
              <a:rPr lang="ar-EG" sz="2000" b="1" dirty="0" smtClean="0"/>
              <a:t>حيـران </a:t>
            </a:r>
            <a:r>
              <a:rPr lang="ar-EG" sz="2000" b="1" dirty="0"/>
              <a:t>يلجـم شعـري الإحجـام </a:t>
            </a:r>
            <a:endParaRPr lang="en-US" sz="2000" dirty="0"/>
          </a:p>
          <a:p>
            <a:pPr>
              <a:buFontTx/>
              <a:buNone/>
            </a:pPr>
            <a:endParaRPr lang="en-US" sz="2000" dirty="0" smtClean="0"/>
          </a:p>
          <a:p>
            <a:pPr algn="ctr">
              <a:buFontTx/>
              <a:buNone/>
            </a:pPr>
            <a:r>
              <a:rPr lang="ar-MA" sz="2000" b="1" dirty="0" smtClean="0"/>
              <a:t>                             </a:t>
            </a:r>
            <a:endParaRPr lang="en-US" sz="2000" dirty="0"/>
          </a:p>
        </p:txBody>
      </p:sp>
    </p:spTree>
    <p:extLst>
      <p:ext uri="{BB962C8B-B14F-4D97-AF65-F5344CB8AC3E}">
        <p14:creationId xmlns:p14="http://schemas.microsoft.com/office/powerpoint/2010/main" xmlns="" val="12569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3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8">
                                            <p:txEl>
                                              <p:pRg st="0" end="0"/>
                                            </p:txEl>
                                          </p:spTgt>
                                        </p:tgtEl>
                                      </p:cBhvr>
                                    </p:animEffect>
                                  </p:childTnLst>
                                </p:cTn>
                              </p:par>
                            </p:childTnLst>
                          </p:cTn>
                        </p:par>
                        <p:par>
                          <p:cTn id="10" fill="hold">
                            <p:stCondLst>
                              <p:cond delay="3000"/>
                            </p:stCondLst>
                            <p:childTnLst>
                              <p:par>
                                <p:cTn id="11" presetID="55" presetClass="entr" presetSubtype="0" fill="hold" nodeType="after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3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14" dur="3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15" dur="3000"/>
                                        <p:tgtEl>
                                          <p:spTgt spid="8">
                                            <p:txEl>
                                              <p:pRg st="2" end="2"/>
                                            </p:txEl>
                                          </p:spTgt>
                                        </p:tgtEl>
                                      </p:cBhvr>
                                    </p:animEffect>
                                  </p:childTnLst>
                                </p:cTn>
                              </p:par>
                            </p:childTnLst>
                          </p:cTn>
                        </p:par>
                        <p:par>
                          <p:cTn id="16" fill="hold">
                            <p:stCondLst>
                              <p:cond delay="6000"/>
                            </p:stCondLst>
                            <p:childTnLst>
                              <p:par>
                                <p:cTn id="17" presetID="55" presetClass="entr" presetSubtype="0" fill="hold"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p:cTn id="19" dur="3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20" dur="3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21" dur="3000"/>
                                        <p:tgtEl>
                                          <p:spTgt spid="8">
                                            <p:txEl>
                                              <p:pRg st="1" end="1"/>
                                            </p:txEl>
                                          </p:spTgt>
                                        </p:tgtEl>
                                      </p:cBhvr>
                                    </p:animEffect>
                                  </p:childTnLst>
                                </p:cTn>
                              </p:par>
                            </p:childTnLst>
                          </p:cTn>
                        </p:par>
                        <p:par>
                          <p:cTn id="22" fill="hold">
                            <p:stCondLst>
                              <p:cond delay="9000"/>
                            </p:stCondLst>
                            <p:childTnLst>
                              <p:par>
                                <p:cTn id="23" presetID="55" presetClass="entr" presetSubtype="0"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p:cTn id="25" dur="3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26" dur="3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27" dur="3000"/>
                                        <p:tgtEl>
                                          <p:spTgt spid="8">
                                            <p:txEl>
                                              <p:pRg st="3" end="3"/>
                                            </p:txEl>
                                          </p:spTgt>
                                        </p:tgtEl>
                                      </p:cBhvr>
                                    </p:animEffect>
                                  </p:childTnLst>
                                </p:cTn>
                              </p:par>
                            </p:childTnLst>
                          </p:cTn>
                        </p:par>
                        <p:par>
                          <p:cTn id="28" fill="hold">
                            <p:stCondLst>
                              <p:cond delay="12000"/>
                            </p:stCondLst>
                            <p:childTnLst>
                              <p:par>
                                <p:cTn id="29" presetID="55" presetClass="entr" presetSubtype="0" fill="hold" nodeType="after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p:cTn id="31" dur="3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32" dur="3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33" dur="3000"/>
                                        <p:tgtEl>
                                          <p:spTgt spid="8">
                                            <p:txEl>
                                              <p:pRg st="4" end="4"/>
                                            </p:txEl>
                                          </p:spTgt>
                                        </p:tgtEl>
                                      </p:cBhvr>
                                    </p:animEffect>
                                  </p:childTnLst>
                                </p:cTn>
                              </p:par>
                            </p:childTnLst>
                          </p:cTn>
                        </p:par>
                        <p:par>
                          <p:cTn id="34" fill="hold">
                            <p:stCondLst>
                              <p:cond delay="15000"/>
                            </p:stCondLst>
                            <p:childTnLst>
                              <p:par>
                                <p:cTn id="35" presetID="55" presetClass="entr" presetSubtype="0" fill="hold" nodeType="after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p:cTn id="37" dur="3000" fill="hold"/>
                                        <p:tgtEl>
                                          <p:spTgt spid="8">
                                            <p:txEl>
                                              <p:pRg st="5" end="5"/>
                                            </p:txEl>
                                          </p:spTgt>
                                        </p:tgtEl>
                                        <p:attrNameLst>
                                          <p:attrName>ppt_w</p:attrName>
                                        </p:attrNameLst>
                                      </p:cBhvr>
                                      <p:tavLst>
                                        <p:tav tm="0">
                                          <p:val>
                                            <p:strVal val="#ppt_w*0.70"/>
                                          </p:val>
                                        </p:tav>
                                        <p:tav tm="100000">
                                          <p:val>
                                            <p:strVal val="#ppt_w"/>
                                          </p:val>
                                        </p:tav>
                                      </p:tavLst>
                                    </p:anim>
                                    <p:anim calcmode="lin" valueType="num">
                                      <p:cBhvr>
                                        <p:cTn id="38" dur="3000" fill="hold"/>
                                        <p:tgtEl>
                                          <p:spTgt spid="8">
                                            <p:txEl>
                                              <p:pRg st="5" end="5"/>
                                            </p:txEl>
                                          </p:spTgt>
                                        </p:tgtEl>
                                        <p:attrNameLst>
                                          <p:attrName>ppt_h</p:attrName>
                                        </p:attrNameLst>
                                      </p:cBhvr>
                                      <p:tavLst>
                                        <p:tav tm="0">
                                          <p:val>
                                            <p:strVal val="#ppt_h"/>
                                          </p:val>
                                        </p:tav>
                                        <p:tav tm="100000">
                                          <p:val>
                                            <p:strVal val="#ppt_h"/>
                                          </p:val>
                                        </p:tav>
                                      </p:tavLst>
                                    </p:anim>
                                    <p:animEffect transition="in" filter="fade">
                                      <p:cBhvr>
                                        <p:cTn id="39" dur="3000"/>
                                        <p:tgtEl>
                                          <p:spTgt spid="8">
                                            <p:txEl>
                                              <p:pRg st="5" end="5"/>
                                            </p:txEl>
                                          </p:spTgt>
                                        </p:tgtEl>
                                      </p:cBhvr>
                                    </p:animEffect>
                                  </p:childTnLst>
                                </p:cTn>
                              </p:par>
                            </p:childTnLst>
                          </p:cTn>
                        </p:par>
                        <p:par>
                          <p:cTn id="40" fill="hold">
                            <p:stCondLst>
                              <p:cond delay="18000"/>
                            </p:stCondLst>
                            <p:childTnLst>
                              <p:par>
                                <p:cTn id="41" presetID="55" presetClass="entr" presetSubtype="0" fill="hold" nodeType="after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p:cTn id="43" dur="3000" fill="hold"/>
                                        <p:tgtEl>
                                          <p:spTgt spid="8">
                                            <p:txEl>
                                              <p:pRg st="6" end="6"/>
                                            </p:txEl>
                                          </p:spTgt>
                                        </p:tgtEl>
                                        <p:attrNameLst>
                                          <p:attrName>ppt_w</p:attrName>
                                        </p:attrNameLst>
                                      </p:cBhvr>
                                      <p:tavLst>
                                        <p:tav tm="0">
                                          <p:val>
                                            <p:strVal val="#ppt_w*0.70"/>
                                          </p:val>
                                        </p:tav>
                                        <p:tav tm="100000">
                                          <p:val>
                                            <p:strVal val="#ppt_w"/>
                                          </p:val>
                                        </p:tav>
                                      </p:tavLst>
                                    </p:anim>
                                    <p:anim calcmode="lin" valueType="num">
                                      <p:cBhvr>
                                        <p:cTn id="44" dur="3000" fill="hold"/>
                                        <p:tgtEl>
                                          <p:spTgt spid="8">
                                            <p:txEl>
                                              <p:pRg st="6" end="6"/>
                                            </p:txEl>
                                          </p:spTgt>
                                        </p:tgtEl>
                                        <p:attrNameLst>
                                          <p:attrName>ppt_h</p:attrName>
                                        </p:attrNameLst>
                                      </p:cBhvr>
                                      <p:tavLst>
                                        <p:tav tm="0">
                                          <p:val>
                                            <p:strVal val="#ppt_h"/>
                                          </p:val>
                                        </p:tav>
                                        <p:tav tm="100000">
                                          <p:val>
                                            <p:strVal val="#ppt_h"/>
                                          </p:val>
                                        </p:tav>
                                      </p:tavLst>
                                    </p:anim>
                                    <p:animEffect transition="in" filter="fade">
                                      <p:cBhvr>
                                        <p:cTn id="45" dur="3000"/>
                                        <p:tgtEl>
                                          <p:spTgt spid="8">
                                            <p:txEl>
                                              <p:pRg st="6" end="6"/>
                                            </p:txEl>
                                          </p:spTgt>
                                        </p:tgtEl>
                                      </p:cBhvr>
                                    </p:animEffect>
                                  </p:childTnLst>
                                </p:cTn>
                              </p:par>
                            </p:childTnLst>
                          </p:cTn>
                        </p:par>
                        <p:par>
                          <p:cTn id="46" fill="hold">
                            <p:stCondLst>
                              <p:cond delay="21000"/>
                            </p:stCondLst>
                            <p:childTnLst>
                              <p:par>
                                <p:cTn id="47" presetID="55" presetClass="entr" presetSubtype="0" fill="hold" nodeType="after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 calcmode="lin" valueType="num">
                                      <p:cBhvr>
                                        <p:cTn id="49" dur="3000" fill="hold"/>
                                        <p:tgtEl>
                                          <p:spTgt spid="8">
                                            <p:txEl>
                                              <p:pRg st="8" end="8"/>
                                            </p:txEl>
                                          </p:spTgt>
                                        </p:tgtEl>
                                        <p:attrNameLst>
                                          <p:attrName>ppt_w</p:attrName>
                                        </p:attrNameLst>
                                      </p:cBhvr>
                                      <p:tavLst>
                                        <p:tav tm="0">
                                          <p:val>
                                            <p:strVal val="#ppt_w*0.70"/>
                                          </p:val>
                                        </p:tav>
                                        <p:tav tm="100000">
                                          <p:val>
                                            <p:strVal val="#ppt_w"/>
                                          </p:val>
                                        </p:tav>
                                      </p:tavLst>
                                    </p:anim>
                                    <p:anim calcmode="lin" valueType="num">
                                      <p:cBhvr>
                                        <p:cTn id="50" dur="3000" fill="hold"/>
                                        <p:tgtEl>
                                          <p:spTgt spid="8">
                                            <p:txEl>
                                              <p:pRg st="8" end="8"/>
                                            </p:txEl>
                                          </p:spTgt>
                                        </p:tgtEl>
                                        <p:attrNameLst>
                                          <p:attrName>ppt_h</p:attrName>
                                        </p:attrNameLst>
                                      </p:cBhvr>
                                      <p:tavLst>
                                        <p:tav tm="0">
                                          <p:val>
                                            <p:strVal val="#ppt_h"/>
                                          </p:val>
                                        </p:tav>
                                        <p:tav tm="100000">
                                          <p:val>
                                            <p:strVal val="#ppt_h"/>
                                          </p:val>
                                        </p:tav>
                                      </p:tavLst>
                                    </p:anim>
                                    <p:animEffect transition="in" filter="fade">
                                      <p:cBhvr>
                                        <p:cTn id="51" dur="3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D39EF-49B7-4BE7-A483-1CDA6DA026EF}" type="slidenum">
              <a:rPr lang="ar-SA" smtClean="0"/>
              <a:pPr>
                <a:defRPr/>
              </a:pPr>
              <a:t>6</a:t>
            </a:fld>
            <a:endParaRPr lang="en-US"/>
          </a:p>
        </p:txBody>
      </p:sp>
      <p:sp>
        <p:nvSpPr>
          <p:cNvPr id="2" name="Espace réservé de la date 1"/>
          <p:cNvSpPr>
            <a:spLocks noGrp="1"/>
          </p:cNvSpPr>
          <p:nvPr>
            <p:ph type="dt" sz="half" idx="10"/>
          </p:nvPr>
        </p:nvSpPr>
        <p:spPr/>
        <p:txBody>
          <a:bodyPr/>
          <a:lstStyle/>
          <a:p>
            <a:pPr>
              <a:defRPr/>
            </a:pPr>
            <a:fld id="{A497AED2-7D55-407D-8ED6-A6A6F26179E9}" type="datetime1">
              <a:rPr lang="fr-FR" smtClean="0"/>
              <a:pPr>
                <a:defRPr/>
              </a:pPr>
              <a:t>01/05/2017</a:t>
            </a:fld>
            <a:endParaRPr lang="en-US"/>
          </a:p>
        </p:txBody>
      </p:sp>
      <p:sp>
        <p:nvSpPr>
          <p:cNvPr id="5" name="ZoneTexte 4"/>
          <p:cNvSpPr txBox="1"/>
          <p:nvPr/>
        </p:nvSpPr>
        <p:spPr>
          <a:xfrm>
            <a:off x="1981200" y="1066800"/>
            <a:ext cx="5562600" cy="769441"/>
          </a:xfrm>
          <a:prstGeom prst="rect">
            <a:avLst/>
          </a:prstGeom>
          <a:noFill/>
        </p:spPr>
        <p:txBody>
          <a:bodyPr wrap="square" rtlCol="0">
            <a:spAutoFit/>
          </a:bodyPr>
          <a:lstStyle/>
          <a:p>
            <a:pPr algn="ctr"/>
            <a:r>
              <a:rPr lang="ar-MA" sz="4400" b="1" dirty="0">
                <a:ln>
                  <a:solidFill>
                    <a:srgbClr val="92D050"/>
                  </a:solidFill>
                </a:ln>
                <a:solidFill>
                  <a:srgbClr val="C00000"/>
                </a:solidFill>
                <a:effectLst>
                  <a:outerShdw blurRad="38100" dist="38100" dir="2700000" algn="tl">
                    <a:srgbClr val="000000">
                      <a:alpha val="43137"/>
                    </a:srgbClr>
                  </a:outerShdw>
                </a:effectLst>
              </a:rPr>
              <a:t>«محمد صلى الله عليه وسلم كأنك تراه</a:t>
            </a:r>
            <a:r>
              <a:rPr lang="ar-MA" sz="4400" b="1" dirty="0" smtClean="0">
                <a:ln>
                  <a:solidFill>
                    <a:srgbClr val="92D050"/>
                  </a:solidFill>
                </a:ln>
                <a:solidFill>
                  <a:srgbClr val="C00000"/>
                </a:solidFill>
                <a:effectLst>
                  <a:outerShdw blurRad="38100" dist="38100" dir="2700000" algn="tl">
                    <a:srgbClr val="000000">
                      <a:alpha val="43137"/>
                    </a:srgbClr>
                  </a:outerShdw>
                </a:effectLst>
              </a:rPr>
              <a:t>»</a:t>
            </a:r>
            <a:endParaRPr lang="ar-EG" sz="4000" b="1" dirty="0">
              <a:ln>
                <a:solidFill>
                  <a:srgbClr val="92D050"/>
                </a:solidFill>
              </a:ln>
              <a:solidFill>
                <a:srgbClr val="00B050"/>
              </a:solidFill>
              <a:effectLst>
                <a:outerShdw blurRad="38100" dist="38100" dir="2700000" algn="tl">
                  <a:srgbClr val="000000">
                    <a:alpha val="43137"/>
                  </a:srgbClr>
                </a:outerShdw>
              </a:effectLst>
            </a:endParaRPr>
          </a:p>
        </p:txBody>
      </p:sp>
      <p:sp>
        <p:nvSpPr>
          <p:cNvPr id="7" name="ZoneTexte 6"/>
          <p:cNvSpPr txBox="1"/>
          <p:nvPr/>
        </p:nvSpPr>
        <p:spPr>
          <a:xfrm>
            <a:off x="1888066" y="2286000"/>
            <a:ext cx="5579533" cy="3477875"/>
          </a:xfrm>
          <a:prstGeom prst="rect">
            <a:avLst/>
          </a:prstGeom>
          <a:noFill/>
        </p:spPr>
        <p:txBody>
          <a:bodyPr wrap="square" rtlCol="0">
            <a:spAutoFit/>
          </a:bodyPr>
          <a:lstStyle/>
          <a:p>
            <a:pPr marL="342900" indent="-342900" algn="r" rtl="1">
              <a:buFont typeface="+mj-lt"/>
              <a:buAutoNum type="arabicPeriod"/>
            </a:pPr>
            <a:r>
              <a:rPr lang="ar-MA" sz="4400" dirty="0" smtClean="0"/>
              <a:t>تراه رحمةً</a:t>
            </a:r>
          </a:p>
          <a:p>
            <a:pPr marL="342900" indent="-342900" algn="r" rtl="1">
              <a:buFont typeface="+mj-lt"/>
              <a:buAutoNum type="arabicPeriod"/>
            </a:pPr>
            <a:r>
              <a:rPr lang="ar-MA" sz="4400" dirty="0" smtClean="0"/>
              <a:t>تراه علماً</a:t>
            </a:r>
          </a:p>
          <a:p>
            <a:pPr marL="342900" indent="-342900" algn="r" rtl="1">
              <a:buFont typeface="+mj-lt"/>
              <a:buAutoNum type="arabicPeriod"/>
            </a:pPr>
            <a:r>
              <a:rPr lang="ar-MA" sz="4400" dirty="0" smtClean="0"/>
              <a:t>تراه صحبةً</a:t>
            </a:r>
          </a:p>
          <a:p>
            <a:pPr marL="342900" indent="-342900" algn="r" rtl="1">
              <a:buFont typeface="+mj-lt"/>
              <a:buAutoNum type="arabicPeriod"/>
            </a:pPr>
            <a:r>
              <a:rPr lang="ar-MA" sz="4400" dirty="0" smtClean="0"/>
              <a:t>تراه عابداً</a:t>
            </a:r>
          </a:p>
          <a:p>
            <a:pPr marL="342900" indent="-342900" algn="r" rtl="1">
              <a:buFont typeface="+mj-lt"/>
              <a:buAutoNum type="arabicPeriod"/>
            </a:pPr>
            <a:r>
              <a:rPr lang="ar-MA" sz="4400" dirty="0" smtClean="0"/>
              <a:t>تراه شخصاً</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D39EF-49B7-4BE7-A483-1CDA6DA026EF}" type="slidenum">
              <a:rPr lang="ar-SA" smtClean="0"/>
              <a:pPr>
                <a:defRPr/>
              </a:pPr>
              <a:t>7</a:t>
            </a:fld>
            <a:endParaRPr lang="en-US"/>
          </a:p>
        </p:txBody>
      </p:sp>
      <p:sp>
        <p:nvSpPr>
          <p:cNvPr id="2" name="Espace réservé de la date 1"/>
          <p:cNvSpPr>
            <a:spLocks noGrp="1"/>
          </p:cNvSpPr>
          <p:nvPr>
            <p:ph type="dt" sz="half" idx="10"/>
          </p:nvPr>
        </p:nvSpPr>
        <p:spPr/>
        <p:txBody>
          <a:bodyPr/>
          <a:lstStyle/>
          <a:p>
            <a:pPr>
              <a:defRPr/>
            </a:pPr>
            <a:fld id="{5E272D4C-DEFC-46F8-957F-5C1AC27CEB86}" type="datetime1">
              <a:rPr lang="fr-FR" smtClean="0"/>
              <a:pPr>
                <a:defRPr/>
              </a:pPr>
              <a:t>01/05/2017</a:t>
            </a:fld>
            <a:endParaRPr lang="en-US"/>
          </a:p>
        </p:txBody>
      </p:sp>
      <p:sp>
        <p:nvSpPr>
          <p:cNvPr id="5" name="ZoneTexte 4"/>
          <p:cNvSpPr txBox="1"/>
          <p:nvPr/>
        </p:nvSpPr>
        <p:spPr>
          <a:xfrm>
            <a:off x="1219200" y="914400"/>
            <a:ext cx="7162799" cy="707886"/>
          </a:xfrm>
          <a:prstGeom prst="rect">
            <a:avLst/>
          </a:prstGeom>
          <a:noFill/>
        </p:spPr>
        <p:txBody>
          <a:bodyPr wrap="square" rtlCol="0">
            <a:spAutoFit/>
          </a:bodyPr>
          <a:lstStyle/>
          <a:p>
            <a:pPr algn="ctr"/>
            <a:r>
              <a:rPr lang="ar-MA" sz="4000" b="1" dirty="0">
                <a:ln>
                  <a:solidFill>
                    <a:srgbClr val="92D050"/>
                  </a:solidFill>
                </a:ln>
                <a:solidFill>
                  <a:srgbClr val="C00000"/>
                </a:solidFill>
                <a:effectLst>
                  <a:outerShdw blurRad="38100" dist="38100" dir="2700000" algn="tl">
                    <a:srgbClr val="000000">
                      <a:alpha val="43137"/>
                    </a:srgbClr>
                  </a:outerShdw>
                </a:effectLst>
              </a:rPr>
              <a:t>«محمد صلى الله عليه وسلم كأنك تراه</a:t>
            </a:r>
            <a:r>
              <a:rPr lang="ar-MA" sz="4000" b="1" dirty="0" smtClean="0">
                <a:ln>
                  <a:solidFill>
                    <a:srgbClr val="92D050"/>
                  </a:solidFill>
                </a:ln>
                <a:solidFill>
                  <a:srgbClr val="C00000"/>
                </a:solidFill>
                <a:effectLst>
                  <a:outerShdw blurRad="38100" dist="38100" dir="2700000" algn="tl">
                    <a:srgbClr val="000000">
                      <a:alpha val="43137"/>
                    </a:srgbClr>
                  </a:outerShdw>
                </a:effectLst>
              </a:rPr>
              <a:t>» - تراه رحمة!</a:t>
            </a:r>
            <a:endParaRPr lang="ar-EG" sz="3600" b="1" dirty="0">
              <a:ln>
                <a:solidFill>
                  <a:srgbClr val="92D050"/>
                </a:solidFill>
              </a:ln>
              <a:solidFill>
                <a:srgbClr val="00B050"/>
              </a:solidFill>
              <a:effectLst>
                <a:outerShdw blurRad="38100" dist="38100" dir="2700000" algn="tl">
                  <a:srgbClr val="000000">
                    <a:alpha val="43137"/>
                  </a:srgbClr>
                </a:outerShdw>
              </a:effectLst>
            </a:endParaRPr>
          </a:p>
        </p:txBody>
      </p:sp>
      <p:sp>
        <p:nvSpPr>
          <p:cNvPr id="9" name="Rectangle 8"/>
          <p:cNvSpPr/>
          <p:nvPr/>
        </p:nvSpPr>
        <p:spPr>
          <a:xfrm>
            <a:off x="1938908" y="2133600"/>
            <a:ext cx="5266185" cy="584775"/>
          </a:xfrm>
          <a:prstGeom prst="rect">
            <a:avLst/>
          </a:prstGeom>
        </p:spPr>
        <p:txBody>
          <a:bodyPr wrap="square">
            <a:spAutoFit/>
          </a:bodyPr>
          <a:lstStyle/>
          <a:p>
            <a:r>
              <a:rPr lang="ar-MA" sz="3200" b="1" dirty="0"/>
              <a:t>وَمَا أَرْسَلْنَاكَ إِلَّا رَحْمَةً لِّلْعَالَمِينَ (107)</a:t>
            </a:r>
            <a:endParaRPr lang="fr-FR" sz="3200" dirty="0"/>
          </a:p>
        </p:txBody>
      </p:sp>
      <p:sp>
        <p:nvSpPr>
          <p:cNvPr id="10" name="Rectangle 9"/>
          <p:cNvSpPr/>
          <p:nvPr/>
        </p:nvSpPr>
        <p:spPr>
          <a:xfrm>
            <a:off x="1806660" y="2819400"/>
            <a:ext cx="5530681" cy="646331"/>
          </a:xfrm>
          <a:prstGeom prst="rect">
            <a:avLst/>
          </a:prstGeom>
        </p:spPr>
        <p:txBody>
          <a:bodyPr wrap="square">
            <a:spAutoFit/>
          </a:bodyPr>
          <a:lstStyle/>
          <a:p>
            <a:r>
              <a:rPr lang="ar-MA" sz="3600" b="1" dirty="0"/>
              <a:t>"يا أيها الناس إنما أنا رحمة مهداة"</a:t>
            </a:r>
            <a:endParaRPr lang="fr-FR" sz="3600" dirty="0"/>
          </a:p>
        </p:txBody>
      </p:sp>
      <p:sp>
        <p:nvSpPr>
          <p:cNvPr id="11" name="Rectangle 10"/>
          <p:cNvSpPr/>
          <p:nvPr/>
        </p:nvSpPr>
        <p:spPr>
          <a:xfrm>
            <a:off x="2286000" y="3581400"/>
            <a:ext cx="4572000" cy="1200329"/>
          </a:xfrm>
          <a:prstGeom prst="rect">
            <a:avLst/>
          </a:prstGeom>
        </p:spPr>
        <p:txBody>
          <a:bodyPr wrap="square">
            <a:spAutoFit/>
          </a:bodyPr>
          <a:lstStyle/>
          <a:p>
            <a:pPr algn="ctr"/>
            <a:r>
              <a:rPr lang="ar-SA" sz="2400" b="1" dirty="0">
                <a:solidFill>
                  <a:srgbClr val="E25B00"/>
                </a:solidFill>
                <a:latin typeface="Verdana" pitchFamily="34" charset="0"/>
              </a:rPr>
              <a:t>قال رسول الله صلى الله عليه وسلم: "من لا يرحم الناس لا يرحمه الله عز وجل". رواه مسلم.</a:t>
            </a:r>
            <a:endParaRPr lang="fr-F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435" name="Text Box 3">
            <a:hlinkClick r:id="rId3"/>
          </p:cNvPr>
          <p:cNvSpPr txBox="1">
            <a:spLocks noChangeArrowheads="1"/>
          </p:cNvSpPr>
          <p:nvPr/>
        </p:nvSpPr>
        <p:spPr bwMode="auto">
          <a:xfrm>
            <a:off x="3779838" y="5373688"/>
            <a:ext cx="1949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b="1">
                <a:solidFill>
                  <a:schemeClr val="bg2"/>
                </a:solidFill>
              </a:rPr>
              <a:t>www.islamcg.com</a:t>
            </a:r>
          </a:p>
        </p:txBody>
      </p:sp>
      <p:sp>
        <p:nvSpPr>
          <p:cNvPr id="18436" name="Rectangle 4">
            <a:hlinkClick r:id="rId4"/>
          </p:cNvPr>
          <p:cNvSpPr>
            <a:spLocks noChangeArrowheads="1"/>
          </p:cNvSpPr>
          <p:nvPr/>
        </p:nvSpPr>
        <p:spPr bwMode="auto">
          <a:xfrm>
            <a:off x="3779838" y="5013325"/>
            <a:ext cx="18716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8438" name="Rectangle 6"/>
          <p:cNvSpPr>
            <a:spLocks noChangeArrowheads="1"/>
          </p:cNvSpPr>
          <p:nvPr/>
        </p:nvSpPr>
        <p:spPr bwMode="auto">
          <a:xfrm>
            <a:off x="2124075" y="0"/>
            <a:ext cx="5111750" cy="6858000"/>
          </a:xfrm>
          <a:prstGeom prst="rect">
            <a:avLst/>
          </a:prstGeom>
          <a:solidFill>
            <a:schemeClr val="bg1">
              <a:alpha val="77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8439" name="AutoShape 7"/>
          <p:cNvSpPr>
            <a:spLocks noChangeArrowheads="1"/>
          </p:cNvSpPr>
          <p:nvPr/>
        </p:nvSpPr>
        <p:spPr bwMode="auto">
          <a:xfrm>
            <a:off x="2339975" y="692150"/>
            <a:ext cx="4679950" cy="576263"/>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a:solidFill>
                  <a:srgbClr val="B40000"/>
                </a:solidFill>
              </a:rPr>
              <a:t>صور من رحمة النبى صلى الله عليه وسلم بغير المسلمين</a:t>
            </a:r>
            <a:endParaRPr lang="fr-FR" b="1">
              <a:solidFill>
                <a:srgbClr val="B40000"/>
              </a:solidFill>
            </a:endParaRPr>
          </a:p>
        </p:txBody>
      </p:sp>
      <p:sp>
        <p:nvSpPr>
          <p:cNvPr id="18441" name="AutoShape 9">
            <a:hlinkClick r:id="rId5" action="ppaction://hlinksldjump"/>
          </p:cNvPr>
          <p:cNvSpPr>
            <a:spLocks noChangeArrowheads="1"/>
          </p:cNvSpPr>
          <p:nvPr/>
        </p:nvSpPr>
        <p:spPr bwMode="auto">
          <a:xfrm>
            <a:off x="5003800" y="1628775"/>
            <a:ext cx="1944688" cy="576263"/>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dirty="0">
                <a:solidFill>
                  <a:srgbClr val="B40000"/>
                </a:solidFill>
              </a:rPr>
              <a:t>الصورة الأولى</a:t>
            </a:r>
            <a:endParaRPr lang="fr-FR" b="1" dirty="0">
              <a:solidFill>
                <a:srgbClr val="B40000"/>
              </a:solidFill>
            </a:endParaRPr>
          </a:p>
        </p:txBody>
      </p:sp>
      <p:sp>
        <p:nvSpPr>
          <p:cNvPr id="18442" name="AutoShape 10">
            <a:hlinkClick r:id="rId6" action="ppaction://hlinksldjump"/>
          </p:cNvPr>
          <p:cNvSpPr>
            <a:spLocks noChangeArrowheads="1"/>
          </p:cNvSpPr>
          <p:nvPr/>
        </p:nvSpPr>
        <p:spPr bwMode="auto">
          <a:xfrm>
            <a:off x="2411413" y="1628775"/>
            <a:ext cx="1944687" cy="576263"/>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a:solidFill>
                  <a:srgbClr val="B40000"/>
                </a:solidFill>
              </a:rPr>
              <a:t>الصورة الثانية</a:t>
            </a:r>
            <a:endParaRPr lang="fr-FR" b="1">
              <a:solidFill>
                <a:srgbClr val="B40000"/>
              </a:solidFill>
            </a:endParaRPr>
          </a:p>
        </p:txBody>
      </p:sp>
      <p:sp>
        <p:nvSpPr>
          <p:cNvPr id="18443" name="AutoShape 11">
            <a:hlinkClick r:id="rId7" action="ppaction://hlinksldjump"/>
          </p:cNvPr>
          <p:cNvSpPr>
            <a:spLocks noChangeArrowheads="1"/>
          </p:cNvSpPr>
          <p:nvPr/>
        </p:nvSpPr>
        <p:spPr bwMode="auto">
          <a:xfrm>
            <a:off x="2411413" y="5229225"/>
            <a:ext cx="1944687" cy="576263"/>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a:solidFill>
                  <a:srgbClr val="B40000"/>
                </a:solidFill>
              </a:rPr>
              <a:t>الصورة الثانية عشر</a:t>
            </a:r>
            <a:endParaRPr lang="fr-FR" b="1">
              <a:solidFill>
                <a:srgbClr val="B40000"/>
              </a:solidFill>
            </a:endParaRPr>
          </a:p>
        </p:txBody>
      </p:sp>
      <p:sp>
        <p:nvSpPr>
          <p:cNvPr id="18444" name="AutoShape 12">
            <a:hlinkClick r:id="rId8" action="ppaction://hlinksldjump"/>
          </p:cNvPr>
          <p:cNvSpPr>
            <a:spLocks noChangeArrowheads="1"/>
          </p:cNvSpPr>
          <p:nvPr/>
        </p:nvSpPr>
        <p:spPr bwMode="auto">
          <a:xfrm>
            <a:off x="2411413" y="4508500"/>
            <a:ext cx="1944687" cy="576263"/>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a:solidFill>
                  <a:srgbClr val="B40000"/>
                </a:solidFill>
              </a:rPr>
              <a:t>الصورة العاشرة</a:t>
            </a:r>
            <a:endParaRPr lang="fr-FR" b="1">
              <a:solidFill>
                <a:srgbClr val="B40000"/>
              </a:solidFill>
            </a:endParaRPr>
          </a:p>
        </p:txBody>
      </p:sp>
      <p:sp>
        <p:nvSpPr>
          <p:cNvPr id="18445" name="AutoShape 13">
            <a:hlinkClick r:id="rId9" action="ppaction://hlinksldjump"/>
          </p:cNvPr>
          <p:cNvSpPr>
            <a:spLocks noChangeArrowheads="1"/>
          </p:cNvSpPr>
          <p:nvPr/>
        </p:nvSpPr>
        <p:spPr bwMode="auto">
          <a:xfrm>
            <a:off x="2411413" y="2349500"/>
            <a:ext cx="1944687" cy="576263"/>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a:solidFill>
                  <a:srgbClr val="B40000"/>
                </a:solidFill>
              </a:rPr>
              <a:t>الصورة الرابعة</a:t>
            </a:r>
            <a:endParaRPr lang="fr-FR" b="1">
              <a:solidFill>
                <a:srgbClr val="B40000"/>
              </a:solidFill>
            </a:endParaRPr>
          </a:p>
        </p:txBody>
      </p:sp>
      <p:sp>
        <p:nvSpPr>
          <p:cNvPr id="18446" name="AutoShape 14">
            <a:hlinkClick r:id="rId10" action="ppaction://hlinksldjump"/>
          </p:cNvPr>
          <p:cNvSpPr>
            <a:spLocks noChangeArrowheads="1"/>
          </p:cNvSpPr>
          <p:nvPr/>
        </p:nvSpPr>
        <p:spPr bwMode="auto">
          <a:xfrm>
            <a:off x="2411413" y="3789363"/>
            <a:ext cx="1944687" cy="576262"/>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a:solidFill>
                  <a:srgbClr val="B40000"/>
                </a:solidFill>
              </a:rPr>
              <a:t>الصورة الثامنة</a:t>
            </a:r>
            <a:endParaRPr lang="fr-FR" b="1">
              <a:solidFill>
                <a:srgbClr val="B40000"/>
              </a:solidFill>
            </a:endParaRPr>
          </a:p>
        </p:txBody>
      </p:sp>
      <p:sp>
        <p:nvSpPr>
          <p:cNvPr id="18447" name="AutoShape 15">
            <a:hlinkClick r:id="rId11" action="ppaction://hlinksldjump"/>
          </p:cNvPr>
          <p:cNvSpPr>
            <a:spLocks noChangeArrowheads="1"/>
          </p:cNvSpPr>
          <p:nvPr/>
        </p:nvSpPr>
        <p:spPr bwMode="auto">
          <a:xfrm>
            <a:off x="2411413" y="3068638"/>
            <a:ext cx="1944687" cy="576262"/>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a:solidFill>
                  <a:srgbClr val="B40000"/>
                </a:solidFill>
              </a:rPr>
              <a:t>الصورة السادسة</a:t>
            </a:r>
            <a:endParaRPr lang="fr-FR" b="1">
              <a:solidFill>
                <a:srgbClr val="B40000"/>
              </a:solidFill>
            </a:endParaRPr>
          </a:p>
        </p:txBody>
      </p:sp>
      <p:sp>
        <p:nvSpPr>
          <p:cNvPr id="18448" name="AutoShape 16">
            <a:hlinkClick r:id="rId9" action="ppaction://hlinksldjump"/>
          </p:cNvPr>
          <p:cNvSpPr>
            <a:spLocks noChangeArrowheads="1"/>
          </p:cNvSpPr>
          <p:nvPr/>
        </p:nvSpPr>
        <p:spPr bwMode="auto">
          <a:xfrm>
            <a:off x="5003800" y="2349500"/>
            <a:ext cx="1944688" cy="576263"/>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a:solidFill>
                  <a:srgbClr val="B40000"/>
                </a:solidFill>
              </a:rPr>
              <a:t>الصورة الثالثة</a:t>
            </a:r>
            <a:endParaRPr lang="fr-FR" b="1">
              <a:solidFill>
                <a:srgbClr val="B40000"/>
              </a:solidFill>
            </a:endParaRPr>
          </a:p>
        </p:txBody>
      </p:sp>
      <p:sp>
        <p:nvSpPr>
          <p:cNvPr id="18449" name="AutoShape 17">
            <a:hlinkClick r:id="rId10" action="ppaction://hlinksldjump"/>
          </p:cNvPr>
          <p:cNvSpPr>
            <a:spLocks noChangeArrowheads="1"/>
          </p:cNvSpPr>
          <p:nvPr/>
        </p:nvSpPr>
        <p:spPr bwMode="auto">
          <a:xfrm>
            <a:off x="5003800" y="3068638"/>
            <a:ext cx="1944688" cy="576262"/>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a:solidFill>
                  <a:srgbClr val="B40000"/>
                </a:solidFill>
              </a:rPr>
              <a:t>الصورة الخامسة</a:t>
            </a:r>
            <a:endParaRPr lang="fr-FR" b="1">
              <a:solidFill>
                <a:srgbClr val="B40000"/>
              </a:solidFill>
            </a:endParaRPr>
          </a:p>
        </p:txBody>
      </p:sp>
      <p:sp>
        <p:nvSpPr>
          <p:cNvPr id="18450" name="AutoShape 18">
            <a:hlinkClick r:id="rId12" action="ppaction://hlinksldjump"/>
          </p:cNvPr>
          <p:cNvSpPr>
            <a:spLocks noChangeArrowheads="1"/>
          </p:cNvSpPr>
          <p:nvPr/>
        </p:nvSpPr>
        <p:spPr bwMode="auto">
          <a:xfrm>
            <a:off x="5003800" y="3789363"/>
            <a:ext cx="1944688" cy="576262"/>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a:solidFill>
                  <a:srgbClr val="B40000"/>
                </a:solidFill>
              </a:rPr>
              <a:t>الصورة السابعة</a:t>
            </a:r>
            <a:endParaRPr lang="fr-FR" b="1">
              <a:solidFill>
                <a:srgbClr val="B40000"/>
              </a:solidFill>
            </a:endParaRPr>
          </a:p>
        </p:txBody>
      </p:sp>
      <p:sp>
        <p:nvSpPr>
          <p:cNvPr id="18451" name="AutoShape 19">
            <a:hlinkClick r:id="rId13" action="ppaction://hlinksldjump"/>
          </p:cNvPr>
          <p:cNvSpPr>
            <a:spLocks noChangeArrowheads="1"/>
          </p:cNvSpPr>
          <p:nvPr/>
        </p:nvSpPr>
        <p:spPr bwMode="auto">
          <a:xfrm>
            <a:off x="5003800" y="4508500"/>
            <a:ext cx="1944688" cy="576263"/>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a:solidFill>
                  <a:srgbClr val="B40000"/>
                </a:solidFill>
              </a:rPr>
              <a:t>الصورة التاسعة</a:t>
            </a:r>
            <a:endParaRPr lang="fr-FR" b="1">
              <a:solidFill>
                <a:srgbClr val="B40000"/>
              </a:solidFill>
            </a:endParaRPr>
          </a:p>
        </p:txBody>
      </p:sp>
      <p:sp>
        <p:nvSpPr>
          <p:cNvPr id="18452" name="AutoShape 20">
            <a:hlinkClick r:id="rId14" action="ppaction://hlinksldjump"/>
          </p:cNvPr>
          <p:cNvSpPr>
            <a:spLocks noChangeArrowheads="1"/>
          </p:cNvSpPr>
          <p:nvPr/>
        </p:nvSpPr>
        <p:spPr bwMode="auto">
          <a:xfrm>
            <a:off x="5003800" y="5229225"/>
            <a:ext cx="1944688" cy="576263"/>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a:solidFill>
                  <a:srgbClr val="B40000"/>
                </a:solidFill>
              </a:rPr>
              <a:t>الصورة الحادية عشر</a:t>
            </a:r>
            <a:endParaRPr lang="fr-FR" b="1">
              <a:solidFill>
                <a:srgbClr val="B40000"/>
              </a:solidFill>
            </a:endParaRPr>
          </a:p>
        </p:txBody>
      </p:sp>
      <p:sp>
        <p:nvSpPr>
          <p:cNvPr id="18467" name="AutoShape 35">
            <a:hlinkClick r:id="" action="ppaction://hlinkshowjump?jump=endshow"/>
          </p:cNvPr>
          <p:cNvSpPr>
            <a:spLocks noChangeArrowheads="1"/>
          </p:cNvSpPr>
          <p:nvPr/>
        </p:nvSpPr>
        <p:spPr bwMode="auto">
          <a:xfrm>
            <a:off x="4356100" y="6021388"/>
            <a:ext cx="647700" cy="576262"/>
          </a:xfrm>
          <a:prstGeom prst="roundRect">
            <a:avLst>
              <a:gd name="adj" fmla="val 16667"/>
            </a:avLst>
          </a:prstGeom>
          <a:gradFill rotWithShape="1">
            <a:gsLst>
              <a:gs pos="0">
                <a:srgbClr val="AEAEAE"/>
              </a:gs>
              <a:gs pos="50000">
                <a:schemeClr val="bg1">
                  <a:alpha val="75000"/>
                </a:schemeClr>
              </a:gs>
              <a:gs pos="100000">
                <a:srgbClr val="AEAEAE"/>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EG" b="1">
                <a:solidFill>
                  <a:srgbClr val="B40000"/>
                </a:solidFill>
              </a:rPr>
              <a:t>خروج</a:t>
            </a:r>
            <a:endParaRPr lang="fr-FR" b="1">
              <a:solidFill>
                <a:srgbClr val="B40000"/>
              </a:solidFill>
            </a:endParaRPr>
          </a:p>
        </p:txBody>
      </p:sp>
    </p:spTree>
    <p:extLst>
      <p:ext uri="{BB962C8B-B14F-4D97-AF65-F5344CB8AC3E}">
        <p14:creationId xmlns:p14="http://schemas.microsoft.com/office/powerpoint/2010/main" xmlns="" val="3641451987"/>
      </p:ext>
    </p:extLst>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123" name="Text Box 3">
            <a:hlinkClick r:id="rId3"/>
          </p:cNvPr>
          <p:cNvSpPr txBox="1">
            <a:spLocks noChangeArrowheads="1"/>
          </p:cNvSpPr>
          <p:nvPr/>
        </p:nvSpPr>
        <p:spPr bwMode="auto">
          <a:xfrm>
            <a:off x="3779838" y="5373688"/>
            <a:ext cx="1949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b="1">
                <a:solidFill>
                  <a:schemeClr val="bg2"/>
                </a:solidFill>
              </a:rPr>
              <a:t>www.islamcg.com</a:t>
            </a:r>
          </a:p>
        </p:txBody>
      </p:sp>
      <p:sp>
        <p:nvSpPr>
          <p:cNvPr id="5124" name="Rectangle 4">
            <a:hlinkClick r:id="rId4"/>
          </p:cNvPr>
          <p:cNvSpPr>
            <a:spLocks noChangeArrowheads="1"/>
          </p:cNvSpPr>
          <p:nvPr/>
        </p:nvSpPr>
        <p:spPr bwMode="auto">
          <a:xfrm>
            <a:off x="3779838" y="5013325"/>
            <a:ext cx="18716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5125" name="AutoShape 5"/>
          <p:cNvSpPr>
            <a:spLocks noChangeArrowheads="1"/>
          </p:cNvSpPr>
          <p:nvPr/>
        </p:nvSpPr>
        <p:spPr bwMode="auto">
          <a:xfrm>
            <a:off x="1187450" y="1341438"/>
            <a:ext cx="6769100" cy="4751387"/>
          </a:xfrm>
          <a:prstGeom prst="roundRect">
            <a:avLst>
              <a:gd name="adj" fmla="val 16667"/>
            </a:avLst>
          </a:prstGeom>
          <a:solidFill>
            <a:srgbClr val="F2F2F2">
              <a:alpha val="83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fr-FR"/>
          </a:p>
        </p:txBody>
      </p:sp>
      <p:sp>
        <p:nvSpPr>
          <p:cNvPr id="5126" name="Text Box 6"/>
          <p:cNvSpPr txBox="1">
            <a:spLocks noChangeArrowheads="1"/>
          </p:cNvSpPr>
          <p:nvPr/>
        </p:nvSpPr>
        <p:spPr bwMode="auto">
          <a:xfrm>
            <a:off x="1619250" y="1628775"/>
            <a:ext cx="5857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sz="2400" b="1">
                <a:solidFill>
                  <a:srgbClr val="CC0000"/>
                </a:solidFill>
              </a:rPr>
              <a:t>صور من رحمة النبي صلى الله عليه وسلم بغير المسلمين </a:t>
            </a:r>
            <a:endParaRPr lang="fr-FR" sz="2400" b="1">
              <a:solidFill>
                <a:srgbClr val="CC0000"/>
              </a:solidFill>
            </a:endParaRPr>
          </a:p>
        </p:txBody>
      </p:sp>
      <p:sp>
        <p:nvSpPr>
          <p:cNvPr id="5128" name="Text Box 8"/>
          <p:cNvSpPr txBox="1">
            <a:spLocks noChangeArrowheads="1"/>
          </p:cNvSpPr>
          <p:nvPr/>
        </p:nvSpPr>
        <p:spPr bwMode="auto">
          <a:xfrm>
            <a:off x="1763713" y="2781300"/>
            <a:ext cx="5688012" cy="283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ar-SA" b="1"/>
              <a:t>عن عائشة رضي الله عنها قالت للنبي صلى الله عليه وسلم : هل أتى عليك يوم أشد من يوم أحد ؟ قال ( لقد لقيت من قومك ما لقيت ، وكان أشد ما لقيت منهم يوم العقبة ، إذ عرضت نفسي على ابن عبد ياليل بن عبد كلال ، فلم يجبني إلى ما أردت ، فانطلقت وأنا مهموم على وجهي ، فلم أستفق إلا وأنا بقرن الثعالب ، فرفعت رأسي ، فإذا أنا بسحابة قد أظلتني ، فنظرت فإذا فيها جبريل ، فناداني فقال : إن الله قد سمع قول قومك لك ، وما ردوا عليك ، وقد بعث الله إليك ملك الجبال ، لتأمره بما شئت فيهم ، فناداني ملك الجبال ، فسلم علي ، ثم قال : يا محمد ، فقال : ذلك فيما شئت ، إن شئت أن أطبق عليهم الأخشبين ؟ فقال النبي صلى الله عليه وسلم : بل أرجو أن يخرج الله من أصلابهم من يعبد الله وحده ، لا يشرك به شيئاً ) رواه البخاري . </a:t>
            </a:r>
            <a:endParaRPr lang="fr-FR" b="1"/>
          </a:p>
        </p:txBody>
      </p:sp>
      <p:sp>
        <p:nvSpPr>
          <p:cNvPr id="5129" name="Text Box 9"/>
          <p:cNvSpPr txBox="1">
            <a:spLocks noChangeArrowheads="1"/>
          </p:cNvSpPr>
          <p:nvPr/>
        </p:nvSpPr>
        <p:spPr bwMode="auto">
          <a:xfrm>
            <a:off x="4067175" y="2276475"/>
            <a:ext cx="1250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b="1" u="sng">
                <a:solidFill>
                  <a:srgbClr val="CC0000"/>
                </a:solidFill>
              </a:rPr>
              <a:t>الصورة الأولى</a:t>
            </a:r>
            <a:endParaRPr lang="fr-FR" u="sng">
              <a:solidFill>
                <a:srgbClr val="CC0000"/>
              </a:solidFill>
            </a:endParaRPr>
          </a:p>
        </p:txBody>
      </p:sp>
      <p:sp>
        <p:nvSpPr>
          <p:cNvPr id="5132" name="Text Box 12">
            <a:hlinkClick r:id="rId5" action="ppaction://hlinksldjump"/>
          </p:cNvPr>
          <p:cNvSpPr txBox="1">
            <a:spLocks noChangeArrowheads="1"/>
          </p:cNvSpPr>
          <p:nvPr/>
        </p:nvSpPr>
        <p:spPr bwMode="auto">
          <a:xfrm>
            <a:off x="5046663" y="6237288"/>
            <a:ext cx="806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الرئيسية</a:t>
            </a:r>
            <a:endParaRPr lang="fr-FR" b="1"/>
          </a:p>
        </p:txBody>
      </p:sp>
      <p:sp>
        <p:nvSpPr>
          <p:cNvPr id="5134" name="Text Box 14">
            <a:hlinkClick r:id="" action="ppaction://hlinkshowjump?jump=nextslide"/>
          </p:cNvPr>
          <p:cNvSpPr txBox="1">
            <a:spLocks noChangeArrowheads="1"/>
          </p:cNvSpPr>
          <p:nvPr/>
        </p:nvSpPr>
        <p:spPr bwMode="auto">
          <a:xfrm>
            <a:off x="4356100" y="6237288"/>
            <a:ext cx="584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التالى</a:t>
            </a:r>
            <a:endParaRPr lang="fr-FR" b="1"/>
          </a:p>
        </p:txBody>
      </p:sp>
      <p:sp>
        <p:nvSpPr>
          <p:cNvPr id="5135" name="Text Box 15">
            <a:hlinkClick r:id="" action="ppaction://hlinkshowjump?jump=endshow"/>
          </p:cNvPr>
          <p:cNvSpPr txBox="1">
            <a:spLocks noChangeArrowheads="1"/>
          </p:cNvSpPr>
          <p:nvPr/>
        </p:nvSpPr>
        <p:spPr bwMode="auto">
          <a:xfrm>
            <a:off x="3649663" y="6237288"/>
            <a:ext cx="636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EG" b="1"/>
              <a:t>خروج</a:t>
            </a:r>
            <a:endParaRPr lang="fr-FR" b="1"/>
          </a:p>
        </p:txBody>
      </p:sp>
    </p:spTree>
    <p:extLst>
      <p:ext uri="{BB962C8B-B14F-4D97-AF65-F5344CB8AC3E}">
        <p14:creationId xmlns:p14="http://schemas.microsoft.com/office/powerpoint/2010/main" xmlns="" val="40814012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edge">
                                      <p:cBhvr>
                                        <p:cTn id="7" dur="1000"/>
                                        <p:tgtEl>
                                          <p:spTgt spid="5125"/>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5126"/>
                                        </p:tgtEl>
                                        <p:attrNameLst>
                                          <p:attrName>style.visibility</p:attrName>
                                        </p:attrNameLst>
                                      </p:cBhvr>
                                      <p:to>
                                        <p:strVal val="visible"/>
                                      </p:to>
                                    </p:set>
                                    <p:anim calcmode="lin" valueType="num">
                                      <p:cBhvr>
                                        <p:cTn id="11" dur="1000" fill="hold"/>
                                        <p:tgtEl>
                                          <p:spTgt spid="5126"/>
                                        </p:tgtEl>
                                        <p:attrNameLst>
                                          <p:attrName>ppt_w</p:attrName>
                                        </p:attrNameLst>
                                      </p:cBhvr>
                                      <p:tavLst>
                                        <p:tav tm="0">
                                          <p:val>
                                            <p:strVal val="#ppt_w*0.70"/>
                                          </p:val>
                                        </p:tav>
                                        <p:tav tm="100000">
                                          <p:val>
                                            <p:strVal val="#ppt_w"/>
                                          </p:val>
                                        </p:tav>
                                      </p:tavLst>
                                    </p:anim>
                                    <p:anim calcmode="lin" valueType="num">
                                      <p:cBhvr>
                                        <p:cTn id="12" dur="1000" fill="hold"/>
                                        <p:tgtEl>
                                          <p:spTgt spid="5126"/>
                                        </p:tgtEl>
                                        <p:attrNameLst>
                                          <p:attrName>ppt_h</p:attrName>
                                        </p:attrNameLst>
                                      </p:cBhvr>
                                      <p:tavLst>
                                        <p:tav tm="0">
                                          <p:val>
                                            <p:strVal val="#ppt_h"/>
                                          </p:val>
                                        </p:tav>
                                        <p:tav tm="100000">
                                          <p:val>
                                            <p:strVal val="#ppt_h"/>
                                          </p:val>
                                        </p:tav>
                                      </p:tavLst>
                                    </p:anim>
                                    <p:animEffect transition="in" filter="fade">
                                      <p:cBhvr>
                                        <p:cTn id="13" dur="1000"/>
                                        <p:tgtEl>
                                          <p:spTgt spid="5126"/>
                                        </p:tgtEl>
                                      </p:cBhvr>
                                    </p:animEffect>
                                  </p:childTnLst>
                                </p:cTn>
                              </p:par>
                            </p:childTnLst>
                          </p:cTn>
                        </p:par>
                        <p:par>
                          <p:cTn id="14" fill="hold" nodeType="afterGroup">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5129"/>
                                        </p:tgtEl>
                                        <p:attrNameLst>
                                          <p:attrName>style.visibility</p:attrName>
                                        </p:attrNameLst>
                                      </p:cBhvr>
                                      <p:to>
                                        <p:strVal val="visible"/>
                                      </p:to>
                                    </p:set>
                                    <p:anim calcmode="lin" valueType="num">
                                      <p:cBhvr>
                                        <p:cTn id="17" dur="1000" fill="hold"/>
                                        <p:tgtEl>
                                          <p:spTgt spid="5129"/>
                                        </p:tgtEl>
                                        <p:attrNameLst>
                                          <p:attrName>ppt_w</p:attrName>
                                        </p:attrNameLst>
                                      </p:cBhvr>
                                      <p:tavLst>
                                        <p:tav tm="0">
                                          <p:val>
                                            <p:strVal val="#ppt_w*0.70"/>
                                          </p:val>
                                        </p:tav>
                                        <p:tav tm="100000">
                                          <p:val>
                                            <p:strVal val="#ppt_w"/>
                                          </p:val>
                                        </p:tav>
                                      </p:tavLst>
                                    </p:anim>
                                    <p:anim calcmode="lin" valueType="num">
                                      <p:cBhvr>
                                        <p:cTn id="18" dur="1000" fill="hold"/>
                                        <p:tgtEl>
                                          <p:spTgt spid="5129"/>
                                        </p:tgtEl>
                                        <p:attrNameLst>
                                          <p:attrName>ppt_h</p:attrName>
                                        </p:attrNameLst>
                                      </p:cBhvr>
                                      <p:tavLst>
                                        <p:tav tm="0">
                                          <p:val>
                                            <p:strVal val="#ppt_h"/>
                                          </p:val>
                                        </p:tav>
                                        <p:tav tm="100000">
                                          <p:val>
                                            <p:strVal val="#ppt_h"/>
                                          </p:val>
                                        </p:tav>
                                      </p:tavLst>
                                    </p:anim>
                                    <p:animEffect transition="in" filter="fade">
                                      <p:cBhvr>
                                        <p:cTn id="19" dur="1000"/>
                                        <p:tgtEl>
                                          <p:spTgt spid="5129"/>
                                        </p:tgtEl>
                                      </p:cBhvr>
                                    </p:animEffect>
                                  </p:childTnLst>
                                </p:cTn>
                              </p:par>
                            </p:childTnLst>
                          </p:cTn>
                        </p:par>
                        <p:par>
                          <p:cTn id="20" fill="hold" nodeType="afterGroup">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5128"/>
                                        </p:tgtEl>
                                        <p:attrNameLst>
                                          <p:attrName>style.visibility</p:attrName>
                                        </p:attrNameLst>
                                      </p:cBhvr>
                                      <p:to>
                                        <p:strVal val="visible"/>
                                      </p:to>
                                    </p:set>
                                    <p:anim calcmode="lin" valueType="num">
                                      <p:cBhvr>
                                        <p:cTn id="23" dur="1000" fill="hold"/>
                                        <p:tgtEl>
                                          <p:spTgt spid="5128"/>
                                        </p:tgtEl>
                                        <p:attrNameLst>
                                          <p:attrName>ppt_w</p:attrName>
                                        </p:attrNameLst>
                                      </p:cBhvr>
                                      <p:tavLst>
                                        <p:tav tm="0">
                                          <p:val>
                                            <p:strVal val="#ppt_w*0.70"/>
                                          </p:val>
                                        </p:tav>
                                        <p:tav tm="100000">
                                          <p:val>
                                            <p:strVal val="#ppt_w"/>
                                          </p:val>
                                        </p:tav>
                                      </p:tavLst>
                                    </p:anim>
                                    <p:anim calcmode="lin" valueType="num">
                                      <p:cBhvr>
                                        <p:cTn id="24" dur="1000" fill="hold"/>
                                        <p:tgtEl>
                                          <p:spTgt spid="5128"/>
                                        </p:tgtEl>
                                        <p:attrNameLst>
                                          <p:attrName>ppt_h</p:attrName>
                                        </p:attrNameLst>
                                      </p:cBhvr>
                                      <p:tavLst>
                                        <p:tav tm="0">
                                          <p:val>
                                            <p:strVal val="#ppt_h"/>
                                          </p:val>
                                        </p:tav>
                                        <p:tav tm="100000">
                                          <p:val>
                                            <p:strVal val="#ppt_h"/>
                                          </p:val>
                                        </p:tav>
                                      </p:tavLst>
                                    </p:anim>
                                    <p:animEffect transition="in" filter="fade">
                                      <p:cBhvr>
                                        <p:cTn id="25"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p:bldP spid="5128" grpId="0"/>
      <p:bldP spid="5129" grpId="0"/>
    </p:bldLst>
  </p:timing>
</p:sld>
</file>

<file path=ppt/theme/theme1.xml><?xml version="1.0" encoding="utf-8"?>
<a:theme xmlns:a="http://schemas.openxmlformats.org/drawingml/2006/main" name="4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FF"/>
            </a:gs>
            <a:gs pos="50000">
              <a:srgbClr val="FFE7B7"/>
            </a:gs>
            <a:gs pos="100000">
              <a:srgbClr val="0000FF"/>
            </a:gs>
          </a:gsLst>
          <a:lin ang="0" scaled="1"/>
        </a:gra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rgbClr val="0000FF"/>
            </a:gs>
            <a:gs pos="50000">
              <a:srgbClr val="FFE7B7"/>
            </a:gs>
            <a:gs pos="100000">
              <a:srgbClr val="0000FF"/>
            </a:gs>
          </a:gsLst>
          <a:lin ang="0" scaled="1"/>
        </a:gra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FF"/>
            </a:gs>
            <a:gs pos="50000">
              <a:srgbClr val="FFE7B7"/>
            </a:gs>
            <a:gs pos="100000">
              <a:srgbClr val="0000FF"/>
            </a:gs>
          </a:gsLst>
          <a:lin ang="0" scaled="1"/>
        </a:gra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rgbClr val="0000FF"/>
            </a:gs>
            <a:gs pos="50000">
              <a:srgbClr val="FFE7B7"/>
            </a:gs>
            <a:gs pos="100000">
              <a:srgbClr val="0000FF"/>
            </a:gs>
          </a:gsLst>
          <a:lin ang="0" scaled="1"/>
        </a:gra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3335</Words>
  <Application>Microsoft Office PowerPoint</Application>
  <PresentationFormat>Affichage à l'écran (4:3)</PresentationFormat>
  <Paragraphs>231</Paragraphs>
  <Slides>29</Slides>
  <Notes>5</Notes>
  <HiddenSlides>0</HiddenSlides>
  <MMClips>0</MMClips>
  <ScaleCrop>false</ScaleCrop>
  <HeadingPairs>
    <vt:vector size="4" baseType="variant">
      <vt:variant>
        <vt:lpstr>Thème</vt:lpstr>
      </vt:variant>
      <vt:variant>
        <vt:i4>2</vt:i4>
      </vt:variant>
      <vt:variant>
        <vt:lpstr>Titres des diapositives</vt:lpstr>
      </vt:variant>
      <vt:variant>
        <vt:i4>29</vt:i4>
      </vt:variant>
    </vt:vector>
  </HeadingPairs>
  <TitlesOfParts>
    <vt:vector size="31" baseType="lpstr">
      <vt:lpstr>46_Default Design</vt:lpstr>
      <vt:lpstr>74_Default Design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قصيدة فى مدح الرسول لنزار قبانى</dc:title>
  <dc:creator>Gannat</dc:creator>
  <cp:lastModifiedBy>M.Alaoui</cp:lastModifiedBy>
  <cp:revision>44</cp:revision>
  <dcterms:created xsi:type="dcterms:W3CDTF">2006-08-16T00:00:00Z</dcterms:created>
  <dcterms:modified xsi:type="dcterms:W3CDTF">2017-05-01T15:18:31Z</dcterms:modified>
</cp:coreProperties>
</file>