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6" r:id="rId2"/>
    <p:sldId id="267" r:id="rId3"/>
    <p:sldId id="256" r:id="rId4"/>
    <p:sldId id="259" r:id="rId5"/>
    <p:sldId id="264" r:id="rId6"/>
    <p:sldId id="261" r:id="rId7"/>
    <p:sldId id="266" r:id="rId8"/>
    <p:sldId id="283" r:id="rId9"/>
    <p:sldId id="260" r:id="rId10"/>
    <p:sldId id="263" r:id="rId11"/>
    <p:sldId id="275" r:id="rId12"/>
    <p:sldId id="262" r:id="rId13"/>
    <p:sldId id="282" r:id="rId14"/>
    <p:sldId id="265" r:id="rId15"/>
    <p:sldId id="274" r:id="rId16"/>
    <p:sldId id="258" r:id="rId17"/>
    <p:sldId id="268" r:id="rId18"/>
    <p:sldId id="285" r:id="rId19"/>
    <p:sldId id="284" r:id="rId20"/>
    <p:sldId id="270" r:id="rId21"/>
    <p:sldId id="273" r:id="rId22"/>
    <p:sldId id="280" r:id="rId23"/>
    <p:sldId id="281" r:id="rId24"/>
    <p:sldId id="269" r:id="rId25"/>
    <p:sldId id="27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6338"/>
    <a:srgbClr val="399A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09" autoAdjust="0"/>
    <p:restoredTop sz="89427" autoAdjust="0"/>
  </p:normalViewPr>
  <p:slideViewPr>
    <p:cSldViewPr>
      <p:cViewPr varScale="1">
        <p:scale>
          <a:sx n="65" d="100"/>
          <a:sy n="65" d="100"/>
        </p:scale>
        <p:origin x="-7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BB432-5C86-422D-8886-93BCCA968EA6}" type="datetimeFigureOut">
              <a:rPr lang="fr-FR" smtClean="0"/>
              <a:pPr/>
              <a:t>09/12/2017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6666A-3A98-4B61-A744-52108B33B7B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1"/>
            <a:r>
              <a:rPr lang="ar-SA" sz="1200" b="0" i="0" kern="1200" dirty="0" smtClean="0">
                <a:solidFill>
                  <a:schemeClr val="tx1"/>
                </a:solidFill>
                <a:latin typeface="+mn-lt"/>
                <a:ea typeface="+mn-ea"/>
                <a:cs typeface="+mn-cs"/>
              </a:rPr>
              <a:t>قَدْ </a:t>
            </a:r>
            <a:r>
              <a:rPr lang="ar-SA" sz="1200" b="0" i="0" kern="1200" dirty="0" err="1" smtClean="0">
                <a:solidFill>
                  <a:schemeClr val="tx1"/>
                </a:solidFill>
                <a:latin typeface="+mn-lt"/>
                <a:ea typeface="+mn-ea"/>
                <a:cs typeface="+mn-cs"/>
              </a:rPr>
              <a:t>جَاءَكُم</a:t>
            </a:r>
            <a:r>
              <a:rPr lang="ar-SA" sz="1200" b="0" i="0" kern="1200" dirty="0" smtClean="0">
                <a:solidFill>
                  <a:schemeClr val="tx1"/>
                </a:solidFill>
                <a:latin typeface="+mn-lt"/>
                <a:ea typeface="+mn-ea"/>
                <a:cs typeface="+mn-cs"/>
              </a:rPr>
              <a:t> مِّنَ اللَّهِ نُورٌ وَكِتَابٌ مُّبِينٌ</a:t>
            </a:r>
            <a:r>
              <a:rPr lang="ar-SA" sz="1200" b="0" i="0" kern="1200" baseline="0" dirty="0" smtClean="0">
                <a:solidFill>
                  <a:schemeClr val="tx1"/>
                </a:solidFill>
                <a:latin typeface="+mn-lt"/>
                <a:ea typeface="+mn-ea"/>
                <a:cs typeface="+mn-cs"/>
              </a:rPr>
              <a:t> </a:t>
            </a:r>
            <a:r>
              <a:rPr lang="ar-SA" sz="1200" b="0" i="0" kern="1200" dirty="0" smtClean="0">
                <a:solidFill>
                  <a:schemeClr val="tx1"/>
                </a:solidFill>
                <a:latin typeface="+mn-lt"/>
                <a:ea typeface="+mn-ea"/>
                <a:cs typeface="+mn-cs"/>
              </a:rPr>
              <a:t>يَهْدِي </a:t>
            </a:r>
            <a:r>
              <a:rPr lang="ar-SA" sz="1200" b="0" i="0" kern="1200" dirty="0" err="1" smtClean="0">
                <a:solidFill>
                  <a:schemeClr val="tx1"/>
                </a:solidFill>
                <a:latin typeface="+mn-lt"/>
                <a:ea typeface="+mn-ea"/>
                <a:cs typeface="+mn-cs"/>
              </a:rPr>
              <a:t>بِهِ</a:t>
            </a:r>
            <a:r>
              <a:rPr lang="ar-SA" sz="1200" b="0" i="0" kern="1200" dirty="0" smtClean="0">
                <a:solidFill>
                  <a:schemeClr val="tx1"/>
                </a:solidFill>
                <a:latin typeface="+mn-lt"/>
                <a:ea typeface="+mn-ea"/>
                <a:cs typeface="+mn-cs"/>
              </a:rPr>
              <a:t> اللَّهُ مَنِ اتَّبَعَ رِضْوَانَهُ سُبُلَ السَّلامِ وَيُخْرِجُهُم مِّنِ الظُّلُمَاتِ إِلَى النُّورِ بِإِذْنِهِ وَيَهْدِيهِمْ إِلَى صِرَاطٍ مُّسْتَقِيمٍ</a:t>
            </a:r>
            <a:endParaRPr lang="ar-SA" sz="1200" b="0" i="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26666A-3A98-4B61-A744-52108B33B7B9}"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A26666A-3A98-4B61-A744-52108B33B7B9}"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1"/>
            <a:endParaRPr lang="ar-SA" sz="1200" b="0" i="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26666A-3A98-4B61-A744-52108B33B7B9}"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1"/>
            <a:endParaRPr lang="ar-SA" sz="1200" b="0" i="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26666A-3A98-4B61-A744-52108B33B7B9}" type="slidenum">
              <a:rPr lang="fr-FR" smtClean="0"/>
              <a:pPr/>
              <a:t>13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SA" sz="1200" b="1" dirty="0" smtClean="0">
                <a:solidFill>
                  <a:srgbClr val="C00000"/>
                </a:solidFill>
              </a:rPr>
              <a:t>قال النبي: أيها الناس كأنكم تخافون </a:t>
            </a:r>
            <a:r>
              <a:rPr lang="ar-SA" sz="1200" b="1" dirty="0" err="1" smtClean="0">
                <a:solidFill>
                  <a:srgbClr val="C00000"/>
                </a:solidFill>
              </a:rPr>
              <a:t>علي،</a:t>
            </a:r>
            <a:r>
              <a:rPr lang="ar-SA" sz="1200" b="1" dirty="0" smtClean="0">
                <a:solidFill>
                  <a:srgbClr val="C00000"/>
                </a:solidFill>
              </a:rPr>
              <a:t/>
            </a:r>
            <a:br>
              <a:rPr lang="ar-SA" sz="1200" b="1" dirty="0" smtClean="0">
                <a:solidFill>
                  <a:srgbClr val="C00000"/>
                </a:solidFill>
              </a:rPr>
            </a:br>
            <a:r>
              <a:rPr lang="ar-SA" sz="1200" b="1" dirty="0" smtClean="0">
                <a:solidFill>
                  <a:srgbClr val="C00000"/>
                </a:solidFill>
              </a:rPr>
              <a:t>قالوا: نعم يا رسول الله</a:t>
            </a:r>
            <a:endParaRPr lang="fr-FR" dirty="0"/>
          </a:p>
        </p:txBody>
      </p:sp>
      <p:sp>
        <p:nvSpPr>
          <p:cNvPr id="4" name="Espace réservé du numéro de diapositive 3"/>
          <p:cNvSpPr>
            <a:spLocks noGrp="1"/>
          </p:cNvSpPr>
          <p:nvPr>
            <p:ph type="sldNum" sz="quarter" idx="10"/>
          </p:nvPr>
        </p:nvSpPr>
        <p:spPr/>
        <p:txBody>
          <a:bodyPr/>
          <a:lstStyle/>
          <a:p>
            <a:fld id="{CA26666A-3A98-4B61-A744-52108B33B7B9}" type="slidenum">
              <a:rPr lang="fr-FR" smtClean="0"/>
              <a:pPr/>
              <a:t>24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1"/>
            <a:endParaRPr lang="ar-SA" sz="1200" b="0" i="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26666A-3A98-4B61-A744-52108B33B7B9}"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663F12B-EFCF-4DE3-9BD1-FFBC794CAF7F}" type="datetimeFigureOut">
              <a:rPr lang="fr-FR" smtClean="0"/>
              <a:pPr/>
              <a:t>09/12/2017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2CC397-E9E2-4C71-A873-7C8D878BF02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9A16">
            <a:alpha val="5500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3F12B-EFCF-4DE3-9BD1-FFBC794CAF7F}" type="datetimeFigureOut">
              <a:rPr lang="fr-FR" smtClean="0"/>
              <a:pPr/>
              <a:t>09/12/2017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CC397-E9E2-4C71-A873-7C8D878BF02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20171205-WA0044.jpg"/>
          <p:cNvPicPr>
            <a:picLocks noChangeAspect="1"/>
          </p:cNvPicPr>
          <p:nvPr/>
        </p:nvPicPr>
        <p:blipFill>
          <a:blip r:embed="rId3" cstate="print"/>
          <a:srcRect b="15350"/>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axresdefault (2).jpg"/>
          <p:cNvPicPr>
            <a:picLocks noChangeAspect="1"/>
          </p:cNvPicPr>
          <p:nvPr/>
        </p:nvPicPr>
        <p:blipFill>
          <a:blip r:embed="rId2" cstate="print"/>
          <a:stretch>
            <a:fillRect/>
          </a:stretch>
        </p:blipFill>
        <p:spPr>
          <a:xfrm>
            <a:off x="0" y="0"/>
            <a:ext cx="9144000" cy="6858000"/>
          </a:xfrm>
          <a:prstGeom prst="rect">
            <a:avLst/>
          </a:prstGeom>
        </p:spPr>
      </p:pic>
      <p:sp>
        <p:nvSpPr>
          <p:cNvPr id="18433" name="Rectangle 1"/>
          <p:cNvSpPr>
            <a:spLocks noChangeArrowheads="1"/>
          </p:cNvSpPr>
          <p:nvPr/>
        </p:nvSpPr>
        <p:spPr bwMode="auto">
          <a:xfrm>
            <a:off x="395536" y="646301"/>
            <a:ext cx="835292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ذو البجادين تربى في حجر عمه، فنازعته نفسه إلى الإسلام، فقال: يا عم كنت أنتظر سلامتك بإسلامك فلا أراك تريد محمداً فائذن لي في الإسلام.</a:t>
            </a:r>
            <a:endParaRPr kumimoji="0" lang="fr-FR"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فقال: والله لئن أسلمت </a:t>
            </a:r>
            <a:r>
              <a:rPr kumimoji="0" lang="ar-SA" sz="3200" i="0" u="none" strike="noStrike" normalizeH="0" baseline="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لأنتزعن</a:t>
            </a: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كل ما أعطيتك حتى ثوبيك!</a:t>
            </a:r>
            <a:endParaRPr kumimoji="0" lang="fr-FR"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i="0" u="none" strike="noStrike" normalizeH="0" baseline="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فصاح </a:t>
            </a: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kumimoji="0" lang="ar-SA" sz="3200" i="0" u="none" strike="noStrike" normalizeH="0" baseline="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نظرة من محمد عليه الصلاة والسلام أحب إلي من الدنيا وما فيها.</a:t>
            </a:r>
            <a:endParaRPr kumimoji="0" lang="fr-FR" sz="3200" i="0" u="none" strike="noStrike" normalizeH="0" baseline="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فجرده عمُه من كل شيء حتى الثياب، فناولته أمه </a:t>
            </a:r>
            <a:r>
              <a:rPr kumimoji="0" lang="ar-SA" sz="3200" i="0" u="none" strike="noStrike" normalizeH="0" baseline="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بجادًا</a:t>
            </a: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لها، فقطعه نصفين، فاتزر نصفًا وارتدى </a:t>
            </a:r>
            <a:r>
              <a:rPr kumimoji="0" lang="ar-SA" sz="3200" i="0" u="none" strike="noStrike" normalizeH="0" baseline="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نصفًا.</a:t>
            </a: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وأتى رسول الله، فقال: ما </a:t>
            </a:r>
            <a:r>
              <a:rPr kumimoji="0" lang="ar-SA" sz="3200" i="0" u="none" strike="noStrike" normalizeH="0" baseline="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اسمك ؟</a:t>
            </a: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قال: عبد العزى.</a:t>
            </a:r>
            <a:endParaRPr kumimoji="0" lang="en-US"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فقال: بل عبد الله ذو البجادين</a:t>
            </a:r>
            <a:r>
              <a:rPr kumimoji="0" lang="fr-FR" sz="2400" b="1" i="0" u="none" strike="noStrike" cap="none" normalizeH="0" baseline="0" dirty="0" smtClean="0">
                <a:ln>
                  <a:noFill/>
                </a:ln>
                <a:solidFill>
                  <a:srgbClr val="333333"/>
                </a:solidFill>
                <a:effectLst/>
                <a:latin typeface="Arial Unicode MS" pitchFamily="34" charset="-128"/>
                <a:ea typeface="Arial Unicode MS" pitchFamily="34" charset="-128"/>
                <a:cs typeface="Arial Unicode MS" pitchFamily="34" charset="-128"/>
              </a:rPr>
              <a:t>".</a:t>
            </a:r>
            <a:r>
              <a:rPr kumimoji="0" lang="en-US" sz="1600" b="1" i="0" u="none" strike="noStrike" cap="none" normalizeH="0" baseline="0" dirty="0" smtClean="0">
                <a:ln>
                  <a:noFill/>
                </a:ln>
                <a:solidFill>
                  <a:srgbClr val="333333"/>
                </a:solidFill>
                <a:effectLst/>
                <a:latin typeface="Traditional Arabic" pitchFamily="18" charset="-78"/>
                <a:ea typeface="Times New Roman" pitchFamily="18" charset="0"/>
                <a:cs typeface="Traditional Arabic" pitchFamily="18" charset="-78"/>
              </a:rPr>
              <a:t> </a:t>
            </a:r>
            <a:r>
              <a:rPr kumimoji="0" lang="fr-FR" sz="8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050" name="AutoShape 2" descr="http://www.ahlalhdeeth.com/vb/images/icons/sallah.gif"/>
          <p:cNvSpPr>
            <a:spLocks noChangeAspect="1" noChangeArrowheads="1"/>
          </p:cNvSpPr>
          <p:nvPr/>
        </p:nvSpPr>
        <p:spPr bwMode="auto">
          <a:xfrm>
            <a:off x="23066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395536" y="1536174"/>
            <a:ext cx="8424936" cy="4832092"/>
          </a:xfrm>
          <a:prstGeom prst="rect">
            <a:avLst/>
          </a:prstGeom>
        </p:spPr>
        <p:txBody>
          <a:bodyPr wrap="square">
            <a:spAutoFit/>
          </a:bodyPr>
          <a:lstStyle/>
          <a:p>
            <a:pPr algn="ct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أن بلالا رأى في منامه النبي صلى الله عليه وسلم وهو يقول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له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ما هذه الجفوة يا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بلال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أما آن لك أن تزورني يا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بلال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فانتبه حزينا وجلا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خائفا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فركب راحلته وقصد المدينة فأتى قبر النبي صلى الله عليه وسلم فجعل يبكي عنده, فأقبل الحسن والحسين فجعل يضمهما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ويقبلهما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فقالا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له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يا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بلال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نشتهي نسمع أذانك الذي كنت تؤذن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به</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لرسول الله صلى الله عليه وسلم في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المسجد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ففعل  فعلا سطح المسجد فوقف موقفه الذي كان يقف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عليه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فلما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قال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الله أكبر الله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أكبر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ارتجت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المدينة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فلما أن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قال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أشهد أن لا إله إلا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الله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ازداد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رجتها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فلما أن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قال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أشهد أن محمدا رسول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الله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خرجت العواتق من خدورهن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وقالوا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بعث رسول الله صلى الله عليه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وسلم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فما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رؤي</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 يوما أكثر باكيا ولا باكية بالمدينة بعد رسول الله صلى الله عليه وسلم من ذلك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اليوم.</a:t>
            </a:r>
            <a:r>
              <a:rPr lang="ar-S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 name="Rectangle 2"/>
          <p:cNvSpPr/>
          <p:nvPr/>
        </p:nvSpPr>
        <p:spPr>
          <a:xfrm>
            <a:off x="719572" y="3356992"/>
            <a:ext cx="7704856" cy="1815882"/>
          </a:xfrm>
          <a:prstGeom prst="rect">
            <a:avLst/>
          </a:prstGeom>
          <a:noFill/>
        </p:spPr>
        <p:txBody>
          <a:bodyPr wrap="square">
            <a:spAutoFit/>
          </a:bodyPr>
          <a:lstStyle/>
          <a:p>
            <a:pPr algn="ctr"/>
            <a:r>
              <a:rPr lang="ar-SA" sz="2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خالد بن معدان لا يأوي إلى فراشه إلا وهو يذكر من شوقه إلى رسول الله وإلى أصحابه، ويسميهم ويقول: هم أصلي وفصلي، وإليهم يحن قلبي، طال شوقي إليهم، فعجل رب قبضي </a:t>
            </a:r>
            <a:r>
              <a:rPr lang="ar-SA" sz="28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إليك.</a:t>
            </a:r>
            <a:r>
              <a:rPr lang="ar-SA" sz="2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حتى يغلبه النوم</a:t>
            </a: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4" name="Rectangle 3"/>
          <p:cNvSpPr/>
          <p:nvPr/>
        </p:nvSpPr>
        <p:spPr>
          <a:xfrm>
            <a:off x="863588" y="548680"/>
            <a:ext cx="7416824" cy="2616101"/>
          </a:xfrm>
          <a:prstGeom prst="rect">
            <a:avLst/>
          </a:prstGeom>
        </p:spPr>
        <p:txBody>
          <a:bodyPr wrap="square">
            <a:spAutoFit/>
          </a:bodyPr>
          <a:lstStyle/>
          <a:p>
            <a:pPr algn="ctr"/>
            <a:r>
              <a:rPr lang="ar-SA" sz="32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التابعي الجليل أبو مسلم </a:t>
            </a:r>
            <a:r>
              <a:rPr lang="ar-SA" sz="3200" dirty="0" err="1"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الخولاني: </a:t>
            </a:r>
            <a:r>
              <a:rPr lang="ar-SA" sz="32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"أيظن أصحاب محمد أن يستأثروا </a:t>
            </a:r>
            <a:r>
              <a:rPr lang="ar-SA" sz="3200" dirty="0" err="1"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به</a:t>
            </a:r>
            <a:r>
              <a:rPr lang="ar-SA" sz="32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3200" dirty="0" err="1"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دوننا؟</a:t>
            </a:r>
            <a:r>
              <a:rPr lang="ar-SA" sz="32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كلا، والله </a:t>
            </a:r>
            <a:r>
              <a:rPr lang="ar-SA" sz="3200" dirty="0" err="1"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لنزاحمنهم</a:t>
            </a:r>
            <a:r>
              <a:rPr lang="ar-SA" sz="32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عليه حتى يعلموا أنهم قد خلفوا وراءهم </a:t>
            </a:r>
            <a:r>
              <a:rPr lang="ar-SA" sz="3200" dirty="0" err="1"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رجالاً".</a:t>
            </a:r>
            <a:r>
              <a:rPr lang="ar-SA" sz="3200" dirty="0" smtClean="0">
                <a:solidFill>
                  <a:schemeClr val="bg1"/>
                </a:solidFill>
                <a:latin typeface="Arial Unicode MS" pitchFamily="34" charset="-128"/>
                <a:ea typeface="Arial Unicode MS" pitchFamily="34" charset="-128"/>
                <a:cs typeface="Arial Unicode MS" pitchFamily="34" charset="-128"/>
              </a:rPr>
              <a:t/>
            </a:r>
            <a:br>
              <a:rPr lang="ar-SA" sz="3200" dirty="0" smtClean="0">
                <a:solidFill>
                  <a:schemeClr val="bg1"/>
                </a:solidFill>
                <a:latin typeface="Arial Unicode MS" pitchFamily="34" charset="-128"/>
                <a:ea typeface="Arial Unicode MS" pitchFamily="34" charset="-128"/>
                <a:cs typeface="Arial Unicode MS" pitchFamily="34" charset="-128"/>
              </a:rPr>
            </a:br>
            <a:r>
              <a:rPr lang="ar-SA" dirty="0" smtClean="0"/>
              <a:t/>
            </a:r>
            <a:br>
              <a:rPr lang="ar-SA" dirty="0" smtClean="0"/>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002-madeena-pictu.jpg"/>
          <p:cNvPicPr>
            <a:picLocks noChangeAspect="1"/>
          </p:cNvPicPr>
          <p:nvPr/>
        </p:nvPicPr>
        <p:blipFill>
          <a:blip r:embed="rId2" cstate="print"/>
          <a:stretch>
            <a:fillRect/>
          </a:stretch>
        </p:blipFill>
        <p:spPr>
          <a:xfrm>
            <a:off x="0" y="0"/>
            <a:ext cx="9144000" cy="6858000"/>
          </a:xfrm>
          <a:prstGeom prst="rect">
            <a:avLst/>
          </a:prstGeom>
        </p:spPr>
      </p:pic>
      <p:sp>
        <p:nvSpPr>
          <p:cNvPr id="3" name="Titre 2"/>
          <p:cNvSpPr>
            <a:spLocks noGrp="1"/>
          </p:cNvSpPr>
          <p:nvPr>
            <p:ph type="title"/>
          </p:nvPr>
        </p:nvSpPr>
        <p:spPr/>
        <p:txBody>
          <a:bodyPr>
            <a:normAutofit/>
          </a:bodyPr>
          <a:lstStyle/>
          <a:p>
            <a:r>
              <a:rPr lang="ar-SA" sz="66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المعية النبوية</a:t>
            </a:r>
            <a:endParaRPr lang="fr-FR" sz="66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5" name="Rectangle 4"/>
          <p:cNvSpPr/>
          <p:nvPr/>
        </p:nvSpPr>
        <p:spPr>
          <a:xfrm>
            <a:off x="1871700" y="1844825"/>
            <a:ext cx="5400600" cy="707886"/>
          </a:xfrm>
          <a:prstGeom prst="rect">
            <a:avLst/>
          </a:prstGeom>
        </p:spPr>
        <p:txBody>
          <a:bodyPr wrap="square">
            <a:spAutoFit/>
          </a:bodyPr>
          <a:lstStyle/>
          <a:p>
            <a:pPr algn="ctr"/>
            <a:r>
              <a:rPr lang="ar-SA" sz="2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رَبَّنَا وَابْعَثْ </a:t>
            </a:r>
            <a:r>
              <a:rPr lang="ar-SA" sz="2000" u="sng"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فِيهِمْ </a:t>
            </a:r>
            <a:r>
              <a:rPr lang="ar-SA" sz="2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رَسُولاً م</a:t>
            </a:r>
            <a:r>
              <a:rPr lang="ar-SA" sz="2000" u="sng"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ِّنْهُمْ</a:t>
            </a:r>
            <a:r>
              <a:rPr lang="ar-SA" sz="2000" u="sng"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يَتْلُو عَلَيْهِمْ آيَاتِكَ وَيُعَلِّمُهُمُ الْكِتَابَ وَالْحِكْمَةَ وَيُزَكِّيهِمْ إِنَّكَ أَنتَ الْعَزِيزُ الْحَكِيم</a:t>
            </a:r>
            <a:endParaRPr lang="fr-FR"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1943708" y="3105835"/>
            <a:ext cx="5256584" cy="677108"/>
          </a:xfrm>
          <a:prstGeom prst="rect">
            <a:avLst/>
          </a:prstGeom>
        </p:spPr>
        <p:txBody>
          <a:bodyPr wrap="square">
            <a:spAutoFit/>
          </a:bodyPr>
          <a:lstStyle/>
          <a:p>
            <a:pPr algn="ctr"/>
            <a:r>
              <a:rPr lang="ar-SA" sz="2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كَمَا أَرْسَلْنَا </a:t>
            </a:r>
            <a:r>
              <a:rPr lang="ar-SA" sz="2000" u="sng"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فِيكُمْ</a:t>
            </a:r>
            <a:r>
              <a:rPr lang="ar-SA" sz="2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رَسُولاً م</a:t>
            </a:r>
            <a:r>
              <a:rPr lang="ar-SA" sz="2000" u="sng"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ِّنكُمْ</a:t>
            </a:r>
            <a:r>
              <a:rPr lang="ar-SA" sz="2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يَتْلُو عَلَيْكُمْ آيَاتِنَا وَيُزَكِّيكُمْ </a:t>
            </a:r>
            <a:r>
              <a:rPr lang="ar-SA"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وَيُعَلِّمُكُمُ الْكِتَابَ وَالْحِكْمَةَ وَيُعَلِّمُكُم مَّا لَمْ تَكُونُواْ تَعْلَمُونَ</a:t>
            </a:r>
            <a:endParaRPr lang="fr-FR"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1547664" y="4221087"/>
            <a:ext cx="6048672" cy="1015663"/>
          </a:xfrm>
          <a:prstGeom prst="rect">
            <a:avLst/>
          </a:prstGeom>
        </p:spPr>
        <p:txBody>
          <a:bodyPr wrap="square">
            <a:spAutoFit/>
          </a:bodyPr>
          <a:lstStyle/>
          <a:p>
            <a:pPr algn="ctr"/>
            <a:r>
              <a:rPr lang="ar-SA" sz="2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لَقَدْ مَنَّ اللَّهُ عَلَى الْمُؤْمِنِينَ إِذْ بَعَثَ </a:t>
            </a:r>
            <a:r>
              <a:rPr lang="ar-SA" sz="2000" u="sng"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فِيهِمْ</a:t>
            </a:r>
            <a:r>
              <a:rPr lang="ar-SA" sz="2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رَسُولاً </a:t>
            </a:r>
            <a:r>
              <a:rPr lang="ar-SA" sz="2000" u="sng"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مِّنْ أَنفُسِهِمْ </a:t>
            </a:r>
            <a:r>
              <a:rPr lang="ar-SA" sz="2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يَتْلُو عَلَيْهِمْ آيَاتِهِ وَيُزَكِّيهِمْ وَيُعَلِّمُهُمُ الْكِتَابَ وَالْحِكْمَةَ وَإِن كَانُواْ مِن قَبْلُ لَفِي ضَلالٍ مُّبِينٍ</a:t>
            </a:r>
            <a:endParaRPr lang="fr-FR" sz="20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8" name="Rectangle 7"/>
          <p:cNvSpPr/>
          <p:nvPr/>
        </p:nvSpPr>
        <p:spPr>
          <a:xfrm>
            <a:off x="1655676" y="5517232"/>
            <a:ext cx="5832648" cy="1015663"/>
          </a:xfrm>
          <a:prstGeom prst="rect">
            <a:avLst/>
          </a:prstGeom>
        </p:spPr>
        <p:txBody>
          <a:bodyPr wrap="square">
            <a:spAutoFit/>
          </a:bodyPr>
          <a:lstStyle/>
          <a:p>
            <a:pPr algn="ctr"/>
            <a:r>
              <a:rPr lang="ar-SA" sz="2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هو</a:t>
            </a:r>
            <a:r>
              <a:rPr lang="ar-SA" sz="20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الَّذِي بَعَثَ </a:t>
            </a:r>
            <a:r>
              <a:rPr lang="ar-SA" sz="2000" b="1" u="sng"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فِي</a:t>
            </a:r>
            <a:r>
              <a:rPr lang="ar-SA" sz="2000" b="1"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0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الأُمِّيِّينَ رَسُولا </a:t>
            </a:r>
            <a:r>
              <a:rPr lang="ar-SA" sz="2000" b="1" u="sng"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مِّنْهُمْ</a:t>
            </a:r>
            <a:r>
              <a:rPr lang="ar-SA" sz="20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يَتْلُو عَلَيْهِمْ آيَاتِهِ وَيُزَكِّيهِمْ وَيُعَلِّمُهُمُ الْكِتَابَ وَالْحِكْمَةَ وَإِن كَانُوا مِن قَبْلُ لَفِي ضَلالٍ مُّبِينٍ</a:t>
            </a:r>
            <a:endParaRPr lang="fr-FR" sz="2000" b="1" dirty="0">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331640" y="332656"/>
            <a:ext cx="6552728" cy="1200329"/>
          </a:xfrm>
          <a:prstGeom prst="rect">
            <a:avLst/>
          </a:prstGeom>
        </p:spPr>
        <p:txBody>
          <a:bodyPr wrap="square">
            <a:spAutoFit/>
          </a:bodyPr>
          <a:lstStyle/>
          <a:p>
            <a:pPr algn="ctr"/>
            <a:r>
              <a:rPr lang="ar-SA" sz="24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ومَنْ يُطِعِ اللَّهَ وَالرَّسُولَ فَأُولَئِكَ مَعَ الَّذِينَ أَنْعَمَ اللَّهُ عَلَيْهِمْ مِنَ النَّبِيِّينَ وَالصِّدِّيقِينَ وَالشُّهَدَاءِ وَالصَّالِحِينَ وَحَسُنَ أُولَئِكَ رَفِيقًا</a:t>
            </a:r>
            <a:endParaRPr lang="fr-FR" sz="2400" dirty="0">
              <a:effectLst>
                <a:glow rad="228600">
                  <a:schemeClr val="accent3">
                    <a:satMod val="175000"/>
                    <a:alpha val="40000"/>
                  </a:schemeClr>
                </a:glow>
                <a:outerShdw blurRad="63500" dir="3600000" algn="tl" rotWithShape="0">
                  <a:srgbClr val="000000">
                    <a:alpha val="70000"/>
                  </a:srgbClr>
                </a:outerShdw>
              </a:effectLst>
            </a:endParaRPr>
          </a:p>
        </p:txBody>
      </p:sp>
      <p:sp>
        <p:nvSpPr>
          <p:cNvPr id="4" name="Rectangle 3"/>
          <p:cNvSpPr/>
          <p:nvPr/>
        </p:nvSpPr>
        <p:spPr>
          <a:xfrm>
            <a:off x="1439652" y="4509120"/>
            <a:ext cx="6264696" cy="1323439"/>
          </a:xfrm>
          <a:prstGeom prst="rect">
            <a:avLst/>
          </a:prstGeom>
        </p:spPr>
        <p:txBody>
          <a:bodyPr wrap="square">
            <a:spAutoFit/>
          </a:bodyPr>
          <a:lstStyle/>
          <a:p>
            <a:pPr algn="ct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لا يؤمن أحدكم حتى أكون أحب إليه من والده وولده والناس </a:t>
            </a:r>
            <a:r>
              <a:rPr lang="ar-SA" sz="28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أجمعين )</a:t>
            </a:r>
            <a:r>
              <a:rPr lang="ar-SA"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p>
          <a:p>
            <a:pPr algn="ctr"/>
            <a:r>
              <a:rPr lang="ar-SA" sz="24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رواه البخاري ومسلم </a:t>
            </a:r>
            <a:r>
              <a:rPr lang="ar-SA" b="1"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s-It-OK-to-Celebrate-the-Prophet’s-Birthday.jpg"/>
          <p:cNvPicPr>
            <a:picLocks noGrp="1" noChangeAspect="1"/>
          </p:cNvPicPr>
          <p:nvPr>
            <p:ph idx="1"/>
          </p:nvPr>
        </p:nvPicPr>
        <p:blipFill>
          <a:blip r:embed="rId2" cstate="print"/>
          <a:stretch>
            <a:fillRect/>
          </a:stretch>
        </p:blipFill>
        <p:spPr>
          <a:xfrm>
            <a:off x="0" y="0"/>
            <a:ext cx="9144000" cy="6858000"/>
          </a:xfrm>
        </p:spPr>
      </p:pic>
      <p:sp>
        <p:nvSpPr>
          <p:cNvPr id="2" name="Titre 1"/>
          <p:cNvSpPr>
            <a:spLocks noGrp="1"/>
          </p:cNvSpPr>
          <p:nvPr>
            <p:ph type="title"/>
          </p:nvPr>
        </p:nvSpPr>
        <p:spPr>
          <a:xfrm>
            <a:off x="827584" y="548680"/>
            <a:ext cx="7416824" cy="1728192"/>
          </a:xfrm>
        </p:spPr>
        <p:txBody>
          <a:bodyPr>
            <a:normAutofit/>
          </a:bodyPr>
          <a:lstStyle/>
          <a:p>
            <a:r>
              <a:rPr lang="ar-SA" sz="2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"من أشد </a:t>
            </a:r>
            <a:r>
              <a:rPr lang="ar-SA" sz="28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أمتي </a:t>
            </a:r>
            <a:r>
              <a:rPr lang="ar-SA" sz="2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لى </a:t>
            </a:r>
            <a:r>
              <a:rPr lang="ar-SA" sz="28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حبا </a:t>
            </a:r>
            <a:r>
              <a:rPr lang="ar-SA" sz="28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,ناس </a:t>
            </a:r>
            <a:r>
              <a:rPr lang="ar-SA" sz="2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يكونون </a:t>
            </a:r>
            <a:r>
              <a:rPr lang="ar-SA" sz="28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بعدى </a:t>
            </a:r>
            <a:r>
              <a:rPr lang="ar-SA" sz="28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,يود </a:t>
            </a:r>
            <a:r>
              <a:rPr lang="ar-SA" sz="2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أحدهم لو </a:t>
            </a:r>
            <a:r>
              <a:rPr lang="ar-SA" sz="28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رآنى </a:t>
            </a:r>
            <a:r>
              <a:rPr lang="ar-SA" sz="28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,بأهله و </a:t>
            </a:r>
            <a:r>
              <a:rPr lang="ar-SA" sz="280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ماله</a:t>
            </a:r>
            <a:r>
              <a:rPr lang="ar-SA" sz="28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a:t>
            </a:r>
            <a:r>
              <a:rPr lang="ar-SA" sz="2800" b="1" dirty="0"/>
              <a:t> </a:t>
            </a:r>
            <a:endParaRPr lang="fr-FR" sz="2800" dirty="0"/>
          </a:p>
        </p:txBody>
      </p:sp>
      <p:sp>
        <p:nvSpPr>
          <p:cNvPr id="6" name="Rectangle 5"/>
          <p:cNvSpPr/>
          <p:nvPr/>
        </p:nvSpPr>
        <p:spPr>
          <a:xfrm>
            <a:off x="683568" y="2828836"/>
            <a:ext cx="7632848" cy="2246769"/>
          </a:xfrm>
          <a:prstGeom prst="rect">
            <a:avLst/>
          </a:prstGeom>
        </p:spPr>
        <p:txBody>
          <a:bodyPr wrap="square">
            <a:spAutoFit/>
          </a:bodyPr>
          <a:lstStyle/>
          <a:p>
            <a:pPr algn="ctr"/>
            <a:r>
              <a:rPr lang="ar-SA" sz="280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قُلْ إِن كَانَ آبَاؤُكُمْ وَأَبْنَاؤُكُمْ وَإِخْوَانُكُمْ وَأَزْوَاجُكُمْ وَعَشِيرَتُكُمْ وَأَمْوَالٌ اقْتَرَفْتُمُوهَا وَتِجَارَةٌ تَخْشَوْنَ كَسَادَهَا وَمَسَاكِنُ تَرْضَوْنَهَا أَحَبَّ إِلَيْكُم مِّنَ اللَّهِ وَرَسُولِهِ وَجِهَادٍ فِي سَبِيلِهِ فَتَرَبَّصُواْ حَتَّى يَأْتِيَ اللَّهُ بِأَمْرِهِ وَاللَّهُ لاَ يَهْدِي الْقَوْمَ الْفَاسِقِينَ</a:t>
            </a:r>
            <a:endParaRPr lang="fr-FR" sz="2800" dirty="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9512" y="692696"/>
            <a:ext cx="8568952" cy="5355312"/>
          </a:xfrm>
          <a:prstGeom prst="rect">
            <a:avLst/>
          </a:prstGeom>
        </p:spPr>
        <p:txBody>
          <a:bodyPr wrap="square">
            <a:spAutoFit/>
          </a:bodyPr>
          <a:lstStyle/>
          <a:p>
            <a:pPr algn="ctr">
              <a:lnSpc>
                <a:spcPct val="150000"/>
              </a:lnSpc>
            </a:pP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مُّحَمَّدٌ رَّسُولُ اللَّهِ وَالَّذِينَ </a:t>
            </a:r>
            <a:r>
              <a:rPr lang="ar-SA" sz="36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مَعَهُ</a:t>
            </a: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أَشِدَّاء عَلَى الْكُفَّارِ رُحَمَاء بَيْنَهُمْ تَرَاهُمْ رُكَّعًا سُجَّدًا يَبْتَغُونَ فَضْلا مِّنَ اللَّهِ وَرِضْوَانًا </a:t>
            </a:r>
            <a:r>
              <a:rPr lang="ar-SA" sz="32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سِيمَاهُمْ</a:t>
            </a: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فِي وُجُوهِهِم مِّنْ أَثَرِ السُّجُودِ ذَلِكَ مَثَلُهُمْ فِي التَّوْرَاةِ وَمَثَلُهُمْ فِي الإِنجِيلِ كَزَرْعٍ أَخْرَجَ </a:t>
            </a:r>
            <a:r>
              <a:rPr lang="ar-SA" sz="32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شَطْأَهُ</a:t>
            </a: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فَآزَرَهُ فَاسْتَغْلَظَ فَاسْتَوَى عَلَى سُوقِهِ يُعْجِبُ الزُّرَّاعَ لِيَغِيظَ بِهِمُ الْكُفَّارَ وَعَدَ اللَّهُ الَّذِينَ آمَنُوا وَعَمِلُوا الصَّالِحَاتِ مِنْهُم مَّغْفِرَةً وَأَجْرًا عَظِيمًا</a:t>
            </a:r>
            <a:endParaRPr lang="fr-FR" sz="32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_1313849638_159.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27584" y="188640"/>
            <a:ext cx="7488832" cy="1569660"/>
          </a:xfrm>
          <a:prstGeom prst="rect">
            <a:avLst/>
          </a:prstGeom>
        </p:spPr>
        <p:txBody>
          <a:bodyPr wrap="square">
            <a:spAutoFit/>
          </a:bodyPr>
          <a:lstStyle/>
          <a:p>
            <a:pPr algn="ctr"/>
            <a:r>
              <a:rPr lang="ar-SA" sz="2400" b="1"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“من أراد أن ينظر إلى بقعة من بقع الجنة فلينظر إلى بيت المقدس”، وقال عبد الله بن عمر: بيت المقدس بنته الأنبياء وعمرته، وما فيه موضع شبر إلا وقد سجد عليه نبي أو قام عليه ملك</a:t>
            </a:r>
            <a:endParaRPr lang="fr-FR" sz="2400" b="1"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4" name="Rectangle 3"/>
          <p:cNvSpPr/>
          <p:nvPr/>
        </p:nvSpPr>
        <p:spPr>
          <a:xfrm>
            <a:off x="971600" y="5157192"/>
            <a:ext cx="7200800" cy="1569660"/>
          </a:xfrm>
          <a:prstGeom prst="rect">
            <a:avLst/>
          </a:prstGeom>
        </p:spPr>
        <p:txBody>
          <a:bodyPr wrap="square">
            <a:spAutoFit/>
          </a:bodyPr>
          <a:lstStyle/>
          <a:p>
            <a:pPr algn="ctr"/>
            <a:r>
              <a:rPr lang="ar-SA" sz="24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"قلت يا رسول الله: أفتنا في بيت المقدس"، </a:t>
            </a:r>
            <a:r>
              <a:rPr lang="ar-SA" sz="24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a:t>
            </a:r>
            <a:r>
              <a:rPr lang="ar-SA" sz="24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"أرض </a:t>
            </a:r>
            <a:r>
              <a:rPr lang="ar-SA" sz="24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المحشر</a:t>
            </a:r>
            <a:r>
              <a:rPr lang="ar-SA" sz="24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والمنشر، ائتوه فصلوا فيه، فإن صلاة فيه كألف صلاة في غيره، قلت: أرأيت إن لم أستطع أن أتحمل </a:t>
            </a:r>
            <a:r>
              <a:rPr lang="ar-SA" sz="24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إليه؟</a:t>
            </a:r>
            <a:r>
              <a:rPr lang="ar-SA" sz="24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قال: فتهدي له زيتا يسرج فيه، فمن فعل فهو كمن أتاه"</a:t>
            </a:r>
            <a:endParaRPr lang="fr-FR" sz="24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9512" y="692696"/>
            <a:ext cx="8568952" cy="5355312"/>
          </a:xfrm>
          <a:prstGeom prst="rect">
            <a:avLst/>
          </a:prstGeom>
        </p:spPr>
        <p:txBody>
          <a:bodyPr wrap="square">
            <a:spAutoFit/>
          </a:bodyPr>
          <a:lstStyle/>
          <a:p>
            <a:pPr algn="ctr">
              <a:lnSpc>
                <a:spcPct val="150000"/>
              </a:lnSpc>
            </a:pP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مُّحَمَّدٌ رَّسُولُ اللَّهِ وَالَّذِينَ </a:t>
            </a:r>
            <a:r>
              <a:rPr lang="ar-SA" sz="36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مَعَهُ</a:t>
            </a: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أَشِدَّاء عَلَى الْكُفَّارِ رُحَمَاء بَيْنَهُمْ تَرَاهُمْ رُكَّعًا سُجَّدًا يَبْتَغُونَ فَضْلا مِّنَ اللَّهِ وَرِضْوَانًا </a:t>
            </a:r>
            <a:r>
              <a:rPr lang="ar-SA" sz="32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سِيمَاهُمْ</a:t>
            </a: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فِي وُجُوهِهِم مِّنْ أَثَرِ السُّجُودِ ذَلِكَ مَثَلُهُمْ فِي التَّوْرَاةِ وَمَثَلُهُمْ فِي الإِنجِيلِ كَزَرْعٍ أَخْرَجَ </a:t>
            </a:r>
            <a:r>
              <a:rPr lang="ar-SA" sz="32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شَطْأَهُ</a:t>
            </a: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فَآزَرَهُ فَاسْتَغْلَظَ فَاسْتَوَى عَلَى سُوقِهِ يُعْجِبُ الزُّرَّاعَ لِيَغِيظَ بِهِمُ الْكُفَّارَ وَعَدَ اللَّهُ الَّذِينَ آمَنُوا وَعَمِلُوا الصَّالِحَاتِ مِنْهُم مَّغْفِرَةً وَأَجْرًا عَظِيمًا</a:t>
            </a:r>
            <a:endParaRPr lang="fr-FR" sz="32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827584" y="170529"/>
            <a:ext cx="748883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يا رسول الله</a:t>
            </a:r>
            <a:endParaRPr kumimoji="0" lang="fr-FR"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لم تجري العادة أن نعشق أحدا ولم يسبق لنا أن رأيناه أو سمعنا صوته</a:t>
            </a:r>
            <a:endParaRPr kumimoji="0" lang="fr-FR"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لم تجري العادة أن نبكي فقدان ما لم نكن نملك أبداً, ولا رحيل من لم يكن معنا أبداً</a:t>
            </a:r>
            <a:endParaRPr kumimoji="0" lang="fr-FR"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لم نراك ولم نسمع صوتك لكننا لمسنا أثركَ في قلوبنا يا رسول الله</a:t>
            </a:r>
            <a:endParaRPr kumimoji="0" lang="fr-FR"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لم نكن معك بجسدنا في ذلك الزمن, لكنك معنا اليوم برسالتك</a:t>
            </a:r>
            <a:r>
              <a:rPr kumimoji="0" lang="fr-FR"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في هذا الزمن</a:t>
            </a:r>
            <a:endParaRPr kumimoji="0" lang="fr-FR"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من عاش معك, من مرّ طيفكَ أمامه, من دخل الجنة بلحظة ابتسمت له فيها, يستطيع أن يُصبِر نفسه إلى حينِ لقياك من جديد</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لكن نحن من أحببناك وتبعناك ولم نراك, ما الذي يصبّرنا الى حين لقياك يا حبيب الله</a:t>
            </a:r>
            <a:endParaRPr kumimoji="0" lang="fr-FR"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حتى المذنبُ فينا يحبّك يا رسول الله</a:t>
            </a:r>
            <a:endParaRPr kumimoji="0" lang="fr-FR"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لا مرّ عليّنا حلمّ دخول الجنة يوماً إلا وابتسم قلبنا فرحاً أن بها رسولُ الله</a:t>
            </a:r>
            <a:endParaRPr kumimoji="0" lang="fr-FR"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في ذكرى مولدك, واحشنا يا رسول الله</a:t>
            </a:r>
            <a:endParaRPr kumimoji="0" lang="en-US" sz="2400" i="0" u="none" strike="noStrike" normalizeH="0" baseline="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13768435644.jpg"/>
          <p:cNvPicPr>
            <a:picLocks noChangeAspect="1"/>
          </p:cNvPicPr>
          <p:nvPr/>
        </p:nvPicPr>
        <p:blipFill>
          <a:blip r:embed="rId2" cstate="print"/>
          <a:srcRect b="16400"/>
          <a:stretch>
            <a:fillRect/>
          </a:stretch>
        </p:blipFill>
        <p:spPr>
          <a:xfrm>
            <a:off x="1" y="0"/>
            <a:ext cx="9144000" cy="6858000"/>
          </a:xfrm>
          <a:prstGeom prst="rect">
            <a:avLst/>
          </a:prstGeom>
        </p:spPr>
      </p:pic>
      <p:sp>
        <p:nvSpPr>
          <p:cNvPr id="4" name="Rectangle 3"/>
          <p:cNvSpPr/>
          <p:nvPr/>
        </p:nvSpPr>
        <p:spPr>
          <a:xfrm>
            <a:off x="359532" y="1052736"/>
            <a:ext cx="8424936" cy="5539978"/>
          </a:xfrm>
          <a:prstGeom prst="rect">
            <a:avLst/>
          </a:prstGeom>
        </p:spPr>
        <p:txBody>
          <a:bodyPr wrap="square">
            <a:spAutoFit/>
          </a:bodyPr>
          <a:lstStyle/>
          <a:p>
            <a:pPr algn="ctr">
              <a:lnSpc>
                <a:spcPct val="150000"/>
              </a:lnSpc>
            </a:pPr>
            <a:r>
              <a:rPr lang="ar-SA" sz="2400"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السَّلاَمُ عَلَيْكُمْ دَارَ قَوْمٍ مُؤْمِنِينَ، وَإِنَّا إِنْ شَاءَ اللَّهُ بِكُمْ لاَحِقُونَ، وَدِدْتُ أَنَّا قَدْ رَأَيْنَا إِخْوَانَنَا»، قَالُوا: أَوَلَسْنَا إِخْوَانَكَ يَا رَسُولَ </a:t>
            </a:r>
            <a:r>
              <a:rPr lang="ar-SA" sz="2400" dirty="0" err="1">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400" dirty="0" err="1">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«أَنْتُمْ أَصْحَابِي وَإِخْوَانُنَا الَّذِينَ لَمْ يَأْتُوا بَعْدُ»، فَقَالُوا: </a:t>
            </a:r>
            <a:r>
              <a:rPr lang="ar-SA" sz="28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كَيْفَ تَعْرِفُ </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مَنْ لَمْ يَأْتِ بَعْدُ مِنْ </a:t>
            </a:r>
            <a:r>
              <a:rPr lang="ar-SA" sz="2400" dirty="0" err="1">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أُمَّتِكَ؟</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يَا رَسُولَ اللهِ، </a:t>
            </a:r>
            <a:r>
              <a:rPr lang="ar-SA" sz="2400" dirty="0" err="1">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فَقَالَ: </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«أَرَأَيْتَ لَوْ أَنَّ رَجُلاً لَهُ خَيْلٌ غُرٌّ </a:t>
            </a:r>
            <a:r>
              <a:rPr lang="ar-SA" sz="2400" dirty="0" err="1">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مُحَجَّلَةٌ</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بَيْنَ ظَهْرَيْ خَيْلٍ دُهْمٍ بُهْمٍ أَلاَ يَعْرِفُ خَيْلَهُ؟» قَالُوا: بَلَى يَا رَسُولَ اللهِ، </a:t>
            </a:r>
            <a:r>
              <a:rPr lang="ar-SA" sz="2400" dirty="0" err="1">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«فَإِنَّهُمْ يَأْتُونَ </a:t>
            </a:r>
            <a:r>
              <a:rPr lang="ar-SA" sz="2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غُرًّا </a:t>
            </a:r>
            <a:r>
              <a:rPr lang="ar-SA" sz="2400" dirty="0" err="1">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مُحَجَّلِينَ</a:t>
            </a:r>
            <a:r>
              <a:rPr lang="ar-SA" sz="2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8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مِنَ</a:t>
            </a:r>
            <a:r>
              <a:rPr lang="ar-SA" sz="2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8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الْوُضُوءِ</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وَأَنَا فَرَطُهُمْ عَلَى الْحَوْضِ أَلاَ </a:t>
            </a:r>
            <a:r>
              <a:rPr lang="ar-SA" sz="2400" dirty="0" err="1">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لَيُذَادَنَّ</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رِجَالٌ عَنْ حَوْضِي كَمَا </a:t>
            </a:r>
            <a:r>
              <a:rPr lang="ar-SA" sz="2400" dirty="0" err="1">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يُذَادُ</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الْبَعِيرُ الضَّالُّ أُنَادِيهِمْ أَلاَ هَلُمَّ، فَيُقَالُ: إِنَّهُمْ قَدْ بَدَّلُوا بَعْدَكَ فَأَقُولُ سُحْقًا </a:t>
            </a:r>
            <a:r>
              <a:rPr lang="ar-SA" sz="2400" dirty="0" err="1">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سُحْقًا» </a:t>
            </a:r>
            <a:r>
              <a:rPr lang="ar-SA" sz="2400" dirty="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(صحيح مسلم</a:t>
            </a:r>
            <a:r>
              <a:rPr lang="ar-SA" sz="2400" dirty="0" err="1"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a:t>
            </a:r>
            <a:r>
              <a:rPr lang="ar-SA" sz="2800"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t/>
            </a:r>
            <a:br>
              <a:rPr lang="ar-SA" sz="2800" dirty="0" smtClean="0">
                <a:ln w="18415" cmpd="sng">
                  <a:solidFill>
                    <a:srgbClr val="FFFFFF"/>
                  </a:solidFill>
                  <a:prstDash val="solid"/>
                </a:ln>
                <a:solidFill>
                  <a:srgbClr val="FFFFFF"/>
                </a:solidFill>
                <a:effectLst>
                  <a:glow rad="101600">
                    <a:schemeClr val="accent3">
                      <a:satMod val="175000"/>
                      <a:alpha val="40000"/>
                    </a:schemeClr>
                  </a:glow>
                  <a:outerShdw blurRad="63500" dir="3600000" algn="tl" rotWithShape="0">
                    <a:srgbClr val="000000">
                      <a:alpha val="70000"/>
                    </a:srgbClr>
                  </a:outerShdw>
                </a:effectLst>
              </a:rPr>
            </a:br>
            <a:r>
              <a:rPr lang="ar-SA" dirty="0" smtClean="0"/>
              <a:t/>
            </a:r>
            <a:br>
              <a:rPr lang="ar-SA" dirty="0" smtClean="0"/>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55576" y="836712"/>
            <a:ext cx="7524836" cy="4439229"/>
          </a:xfrm>
          <a:prstGeom prst="rect">
            <a:avLst/>
          </a:prstGeom>
        </p:spPr>
        <p:txBody>
          <a:bodyPr wrap="square">
            <a:spAutoFit/>
          </a:bodyPr>
          <a:lstStyle/>
          <a:p>
            <a:pPr algn="ctr">
              <a:lnSpc>
                <a:spcPct val="150000"/>
              </a:lnSpc>
            </a:pPr>
            <a:r>
              <a:rPr lang="ar-SA" sz="32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إِنَّ مِنْ أَحَبِّكُمْ إِلَيَّ وَأَقْرَبِكُمْ مِنِّي مَجْلِسًا يَوْمَ الْقِيَامَةِ </a:t>
            </a:r>
            <a:r>
              <a:rPr lang="ar-SA" sz="32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أَحَاسِنَكُمْ</a:t>
            </a:r>
            <a:r>
              <a:rPr lang="ar-SA" sz="32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32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أَخْلَاقًا </a:t>
            </a:r>
            <a:r>
              <a:rPr lang="ar-SA" sz="32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وَإِنَّ أَبْغَضَكُمْ إِلَيَّ وَأَبْعَدَكُمْ مِنِّي مَجْلِسًا يَوْمَ الْقِيَامَةِ الثَّرْثَارُونَ وَالْمُتَشَدِّقُونَ </a:t>
            </a:r>
            <a:r>
              <a:rPr lang="ar-SA" sz="32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والْمُتَفَيْهِقُونَ </a:t>
            </a:r>
            <a:r>
              <a:rPr lang="ar-SA" sz="32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32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قَالُوا </a:t>
            </a:r>
            <a:r>
              <a:rPr lang="ar-SA" sz="32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يَا رَسُولَ اللَّهِ قَدْ عَلِمْنَا </a:t>
            </a:r>
            <a:r>
              <a:rPr lang="ar-SA" sz="32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الثَّرْثَارُونَ </a:t>
            </a:r>
            <a:r>
              <a:rPr lang="ar-SA" sz="32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32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وَالْمُتَشَدِّقُونَ </a:t>
            </a:r>
            <a:r>
              <a:rPr lang="ar-SA" sz="32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فَمَا </a:t>
            </a:r>
            <a:r>
              <a:rPr lang="ar-SA" sz="32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الْمُتَفَيْهِقُونَ ؟</a:t>
            </a:r>
            <a:r>
              <a:rPr lang="ar-SA" sz="32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32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 </a:t>
            </a:r>
            <a:r>
              <a:rPr lang="ar-SA" sz="32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320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الْمُتَكَبِّرُونَ "</a:t>
            </a:r>
            <a:endParaRPr lang="fr-FR" sz="32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3" name="Rectangle 2"/>
          <p:cNvSpPr/>
          <p:nvPr/>
        </p:nvSpPr>
        <p:spPr>
          <a:xfrm>
            <a:off x="611560" y="2492896"/>
            <a:ext cx="7632848" cy="1077218"/>
          </a:xfrm>
          <a:prstGeom prst="rect">
            <a:avLst/>
          </a:prstGeom>
        </p:spPr>
        <p:txBody>
          <a:bodyPr wrap="square">
            <a:spAutoFit/>
          </a:bodyPr>
          <a:lstStyle/>
          <a:p>
            <a:pPr algn="ctr"/>
            <a:r>
              <a:rPr lang="ar-SA" b="1" dirty="0" smtClean="0"/>
              <a:t> </a:t>
            </a:r>
            <a:r>
              <a:rPr lang="ar-SA"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أَنَا وَكَافِلُ الْيَتِيمِ كَهَاتَيْنِ فِي </a:t>
            </a:r>
            <a:r>
              <a:rPr lang="ar-SA" sz="3200"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الْجَنَّةِ </a:t>
            </a:r>
            <a:r>
              <a:rPr lang="ar-SA"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وَأَشَارَ بِالسَّبَّابَةِ </a:t>
            </a:r>
            <a:r>
              <a:rPr lang="ar-SA" sz="3200"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والْوُسْطَى </a:t>
            </a:r>
            <a:r>
              <a:rPr lang="ar-SA"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وَفَرَّقَ بَيْنَهُمَا </a:t>
            </a:r>
            <a:r>
              <a:rPr lang="ar-SA" sz="3200"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قَلِيلًا </a:t>
            </a:r>
            <a:r>
              <a:rPr lang="ar-SA" sz="2800"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endParaRPr lang="fr-FR" sz="2800" dirty="0">
              <a:effectLst>
                <a:glow rad="139700">
                  <a:schemeClr val="accent4">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4" name="Rectangle 3"/>
          <p:cNvSpPr/>
          <p:nvPr/>
        </p:nvSpPr>
        <p:spPr>
          <a:xfrm>
            <a:off x="935597" y="836712"/>
            <a:ext cx="7272807" cy="1077218"/>
          </a:xfrm>
          <a:prstGeom prst="rect">
            <a:avLst/>
          </a:prstGeom>
        </p:spPr>
        <p:txBody>
          <a:bodyPr wrap="square">
            <a:spAutoFit/>
          </a:bodyPr>
          <a:lstStyle/>
          <a:p>
            <a:pPr algn="ct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إِنَّ أَوْلَى اَلنَّاسِ </a:t>
            </a:r>
            <a:r>
              <a:rPr lang="ar-SA" sz="32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بِي</a:t>
            </a: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يَوْمَ اَلْقِيَامَةِ, أَكْثَرُهُمْ عَلَيَّ صَلَاةً</a:t>
            </a:r>
            <a:endParaRPr lang="fr-FR" sz="32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431540" y="4509120"/>
            <a:ext cx="8280920" cy="1077218"/>
          </a:xfrm>
          <a:prstGeom prst="rect">
            <a:avLst/>
          </a:prstGeom>
        </p:spPr>
        <p:txBody>
          <a:bodyPr wrap="square">
            <a:spAutoFit/>
          </a:bodyPr>
          <a:lstStyle/>
          <a:p>
            <a:pPr algn="ctr"/>
            <a:r>
              <a:rPr lang="ar-SA" sz="320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من كان له أختان أو </a:t>
            </a:r>
            <a:r>
              <a:rPr lang="ar-SA" sz="320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ابنتان </a:t>
            </a:r>
            <a:r>
              <a:rPr lang="ar-SA" sz="320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فأحسن إليهما ما صحبتاه كنت أنا و هو في الجنة </a:t>
            </a:r>
            <a:r>
              <a:rPr lang="ar-SA" sz="3200" dirty="0" err="1"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كهاتين .</a:t>
            </a:r>
            <a:r>
              <a:rPr lang="ar-SA" sz="3200"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 قرن بين إصبعيه</a:t>
            </a:r>
            <a:endParaRPr lang="fr-FR" sz="3200" dirty="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descr="المسجد-النبوى-من-الداخل.jpg"/>
          <p:cNvPicPr>
            <a:picLocks noChangeAspect="1"/>
          </p:cNvPicPr>
          <p:nvPr/>
        </p:nvPicPr>
        <p:blipFill>
          <a:blip r:embed="rId2" cstate="print"/>
          <a:srcRect t="3801"/>
          <a:stretch>
            <a:fillRect/>
          </a:stretch>
        </p:blipFill>
        <p:spPr>
          <a:xfrm>
            <a:off x="-3588" y="0"/>
            <a:ext cx="9512720" cy="6857999"/>
          </a:xfrm>
          <a:prstGeom prst="rect">
            <a:avLst/>
          </a:prstGeom>
        </p:spPr>
      </p:pic>
      <p:sp>
        <p:nvSpPr>
          <p:cNvPr id="5" name="Rectangle 4"/>
          <p:cNvSpPr/>
          <p:nvPr/>
        </p:nvSpPr>
        <p:spPr>
          <a:xfrm>
            <a:off x="1187624" y="4149080"/>
            <a:ext cx="7560840" cy="1754326"/>
          </a:xfrm>
          <a:prstGeom prst="rect">
            <a:avLst/>
          </a:prstGeom>
        </p:spPr>
        <p:txBody>
          <a:bodyPr wrap="square">
            <a:spAutoFit/>
          </a:bodyPr>
          <a:lstStyle/>
          <a:p>
            <a:pPr algn="ctr"/>
            <a:r>
              <a:rPr lang="ar-SA" sz="360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اللهم إني اسألك إيمانا لا يرتد ونعيما لا ينفد وقرة أعين لا تنقطع ومرافقة نبيك محمد في أعلى الجنة الخلد</a:t>
            </a:r>
            <a:r>
              <a:rPr lang="ar-SA" sz="3200"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endParaRPr lang="fr-FR" sz="3200"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7000" r="-37000"/>
          </a:stretch>
        </a:blipFill>
        <a:effectLst/>
      </p:bgPr>
    </p:bg>
    <p:spTree>
      <p:nvGrpSpPr>
        <p:cNvPr id="1" name=""/>
        <p:cNvGrpSpPr/>
        <p:nvPr/>
      </p:nvGrpSpPr>
      <p:grpSpPr>
        <a:xfrm>
          <a:off x="0" y="0"/>
          <a:ext cx="0" cy="0"/>
          <a:chOff x="0" y="0"/>
          <a:chExt cx="0" cy="0"/>
        </a:xfrm>
      </p:grpSpPr>
      <p:sp>
        <p:nvSpPr>
          <p:cNvPr id="2" name="Rectangle 1"/>
          <p:cNvSpPr/>
          <p:nvPr/>
        </p:nvSpPr>
        <p:spPr>
          <a:xfrm>
            <a:off x="323528" y="1700808"/>
            <a:ext cx="8496944" cy="5016758"/>
          </a:xfrm>
          <a:prstGeom prst="rect">
            <a:avLst/>
          </a:prstGeom>
          <a:noFill/>
        </p:spPr>
        <p:txBody>
          <a:bodyPr wrap="square">
            <a:spAutoFit/>
          </a:bodyPr>
          <a:lstStyle/>
          <a:p>
            <a:pPr algn="ctr"/>
            <a:r>
              <a:rPr lang="ar-SA" sz="2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أيها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الناس، موعدكم معي ليس الدنيا، موعدكم معي عند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الحوض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والله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لكأني</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أنظر اليه من مقامي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هذا.</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أيها الناس، والله ما الفقر أخشي عليكم، ولكني أخشي عليكم الدنيا أن تنافسوها كما تنافسها الذين من قبلكم، فتهلككم كما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أهلكتهم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endParaRPr lang="ar-SA" sz="2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algn="ctr"/>
            <a:r>
              <a:rPr lang="ar-SA" sz="2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ثم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أيها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الناس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الله الله في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الصلاه</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 الله الله في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الصلاه</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 وظل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يرددها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endParaRPr lang="ar-SA" sz="2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algn="ctr"/>
            <a:r>
              <a:rPr lang="ar-SA" sz="2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ثم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أيها الناس، اتقوا الله في النساء، اتقوا الله في النساء، اوصيكم بالنساء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خيرا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ثم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أيها الناس إن عبدا خيره الله بين الدنيا وبين ما عند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فاختار ما عند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0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ولم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يفهم قصده إلا سيدنا أبو بكر رضي الله عنه وأرضاه، فأنفجر باكياً وقاطع النبي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قائلا :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فديناك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بآبائنا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فديناك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بأمهاتنا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فديناك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بأولادنا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فديناك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بأزواجنا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فديناك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بأموالنا .</a:t>
            </a:r>
            <a:endPar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algn="ct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نظر الناس إلي أبي بكر، كيف يقاطع النبي، فدافع النبي عن سيدنا أبي بكر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قائلا :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أيها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الناس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دعوا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أبوبكر</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 فما منكم من أحد كان له عندنا من فضل إلا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كافأناه</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به</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 إلا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أبوبكر</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لم أستطع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مكافأته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فتركت مكافأته إلي الله عز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وجل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كل الأبواب إلي المسجد تسد إلا باب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أبوبكر</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لا يسد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أبدا ” .</a:t>
            </a:r>
            <a:endPar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algn="ct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وقبل نزول عن المنبر بدأ الرسول بالدعاء للمسلمين، فكانت آخر دعوات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لهم :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أوآكم</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حفظكم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نصركم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ثبتكم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أيدكم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 ”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وآخر كلمات وجهها النبي صلي الله علية وسلم إلي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الأمة :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أيها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الناس </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0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أقرأوا</a:t>
            </a:r>
            <a:r>
              <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مني السلام كل من تبعني من أمتي إلي يوم </a:t>
            </a:r>
            <a:r>
              <a:rPr lang="ar-SA" sz="200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القيامه</a:t>
            </a:r>
            <a:endParaRPr lang="ar-SA"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4293096"/>
            <a:ext cx="8964488" cy="2739211"/>
          </a:xfrm>
          <a:prstGeom prst="rect">
            <a:avLst/>
          </a:prstGeom>
        </p:spPr>
        <p:txBody>
          <a:bodyPr wrap="square">
            <a:spAutoFit/>
          </a:bodyPr>
          <a:lstStyle/>
          <a:p>
            <a:pPr algn="ctr"/>
            <a:r>
              <a:rPr lang="ar-SA" sz="28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عن ابو </a:t>
            </a:r>
            <a:r>
              <a:rPr lang="ar-SA" sz="28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هريرة رضي </a:t>
            </a:r>
            <a:r>
              <a:rPr lang="ar-SA" sz="28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 </a:t>
            </a:r>
            <a:r>
              <a:rPr lang="ar-SA" sz="28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أَن رَسُولَ اللهِ صَلَّى اللَّهُ عَلَيْهِ وَسَلَّمَ أَتَى الْمَقْبُرَةَ، </a:t>
            </a:r>
            <a:r>
              <a:rPr lang="ar-SA" sz="28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فقال«السَّلاَمُ </a:t>
            </a:r>
            <a:r>
              <a:rPr lang="ar-SA" sz="28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عَلَيْكُمْ دَارَ قَوْمٍ مُؤْمِنِينَ، وَإِنَّا إِنْ شَاءَ اللَّهُ بِكُمْ لاَحِقُونَ، </a:t>
            </a:r>
            <a:r>
              <a:rPr lang="ar-SA"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وَدِدْتُ أَنَّا قَدْ رَأَيْنَا إِخْوَانَنَا</a:t>
            </a:r>
            <a:r>
              <a:rPr lang="ar-SA" sz="28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قَالُوا: أَوَلَسْنَا إِخْوَانَكَ يَا رَسُولَ </a:t>
            </a:r>
            <a:r>
              <a:rPr lang="ar-SA" sz="28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الله </a:t>
            </a:r>
            <a:r>
              <a:rPr lang="ar-SA" sz="2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قال«أَنْتُمْ </a:t>
            </a:r>
            <a:r>
              <a:rPr lang="ar-SA"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أَصْحَابِي وَإِخْوَانُنَا الَّذِينَ لَمْ يَأْتُوا </a:t>
            </a:r>
            <a:r>
              <a:rPr lang="ar-SA" sz="2800" dirty="0" err="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بَعْدُ</a:t>
            </a:r>
            <a:r>
              <a:rPr lang="ar-SA" sz="280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a:t>
            </a:r>
            <a:r>
              <a:rPr lang="ar-SA" sz="28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p>
          <a:p>
            <a:pPr algn="ctr"/>
            <a:r>
              <a:rPr lang="ar-SA" sz="28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a:t>
            </a:r>
            <a:r>
              <a:rPr lang="ar-SA" sz="28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صحيح مسلم</a:t>
            </a:r>
            <a:r>
              <a:rPr lang="ar-SA" sz="280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a:t>
            </a:r>
            <a:r>
              <a:rPr lang="ar-SA" sz="28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lang="ar-SA" sz="28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
            </a:r>
            <a:br>
              <a:rPr lang="ar-SA" sz="28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br>
            <a:r>
              <a:rPr lang="ar-SA" sz="16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t/>
            </a:r>
            <a:br>
              <a:rPr lang="ar-SA" sz="16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rPr>
            </a:br>
            <a:endParaRPr lang="fr-FR" sz="16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endParaRPr>
          </a:p>
        </p:txBody>
      </p:sp>
      <p:sp>
        <p:nvSpPr>
          <p:cNvPr id="5" name="Rectangle 4"/>
          <p:cNvSpPr/>
          <p:nvPr/>
        </p:nvSpPr>
        <p:spPr>
          <a:xfrm>
            <a:off x="7812360" y="6381328"/>
            <a:ext cx="1331640"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11560" y="332656"/>
            <a:ext cx="7704856" cy="6186309"/>
          </a:xfrm>
          <a:prstGeom prst="rect">
            <a:avLst/>
          </a:prstGeom>
        </p:spPr>
        <p:txBody>
          <a:bodyPr wrap="square">
            <a:spAutoFit/>
          </a:bodyPr>
          <a:lstStyle/>
          <a:p>
            <a:pPr algn="ctr"/>
            <a:r>
              <a:rPr lang="ar-SA" sz="36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عن </a:t>
            </a:r>
            <a:r>
              <a:rPr lang="ar-SA" sz="36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ابن عَبَّاسٍ أَنَّهُ </a:t>
            </a:r>
            <a:r>
              <a:rPr lang="ar-SA" sz="36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صلى الله عليه وسلم قَالَ </a:t>
            </a:r>
            <a:r>
              <a:rPr lang="ar-SA" sz="36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لِجُلَسَائِهِ يَوْمًا أَيُّ النَّاسِ أَعْجَبُ إِيمَانًا </a:t>
            </a:r>
            <a:r>
              <a:rPr lang="ar-SA" sz="36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قَالُوا </a:t>
            </a:r>
            <a:r>
              <a:rPr lang="ar-SA" sz="36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الْمَلَائِكَةُ </a:t>
            </a:r>
            <a:r>
              <a:rPr lang="ar-SA" sz="36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قَالَ </a:t>
            </a:r>
            <a:r>
              <a:rPr lang="ar-SA" sz="36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وَكَيْفَ لَا تُؤْمِنُ الْمَلَائِكَةُ وَالْأَمْرُ فَوْقَهُمْ يَرَوْنَهُ </a:t>
            </a:r>
            <a:r>
              <a:rPr lang="ar-SA" sz="36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قَالُوا </a:t>
            </a:r>
            <a:r>
              <a:rPr lang="ar-SA" sz="36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الْأَنْبِيَاءُ </a:t>
            </a:r>
            <a:r>
              <a:rPr lang="ar-SA" sz="36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قَالَ </a:t>
            </a:r>
            <a:r>
              <a:rPr lang="ar-SA" sz="36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وَكَيْفَ لَا يُؤْمِنُ الْأَنْبِيَاءُ وَالْأَمْرُ يَنْزِلُ عَلَيْهِمْ غُدْوَةً وَعَشِيَّةً قَالُوا فَنَحْنُ </a:t>
            </a:r>
            <a:r>
              <a:rPr lang="ar-SA" sz="36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قَالَ </a:t>
            </a:r>
            <a:r>
              <a:rPr lang="ar-SA" sz="36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وَكَيْفَ لَا تُؤْمِنُونَ وَأَنْتُمْ تَرَوْنَ مِنْ رَسُولِ اللَّهِ مَا تَرَوْنَ ثُمَّ </a:t>
            </a:r>
            <a:r>
              <a:rPr lang="ar-SA" sz="36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a:t>
            </a:r>
            <a:r>
              <a:rPr lang="ar-SA" sz="36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قَالَ رَسُولُ اللَّهِ صَلَّى اللَّهُ عَلَيْهِ </a:t>
            </a:r>
            <a:r>
              <a:rPr lang="ar-SA" sz="3600" dirty="0" err="1">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وَسَلَّمَ: </a:t>
            </a:r>
            <a:r>
              <a:rPr lang="ar-SA" sz="36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«أَعْجَبُ النَّاسِ إِيمَانًا قَوْمٌ يَأْتُونَ مِنْ بَعْدِي يُؤْمِنُونَ </a:t>
            </a:r>
            <a:r>
              <a:rPr lang="ar-SA" sz="36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بِي</a:t>
            </a:r>
            <a:r>
              <a:rPr lang="ar-SA" sz="36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وَلَمْ يَرَوْنِي أُولَئِكَ إِخْوَانِي </a:t>
            </a:r>
            <a:r>
              <a:rPr lang="ar-SA" sz="3600" dirty="0" err="1">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حَقًّا»</a:t>
            </a:r>
            <a:r>
              <a:rPr lang="ar-SA" dirty="0" smtClean="0"/>
              <a:t/>
            </a:r>
            <a:br>
              <a:rPr lang="ar-SA" dirty="0" smtClean="0"/>
            </a:br>
            <a:r>
              <a:rPr lang="ar-SA" dirty="0" smtClean="0"/>
              <a:t/>
            </a:r>
            <a:br>
              <a:rPr lang="ar-SA" dirty="0" smtClean="0"/>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11560" y="717659"/>
            <a:ext cx="792088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قرأ صلى الله عليه وسلم يوماً قول اللـه فى </a:t>
            </a:r>
            <a:r>
              <a:rPr kumimoji="0" lang="ar-SA" sz="2800" b="1" i="0" u="none" strike="noStrike" cap="none" normalizeH="0" baseline="0" dirty="0" err="1"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إبراهيم: </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(رَبِّ إِنَّهُنَّ أَضْلَلْنَ كَثِيرًا مِنَ النَّاسِ فَمَنْ تَبِعَنِي فَإِنَّهُ مِنِّي وَمَنْ عَصَانِي فَإِنَّكَ غَفُورٌ </a:t>
            </a:r>
            <a:r>
              <a:rPr kumimoji="0" lang="ar-SA" sz="2800" b="1" i="0" u="none" strike="noStrike" cap="none" normalizeH="0" baseline="0" dirty="0" err="1"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رَحِيمٌ </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 وقرأ قول اللـه فى </a:t>
            </a:r>
            <a:r>
              <a:rPr kumimoji="0" lang="ar-SA" sz="2800" b="1" i="0" u="none" strike="noStrike" cap="none" normalizeH="0" baseline="0" dirty="0" err="1"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عيسى:</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 إِنْ تُعَذِّبْهُمْ فَإِنَّهُمْ عِبَادُكَ وَإِنْ تَغْفِرْ لَهُمْ فَإِنَّكَ أَنْتَ الْعَزِيزُ </a:t>
            </a:r>
            <a:r>
              <a:rPr kumimoji="0" lang="ar-SA" sz="2800" b="1" i="0" u="none" strike="noStrike" cap="none" normalizeH="0" baseline="0" dirty="0" err="1"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الْحَكِيمُ </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 </a:t>
            </a:r>
            <a:r>
              <a:rPr kumimoji="0" lang="ar-SA" sz="3200" b="1" i="0" u="none" strike="noStrike" cap="none" normalizeH="0" baseline="0" dirty="0" smtClean="0">
                <a:ln>
                  <a:solidFill>
                    <a:srgbClr val="C00000"/>
                  </a:solidFill>
                </a:ln>
                <a:solidFill>
                  <a:srgbClr val="C00000"/>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فبكى</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 صلى الله عليه وسلم فأنزل اللـه إليه جبريل عليه السلام وقال: </a:t>
            </a:r>
            <a:r>
              <a:rPr kumimoji="0" lang="ar-SA" sz="2800" b="1" i="0" u="none" strike="noStrike" cap="none" normalizeH="0" baseline="0" dirty="0" err="1"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ياجبريل</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 سل محمداً ما الذي </a:t>
            </a:r>
            <a:r>
              <a:rPr kumimoji="0" lang="ar-SA" sz="2800" b="1" i="0" u="none" strike="noStrike" cap="none" normalizeH="0" baseline="0" dirty="0" err="1"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يبكيك؟</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 - وهو أعلم-، فنزل جبريل وقال: ما يبكيك يا رسول </a:t>
            </a:r>
            <a:r>
              <a:rPr kumimoji="0" lang="ar-SA" sz="2800" b="1" i="0" u="none" strike="noStrike" cap="none" normalizeH="0" baseline="0" dirty="0" err="1"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اللـه؟</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 قال </a:t>
            </a:r>
            <a:r>
              <a:rPr kumimoji="0" lang="ar-SA" sz="3200" b="1" i="0" u="none" strike="noStrike" cap="none" normalizeH="0" baseline="0" dirty="0" err="1" smtClean="0">
                <a:ln>
                  <a:solidFill>
                    <a:srgbClr val="C00000"/>
                  </a:solidFill>
                </a:ln>
                <a:solidFill>
                  <a:srgbClr val="C00000"/>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أمتي..</a:t>
            </a:r>
            <a:r>
              <a:rPr kumimoji="0" lang="ar-SA" sz="3200" b="1" i="0" u="none" strike="noStrike" cap="none" normalizeH="0" baseline="0" dirty="0" smtClean="0">
                <a:ln>
                  <a:solidFill>
                    <a:srgbClr val="C00000"/>
                  </a:solidFill>
                </a:ln>
                <a:solidFill>
                  <a:srgbClr val="C00000"/>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 أمتي </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يا جبريل، فصعد جبريل إلى الملك </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الجليل</a:t>
            </a:r>
            <a:endParaRPr kumimoji="0" lang="fr-FR"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وقال: يبكي على أمته واللـه أعلم، فقال لجبريل: انزل </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 إلى </a:t>
            </a:r>
            <a:r>
              <a:rPr kumimoji="0" lang="ar-SA" sz="2800" b="1" i="0" u="none" strike="noStrike" cap="none" normalizeH="0" baseline="0" dirty="0" smtClean="0">
                <a:ln>
                  <a:noFill/>
                </a:ln>
                <a:solidFill>
                  <a:schemeClr val="bg1"/>
                </a:solidFill>
                <a:effectLst>
                  <a:glow rad="101600">
                    <a:schemeClr val="accent3">
                      <a:satMod val="175000"/>
                      <a:alpha val="40000"/>
                    </a:schemeClr>
                  </a:glow>
                </a:effectLst>
                <a:latin typeface="Arial Unicode MS" pitchFamily="34" charset="-128"/>
                <a:ea typeface="Arial Unicode MS" pitchFamily="34" charset="-128"/>
                <a:cs typeface="Arial Unicode MS" pitchFamily="34" charset="-128"/>
              </a:rPr>
              <a:t>محمد وقل له </a:t>
            </a:r>
            <a:r>
              <a:rPr kumimoji="0" lang="ar-SA" sz="3200" b="1" i="0" u="none" strike="noStrike" normalizeH="0" baseline="0" dirty="0" smtClean="0">
                <a:ln w="18415" cmpd="sng">
                  <a:noFill/>
                  <a:prstDash val="solid"/>
                </a:ln>
                <a:solidFill>
                  <a:srgbClr val="C00000"/>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إنا سنرضيك في </a:t>
            </a:r>
            <a:r>
              <a:rPr kumimoji="0" lang="ar-SA" sz="3200" b="1" i="0" u="none" strike="noStrike" normalizeH="0" baseline="0" dirty="0" smtClean="0">
                <a:ln w="18415" cmpd="sng">
                  <a:noFill/>
                  <a:prstDash val="solid"/>
                </a:ln>
                <a:solidFill>
                  <a:srgbClr val="C00000"/>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أمتك</a:t>
            </a:r>
            <a:r>
              <a:rPr lang="ar-SA" sz="3200" b="1" dirty="0" smtClean="0">
                <a:ln w="18415" cmpd="sng">
                  <a:noFill/>
                  <a:prstDash val="solid"/>
                </a:ln>
                <a:solidFill>
                  <a:srgbClr val="C00000"/>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kumimoji="0" lang="ar-SA" sz="3200" b="1" i="0" u="none" strike="noStrike" normalizeH="0" baseline="0" dirty="0" smtClean="0">
                <a:ln w="18415" cmpd="sng">
                  <a:noFill/>
                  <a:prstDash val="solid"/>
                </a:ln>
                <a:solidFill>
                  <a:srgbClr val="C00000"/>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ولا نسوءك </a:t>
            </a:r>
            <a:endParaRPr kumimoji="0" lang="ar-SA" sz="3200" b="1" i="0" u="none" strike="noStrike" cap="none" normalizeH="0" baseline="0" dirty="0" smtClean="0">
              <a:ln w="18415" cmpd="sng">
                <a:noFill/>
                <a:prstDash val="solid"/>
              </a:ln>
              <a:solidFill>
                <a:srgbClr val="C00000"/>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rPr>
              <a:t>رواه </a:t>
            </a:r>
            <a:r>
              <a:rPr kumimoji="0" lang="ar-SA"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rPr>
              <a:t>مسلم</a:t>
            </a:r>
            <a:endParaRPr kumimoji="0" lang="en-US"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38338"/>
          </a:xfrm>
        </p:spPr>
        <p:txBody>
          <a:bodyPr>
            <a:normAutofit/>
          </a:bodyPr>
          <a:lstStyle/>
          <a:p>
            <a:r>
              <a:rPr lang="ar-SA" sz="3600" b="1" dirty="0" smtClean="0">
                <a:effectLst>
                  <a:glow rad="139700">
                    <a:schemeClr val="accent1">
                      <a:satMod val="175000"/>
                      <a:alpha val="40000"/>
                    </a:schemeClr>
                  </a:glow>
                </a:effectLst>
                <a:latin typeface="Arial Unicode MS" pitchFamily="34" charset="-128"/>
                <a:ea typeface="Arial Unicode MS" pitchFamily="34" charset="-128"/>
                <a:cs typeface="Arial Unicode MS" pitchFamily="34" charset="-128"/>
              </a:rPr>
              <a:t>عن أبى </a:t>
            </a:r>
            <a:r>
              <a:rPr lang="ar-SA" sz="3600" b="1" dirty="0">
                <a:effectLst>
                  <a:glow rad="139700">
                    <a:schemeClr val="accent1">
                      <a:satMod val="175000"/>
                      <a:alpha val="40000"/>
                    </a:schemeClr>
                  </a:glow>
                </a:effectLst>
                <a:latin typeface="Arial Unicode MS" pitchFamily="34" charset="-128"/>
                <a:ea typeface="Arial Unicode MS" pitchFamily="34" charset="-128"/>
                <a:cs typeface="Arial Unicode MS" pitchFamily="34" charset="-128"/>
              </a:rPr>
              <a:t>هريرة أن النبى صلى الله عليه وسلم </a:t>
            </a:r>
            <a:r>
              <a:rPr lang="ar-SA" sz="3600" b="1" dirty="0" err="1">
                <a:effectLst>
                  <a:glow rad="139700">
                    <a:schemeClr val="accent1">
                      <a:satMod val="175000"/>
                      <a:alpha val="40000"/>
                    </a:schemeClr>
                  </a:glow>
                </a:effectLst>
                <a:latin typeface="Arial Unicode MS" pitchFamily="34" charset="-128"/>
                <a:ea typeface="Arial Unicode MS" pitchFamily="34" charset="-128"/>
                <a:cs typeface="Arial Unicode MS" pitchFamily="34" charset="-128"/>
              </a:rPr>
              <a:t>قال </a:t>
            </a:r>
            <a:r>
              <a:rPr lang="ar-SA" sz="3600" b="1" dirty="0">
                <a:effectLst>
                  <a:glow rad="139700">
                    <a:schemeClr val="accent1">
                      <a:satMod val="175000"/>
                      <a:alpha val="40000"/>
                    </a:schemeClr>
                  </a:glow>
                </a:effectLst>
                <a:latin typeface="Arial Unicode MS" pitchFamily="34" charset="-128"/>
                <a:ea typeface="Arial Unicode MS" pitchFamily="34" charset="-128"/>
                <a:cs typeface="Arial Unicode MS" pitchFamily="34" charset="-128"/>
              </a:rPr>
              <a:t>"لكل نبى دعوة مستجابة فتعجل كل نبى </a:t>
            </a:r>
            <a:r>
              <a:rPr lang="ar-SA" sz="3600" b="1" dirty="0" err="1">
                <a:effectLst>
                  <a:glow rad="139700">
                    <a:schemeClr val="accent1">
                      <a:satMod val="175000"/>
                      <a:alpha val="40000"/>
                    </a:schemeClr>
                  </a:glow>
                </a:effectLst>
                <a:latin typeface="Arial Unicode MS" pitchFamily="34" charset="-128"/>
                <a:ea typeface="Arial Unicode MS" pitchFamily="34" charset="-128"/>
                <a:cs typeface="Arial Unicode MS" pitchFamily="34" charset="-128"/>
              </a:rPr>
              <a:t>دعوته </a:t>
            </a:r>
            <a:r>
              <a:rPr lang="ar-SA" sz="3600" b="1" dirty="0">
                <a:effectLst>
                  <a:glow rad="139700">
                    <a:schemeClr val="accent1">
                      <a:satMod val="175000"/>
                      <a:alpha val="40000"/>
                    </a:schemeClr>
                  </a:glow>
                </a:effectLst>
                <a:latin typeface="Arial Unicode MS" pitchFamily="34" charset="-128"/>
                <a:ea typeface="Arial Unicode MS" pitchFamily="34" charset="-128"/>
                <a:cs typeface="Arial Unicode MS" pitchFamily="34" charset="-128"/>
              </a:rPr>
              <a:t>, وإنى استبقت دعوتى شافعة لأمتى يوم القيامة فإنها شاملة إن شاء الله من مات من امتى لا يشرك بالله شيئا"</a:t>
            </a:r>
            <a:endParaRPr lang="fr-FR" sz="3600" dirty="0">
              <a:effectLst>
                <a:glow rad="139700">
                  <a:schemeClr val="accent1">
                    <a:satMod val="175000"/>
                    <a:alpha val="40000"/>
                  </a:schemeClr>
                </a:glo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lalam_635240985999685763_25f_4x3.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1115616" y="332656"/>
            <a:ext cx="6912768" cy="1354217"/>
          </a:xfrm>
          <a:prstGeom prst="rect">
            <a:avLst/>
          </a:prstGeom>
        </p:spPr>
        <p:txBody>
          <a:bodyPr wrap="square">
            <a:spAutoFit/>
          </a:bodyPr>
          <a:lstStyle/>
          <a:p>
            <a:pPr algn="ctr"/>
            <a:r>
              <a:rPr lang="ar-SA" sz="32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”فَلَعَلَّكَ بَاخِعٌ نَّفْسَكَ عَلَىٰ آثَارِهِمْ إِن لَّمْ يُؤْمِنُوا </a:t>
            </a:r>
            <a:r>
              <a:rPr lang="ar-SA" sz="3200" dirty="0" err="1"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بِهَ</a:t>
            </a:r>
            <a:r>
              <a:rPr lang="ar-SA" sz="32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ٰذَا الْحَدِيثِ </a:t>
            </a:r>
            <a:r>
              <a:rPr lang="ar-SA" sz="3200" dirty="0" err="1"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أَسَفًا ”</a:t>
            </a:r>
            <a:r>
              <a:rPr lang="ar-SA" dirty="0" smtClean="0"/>
              <a:t/>
            </a:r>
            <a:br>
              <a:rPr lang="ar-SA" dirty="0" smtClean="0"/>
            </a:br>
            <a:endParaRPr lang="fr-FR" dirty="0"/>
          </a:p>
        </p:txBody>
      </p:sp>
      <p:sp>
        <p:nvSpPr>
          <p:cNvPr id="5" name="Rectangle 4"/>
          <p:cNvSpPr/>
          <p:nvPr/>
        </p:nvSpPr>
        <p:spPr>
          <a:xfrm>
            <a:off x="827584" y="1628800"/>
            <a:ext cx="7488832" cy="1938992"/>
          </a:xfrm>
          <a:prstGeom prst="rect">
            <a:avLst/>
          </a:prstGeom>
        </p:spPr>
        <p:txBody>
          <a:bodyPr wrap="square">
            <a:spAutoFit/>
          </a:bodyPr>
          <a:lstStyle/>
          <a:p>
            <a:pPr algn="ctr"/>
            <a:r>
              <a:rPr lang="ar-SA" sz="24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عَنْ عَبْدِ اللَّهِ بْنِ أَبِي طَلْحَةَ عَنْ أَبِيهِ أَنَّ رَسُولَ اللَّهِ صَلَّى اللَّهُ عَلَيْهِ وَسَلَّمَ جَاءَ ذَاتَ يَوْمٍ وَالْبُشْرَى فِي وَجْهِهِ فَقُلْنَا: إِنَّا لَنَرَى الْبُشْرَى فِي </a:t>
            </a:r>
            <a:r>
              <a:rPr lang="ar-SA" sz="240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وَجْهِكَ؟</a:t>
            </a:r>
            <a:r>
              <a:rPr lang="ar-SA" sz="24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فَقَالَ: إِنَّهُ أَتَانِي الْمَلَكُ </a:t>
            </a:r>
            <a:r>
              <a:rPr lang="ar-SA" sz="2400" dirty="0" err="1"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فَقَالَ </a:t>
            </a:r>
            <a:r>
              <a:rPr lang="ar-SA" sz="24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”يَا مُحَمَّدُ إِنَّ رَبَّكَ يَقُولُ أَمَا يُرْضِيكَ أَنَّهُ لا يُصَلِّي عَلَيْكَ أَحَدٌ إِلا صَلَّيْتُ عَلَيْهِ عَشْرًا ولا يُسَلِّمُ  عَلَيْكَ أَحَدٌ إِلا سَلَّمْتُ عَلَيْهِ عَشْرًا“</a:t>
            </a:r>
            <a:endParaRPr lang="fr-FR" sz="2400" dirty="0">
              <a:solidFill>
                <a:srgbClr val="FFC000"/>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1475656" y="4293096"/>
            <a:ext cx="6192688" cy="1077218"/>
          </a:xfrm>
          <a:prstGeom prst="rect">
            <a:avLst/>
          </a:prstGeom>
        </p:spPr>
        <p:txBody>
          <a:bodyPr wrap="square">
            <a:spAutoFit/>
          </a:bodyPr>
          <a:lstStyle/>
          <a:p>
            <a:pPr algn="ctr"/>
            <a:r>
              <a:rPr lang="ar-SA" sz="32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rPr>
              <a:t>”مَا مِنْ مُؤْمِنٍ إِلا أَنَا أَوْلَى </a:t>
            </a:r>
            <a:r>
              <a:rPr lang="ar-SA" sz="3200" dirty="0" err="1"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rPr>
              <a:t>بِهِ</a:t>
            </a:r>
            <a:r>
              <a:rPr lang="ar-SA" sz="32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rPr>
              <a:t> فِي الدُّنْيَا وَالآخِرَةِ، اقْرَءُوا إِنْ شِئْتُم“ُ</a:t>
            </a:r>
            <a:endParaRPr lang="fr-FR" sz="32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endParaRPr>
          </a:p>
        </p:txBody>
      </p:sp>
      <p:sp>
        <p:nvSpPr>
          <p:cNvPr id="7" name="Rectangle 6"/>
          <p:cNvSpPr/>
          <p:nvPr/>
        </p:nvSpPr>
        <p:spPr>
          <a:xfrm>
            <a:off x="935597" y="5445224"/>
            <a:ext cx="7272807" cy="1077218"/>
          </a:xfrm>
          <a:prstGeom prst="rect">
            <a:avLst/>
          </a:prstGeom>
        </p:spPr>
        <p:txBody>
          <a:bodyPr wrap="square">
            <a:spAutoFit/>
          </a:bodyPr>
          <a:lstStyle/>
          <a:p>
            <a:pPr algn="ctr"/>
            <a:r>
              <a:rPr lang="ar-SA" sz="32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”النَّبِيُّ أَوْلَىٰ بِالْمُؤْمِنِينَ مِنْ </a:t>
            </a:r>
            <a:r>
              <a:rPr lang="ar-SA" sz="32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أَنفُسِهِمْ </a:t>
            </a:r>
            <a:r>
              <a:rPr lang="ar-SA" sz="32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وَأَزْوَاجُهُ </a:t>
            </a:r>
            <a:r>
              <a:rPr lang="ar-SA" sz="32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أُمَّهَاتُهُمْ“</a:t>
            </a:r>
            <a:r>
              <a:rPr lang="ar-SA" sz="32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endParaRPr lang="fr-FR" sz="32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639171"/>
            <a:ext cx="7848872"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i="0" u="none" strike="noStrike" normalizeH="0" baseline="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ثوبان مولى رسول الله صلى الله عليه وسلم كان قليل الصبر </a:t>
            </a:r>
            <a:r>
              <a:rPr kumimoji="0" lang="ar-SA" sz="2800" i="0" u="none" strike="noStrike" normalizeH="0" baseline="0" dirty="0" err="1"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عنه </a:t>
            </a:r>
            <a:r>
              <a:rPr kumimoji="0" lang="ar-SA" sz="2800" i="0" u="none" strike="noStrike" normalizeH="0" baseline="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يشتاق إليه كل يوم، جاءه يوماً وقد رأى في وجه تغيراً </a:t>
            </a:r>
            <a:r>
              <a:rPr kumimoji="0" lang="ar-SA" sz="2800" i="0" u="none" strike="noStrike" normalizeH="0" baseline="0" dirty="0" err="1"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فقال</a:t>
            </a:r>
            <a:r>
              <a:rPr kumimoji="0" lang="ar-SA" sz="2800" i="0" u="none" strike="noStrike" normalizeH="0" baseline="0" dirty="0" err="1"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a:t>
            </a:r>
            <a:r>
              <a:rPr kumimoji="0" lang="ar-SA" sz="2800" i="0" u="none" strike="noStrike" normalizeH="0" dirty="0" err="1"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kumimoji="0" lang="ar-SA" sz="2800" i="0" u="none" strike="noStrike" normalizeH="0" baseline="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a:t>
            </a:r>
            <a:r>
              <a:rPr kumimoji="0" lang="ar-SA" sz="2800" i="0" u="none" strike="noStrike" normalizeH="0" baseline="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ما غير لونك</a:t>
            </a:r>
            <a:r>
              <a:rPr kumimoji="0" lang="ar-SA" sz="2800" i="0" u="none" strike="noStrike" normalizeH="0" baseline="0"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r>
              <a:rPr kumimoji="0" lang="ar-SA" sz="2800" i="0" u="none" strike="noStrike" normalizeH="0" baseline="0" dirty="0" err="1"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a:t>
            </a:r>
            <a:endParaRPr kumimoji="0" lang="fr-FR" sz="2800" i="0" u="none" strike="noStrike" normalizeH="0" baseline="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lvl="0" algn="ctr" rtl="1" eaLnBrk="0" fontAlgn="base" hangingPunct="0">
              <a:spcBef>
                <a:spcPct val="0"/>
              </a:spcBef>
              <a:spcAft>
                <a:spcPct val="0"/>
              </a:spcAft>
            </a:pPr>
            <a:r>
              <a:rPr kumimoji="0" lang="ar-SA" sz="2800" i="0" u="none" strike="noStrike" normalizeH="0" baseline="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فقال: يا رسول الله ما بي من مرض ولا وجع غير أني إِذا لم أرك اشْتقت إِلَيْك وَاسْتَوْحَشْت وَحْشَة شَدِيدَة حَتَّى أَلْقَاك، </a:t>
            </a:r>
            <a:r>
              <a:rPr kumimoji="0" lang="ar-SA" sz="2800" i="0" u="none" strike="noStrike" normalizeH="0" baseline="0" dirty="0" err="1"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ووالله</a:t>
            </a:r>
            <a:r>
              <a:rPr kumimoji="0" lang="ar-SA" sz="2800" i="0" u="none" strike="noStrike" normalizeH="0" baseline="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إنك لأحب إلي من نفسي وأهلي وولدي، وإني لأكون في البيت، فأذكرك فما أصبر حتى آتيك، فأنظر إليك، وإذا ذكرت الآخرة عرفت أنك إذا دخلت الجنة رفعت مع النبيين، وإني إذا دخلت الجنة خشيت أن لا </a:t>
            </a:r>
            <a:r>
              <a:rPr kumimoji="0" lang="ar-SA" sz="2800" i="0" u="none" strike="noStrike" normalizeH="0" baseline="0" dirty="0" err="1"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أراك !</a:t>
            </a:r>
            <a:r>
              <a:rPr kumimoji="0" lang="ar-SA" sz="2800" i="0" u="none" strike="noStrike" normalizeH="0" baseline="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p>
          <a:p>
            <a:pPr lvl="0" algn="ctr" rtl="1" eaLnBrk="0" fontAlgn="base" hangingPunct="0">
              <a:spcBef>
                <a:spcPct val="0"/>
              </a:spcBef>
              <a:spcAft>
                <a:spcPct val="0"/>
              </a:spcAft>
            </a:pPr>
            <a:r>
              <a:rPr kumimoji="0" lang="ar-SA" sz="2800" i="0" u="none" strike="noStrike" normalizeH="0" baseline="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فنزل قوله تعالى</a:t>
            </a:r>
            <a:r>
              <a:rPr kumimoji="0" lang="fr-FR" sz="2800" i="0" u="none" strike="noStrike" normalizeH="0" baseline="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a:t>
            </a:r>
            <a:endParaRPr kumimoji="0" lang="en-US" sz="2800" i="0" u="none" strike="noStrike" normalizeH="0" baseline="0" dirty="0" smtClean="0">
              <a:ln w="18415" cmpd="sng">
                <a:solidFill>
                  <a:srgbClr val="FFFFFF"/>
                </a:solidFill>
                <a:prstDash val="solid"/>
              </a:ln>
              <a:solidFill>
                <a:srgbClr val="FFFFFF"/>
              </a:solidFill>
              <a:effectLst>
                <a:glow rad="101600">
                  <a:schemeClr val="accent6">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وَمَنْ يُطِعِ اللَّهَ وَالرَّسُولَ فَأُولَئِكَ مَعَ الَّذِينَ أَنْعَمَ اللَّهُ عَلَيْهِمْ مِنَ النَّبِيِّينَ وَالصِّدِّيقِينَ وَالشُّهَدَاءِ وَالصَّالِحِينَ وَحَسُنَ أُولَئِكَ رَفِيقًا</a:t>
            </a:r>
            <a:endParaRPr kumimoji="0" lang="fr-FR" sz="2400" i="0" u="none" strike="noStrike" normalizeH="0" baseline="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1647</Words>
  <Application>Microsoft Office PowerPoint</Application>
  <PresentationFormat>Affichage à l'écran (4:3)</PresentationFormat>
  <Paragraphs>66</Paragraphs>
  <Slides>25</Slides>
  <Notes>6</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Diapositive 1</vt:lpstr>
      <vt:lpstr>Diapositive 2</vt:lpstr>
      <vt:lpstr>Diapositive 3</vt:lpstr>
      <vt:lpstr>Diapositive 4</vt:lpstr>
      <vt:lpstr>Diapositive 5</vt:lpstr>
      <vt:lpstr>عن أبى هريرة أن النبى صلى الله عليه وسلم قال "لكل نبى دعوة مستجابة فتعجل كل نبى دعوته , وإنى استبقت دعوتى شافعة لأمتى يوم القيامة فإنها شاملة إن شاء الله من مات من امتى لا يشرك بالله شيئا"</vt:lpstr>
      <vt:lpstr>Diapositive 7</vt:lpstr>
      <vt:lpstr>Diapositive 8</vt:lpstr>
      <vt:lpstr>Diapositive 9</vt:lpstr>
      <vt:lpstr>Diapositive 10</vt:lpstr>
      <vt:lpstr>Diapositive 11</vt:lpstr>
      <vt:lpstr>Diapositive 12</vt:lpstr>
      <vt:lpstr>Diapositive 13</vt:lpstr>
      <vt:lpstr>المعية النبوية</vt:lpstr>
      <vt:lpstr>Diapositive 15</vt:lpstr>
      <vt:lpstr>"من أشد أمتي لى حبا ,ناس يكونون بعدى ,يود أحدهم لو رآنى ,بأهله و ماله" </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M.Alaoui</dc:creator>
  <cp:lastModifiedBy>M.Alaoui</cp:lastModifiedBy>
  <cp:revision>128</cp:revision>
  <dcterms:created xsi:type="dcterms:W3CDTF">2017-12-02T12:30:06Z</dcterms:created>
  <dcterms:modified xsi:type="dcterms:W3CDTF">2017-12-09T12:31:39Z</dcterms:modified>
</cp:coreProperties>
</file>